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68" r:id="rId3"/>
    <p:sldId id="260" r:id="rId4"/>
    <p:sldId id="265" r:id="rId5"/>
    <p:sldId id="289" r:id="rId6"/>
    <p:sldId id="258" r:id="rId7"/>
    <p:sldId id="288" r:id="rId8"/>
    <p:sldId id="269" r:id="rId9"/>
    <p:sldId id="298" r:id="rId10"/>
    <p:sldId id="299" r:id="rId11"/>
    <p:sldId id="300" r:id="rId12"/>
    <p:sldId id="297" r:id="rId13"/>
    <p:sldId id="293" r:id="rId14"/>
    <p:sldId id="276" r:id="rId15"/>
    <p:sldId id="302" r:id="rId16"/>
    <p:sldId id="294" r:id="rId17"/>
    <p:sldId id="285" r:id="rId18"/>
    <p:sldId id="272" r:id="rId19"/>
    <p:sldId id="287" r:id="rId20"/>
    <p:sldId id="292" r:id="rId21"/>
    <p:sldId id="271" r:id="rId22"/>
    <p:sldId id="264" r:id="rId23"/>
  </p:sldIdLst>
  <p:sldSz cx="9144000" cy="6858000" type="screen4x3"/>
  <p:notesSz cx="6735763" cy="9866313"/>
  <p:embeddedFontLst>
    <p:embeddedFont>
      <p:font typeface="Amnesty Trade Gothic" panose="020B0503040303020004" pitchFamily="34" charset="0"/>
      <p:regular r:id="rId25"/>
      <p:bold r:id="rId26"/>
      <p:italic r:id="rId27"/>
      <p:boldItalic r:id="rId28"/>
    </p:embeddedFont>
    <p:embeddedFont>
      <p:font typeface="Amnesty Trade Gothic Cn" panose="020B05060403030200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Lst>
  <p:defaultTextStyle>
    <a:defPPr>
      <a:defRPr lang="de-CH"/>
    </a:defPPr>
    <a:lvl1pPr algn="l" rtl="0" fontAlgn="base">
      <a:spcBef>
        <a:spcPct val="0"/>
      </a:spcBef>
      <a:spcAft>
        <a:spcPct val="0"/>
      </a:spcAft>
      <a:defRPr sz="2000" kern="1200">
        <a:solidFill>
          <a:schemeClr val="tx1"/>
        </a:solidFill>
        <a:latin typeface="Amnesty Trade Gothic" pitchFamily="34" charset="0"/>
        <a:ea typeface="+mn-ea"/>
        <a:cs typeface="+mn-cs"/>
      </a:defRPr>
    </a:lvl1pPr>
    <a:lvl2pPr marL="457200" algn="l" rtl="0" fontAlgn="base">
      <a:spcBef>
        <a:spcPct val="0"/>
      </a:spcBef>
      <a:spcAft>
        <a:spcPct val="0"/>
      </a:spcAft>
      <a:defRPr sz="2000" kern="1200">
        <a:solidFill>
          <a:schemeClr val="tx1"/>
        </a:solidFill>
        <a:latin typeface="Amnesty Trade Gothic" pitchFamily="34" charset="0"/>
        <a:ea typeface="+mn-ea"/>
        <a:cs typeface="+mn-cs"/>
      </a:defRPr>
    </a:lvl2pPr>
    <a:lvl3pPr marL="914400" algn="l" rtl="0" fontAlgn="base">
      <a:spcBef>
        <a:spcPct val="0"/>
      </a:spcBef>
      <a:spcAft>
        <a:spcPct val="0"/>
      </a:spcAft>
      <a:defRPr sz="2000" kern="1200">
        <a:solidFill>
          <a:schemeClr val="tx1"/>
        </a:solidFill>
        <a:latin typeface="Amnesty Trade Gothic" pitchFamily="34" charset="0"/>
        <a:ea typeface="+mn-ea"/>
        <a:cs typeface="+mn-cs"/>
      </a:defRPr>
    </a:lvl3pPr>
    <a:lvl4pPr marL="1371600" algn="l" rtl="0" fontAlgn="base">
      <a:spcBef>
        <a:spcPct val="0"/>
      </a:spcBef>
      <a:spcAft>
        <a:spcPct val="0"/>
      </a:spcAft>
      <a:defRPr sz="2000" kern="1200">
        <a:solidFill>
          <a:schemeClr val="tx1"/>
        </a:solidFill>
        <a:latin typeface="Amnesty Trade Gothic" pitchFamily="34" charset="0"/>
        <a:ea typeface="+mn-ea"/>
        <a:cs typeface="+mn-cs"/>
      </a:defRPr>
    </a:lvl4pPr>
    <a:lvl5pPr marL="1828800" algn="l" rtl="0" fontAlgn="base">
      <a:spcBef>
        <a:spcPct val="0"/>
      </a:spcBef>
      <a:spcAft>
        <a:spcPct val="0"/>
      </a:spcAft>
      <a:defRPr sz="2000" kern="1200">
        <a:solidFill>
          <a:schemeClr val="tx1"/>
        </a:solidFill>
        <a:latin typeface="Amnesty Trade Gothic" pitchFamily="34" charset="0"/>
        <a:ea typeface="+mn-ea"/>
        <a:cs typeface="+mn-cs"/>
      </a:defRPr>
    </a:lvl5pPr>
    <a:lvl6pPr marL="2286000" algn="l" defTabSz="914400" rtl="0" eaLnBrk="1" latinLnBrk="0" hangingPunct="1">
      <a:defRPr sz="2000" kern="1200">
        <a:solidFill>
          <a:schemeClr val="tx1"/>
        </a:solidFill>
        <a:latin typeface="Amnesty Trade Gothic" pitchFamily="34" charset="0"/>
        <a:ea typeface="+mn-ea"/>
        <a:cs typeface="+mn-cs"/>
      </a:defRPr>
    </a:lvl6pPr>
    <a:lvl7pPr marL="2743200" algn="l" defTabSz="914400" rtl="0" eaLnBrk="1" latinLnBrk="0" hangingPunct="1">
      <a:defRPr sz="2000" kern="1200">
        <a:solidFill>
          <a:schemeClr val="tx1"/>
        </a:solidFill>
        <a:latin typeface="Amnesty Trade Gothic" pitchFamily="34" charset="0"/>
        <a:ea typeface="+mn-ea"/>
        <a:cs typeface="+mn-cs"/>
      </a:defRPr>
    </a:lvl7pPr>
    <a:lvl8pPr marL="3200400" algn="l" defTabSz="914400" rtl="0" eaLnBrk="1" latinLnBrk="0" hangingPunct="1">
      <a:defRPr sz="2000" kern="1200">
        <a:solidFill>
          <a:schemeClr val="tx1"/>
        </a:solidFill>
        <a:latin typeface="Amnesty Trade Gothic" pitchFamily="34" charset="0"/>
        <a:ea typeface="+mn-ea"/>
        <a:cs typeface="+mn-cs"/>
      </a:defRPr>
    </a:lvl8pPr>
    <a:lvl9pPr marL="3657600" algn="l" defTabSz="914400" rtl="0" eaLnBrk="1" latinLnBrk="0" hangingPunct="1">
      <a:defRPr sz="2000" kern="1200">
        <a:solidFill>
          <a:schemeClr val="tx1"/>
        </a:solidFill>
        <a:latin typeface="Amnesty Trade Gothic"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 clrIdx="0"/>
  <p:cmAuthor id="1" name="Michelle Meier" initials="MM" lastIdx="4" clrIdx="1">
    <p:extLst>
      <p:ext uri="{19B8F6BF-5375-455C-9EA6-DF929625EA0E}">
        <p15:presenceInfo xmlns:p15="http://schemas.microsoft.com/office/powerpoint/2012/main" userId="S-1-5-21-445411729-531407587-3265214295-81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20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9" autoAdjust="0"/>
    <p:restoredTop sz="51890" autoAdjust="0"/>
  </p:normalViewPr>
  <p:slideViewPr>
    <p:cSldViewPr>
      <p:cViewPr varScale="1">
        <p:scale>
          <a:sx n="46" d="100"/>
          <a:sy n="46" d="100"/>
        </p:scale>
        <p:origin x="2539"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6" d="100"/>
          <a:sy n="76" d="100"/>
        </p:scale>
        <p:origin x="2612"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de-CH"/>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35542E9-2E69-46A6-BF0A-D11CCB52530F}" type="datetimeFigureOut">
              <a:rPr lang="de-CH" smtClean="0"/>
              <a:t>25.01.2018</a:t>
            </a:fld>
            <a:endParaRPr lang="de-CH"/>
          </a:p>
        </p:txBody>
      </p:sp>
      <p:sp>
        <p:nvSpPr>
          <p:cNvPr id="4" name="Espace réservé de l'image des diapositives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de-CH"/>
          </a:p>
        </p:txBody>
      </p:sp>
      <p:sp>
        <p:nvSpPr>
          <p:cNvPr id="5" name="Espace réservé des commentair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de-CH"/>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7780742F-70D0-4B81-8CBB-1082724CE83B}" type="slidenum">
              <a:rPr lang="de-CH" smtClean="0"/>
              <a:t>‹Nr.›</a:t>
            </a:fld>
            <a:endParaRPr lang="de-CH"/>
          </a:p>
        </p:txBody>
      </p:sp>
    </p:spTree>
    <p:extLst>
      <p:ext uri="{BB962C8B-B14F-4D97-AF65-F5344CB8AC3E}">
        <p14:creationId xmlns:p14="http://schemas.microsoft.com/office/powerpoint/2010/main" val="129892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T1VXkO3RrB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umanrights.ch/de/menschenrechte-themen/diskriminierungsverbot/arbeitswelt/"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humanrights.ch/upload/pdf/030408_tangram12_hausammann.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a:t>
            </a:fld>
            <a:endParaRPr lang="de-CH" dirty="0"/>
          </a:p>
        </p:txBody>
      </p:sp>
    </p:spTree>
    <p:extLst>
      <p:ext uri="{BB962C8B-B14F-4D97-AF65-F5344CB8AC3E}">
        <p14:creationId xmlns:p14="http://schemas.microsoft.com/office/powerpoint/2010/main" val="1478986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err="1" smtClean="0">
                <a:solidFill>
                  <a:schemeClr val="tx1"/>
                </a:solidFill>
                <a:effectLst/>
                <a:latin typeface="+mn-lt"/>
                <a:ea typeface="+mn-ea"/>
                <a:cs typeface="+mn-cs"/>
              </a:rPr>
              <a:t>Kennt</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ihr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diesen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Saal</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Wisst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ihr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wo</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das</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ist</a:t>
            </a:r>
            <a:r>
              <a:rPr lang="fr-CH" sz="1200" kern="1200" baseline="0" dirty="0" smtClean="0">
                <a:solidFill>
                  <a:schemeClr val="tx1"/>
                </a:solidFill>
                <a:effectLst/>
                <a:latin typeface="+mn-lt"/>
                <a:ea typeface="+mn-ea"/>
                <a:cs typeface="+mn-cs"/>
              </a:rPr>
              <a:t>?</a:t>
            </a:r>
          </a:p>
          <a:p>
            <a:r>
              <a:rPr lang="fr-CH" sz="1200" kern="1200" baseline="0" dirty="0" err="1" smtClean="0">
                <a:solidFill>
                  <a:schemeClr val="tx1"/>
                </a:solidFill>
                <a:effectLst/>
                <a:latin typeface="+mn-lt"/>
                <a:ea typeface="+mn-ea"/>
                <a:cs typeface="+mn-cs"/>
              </a:rPr>
              <a:t>Das</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ist</a:t>
            </a:r>
            <a:r>
              <a:rPr lang="fr-CH" sz="1200" kern="1200" baseline="0" dirty="0" smtClean="0">
                <a:solidFill>
                  <a:schemeClr val="tx1"/>
                </a:solidFill>
                <a:effectLst/>
                <a:latin typeface="+mn-lt"/>
                <a:ea typeface="+mn-ea"/>
                <a:cs typeface="+mn-cs"/>
              </a:rPr>
              <a:t> der </a:t>
            </a:r>
            <a:r>
              <a:rPr lang="fr-CH" sz="1200" kern="1200" baseline="0" dirty="0" err="1" smtClean="0">
                <a:solidFill>
                  <a:schemeClr val="tx1"/>
                </a:solidFill>
                <a:effectLst/>
                <a:latin typeface="+mn-lt"/>
                <a:ea typeface="+mn-ea"/>
                <a:cs typeface="+mn-cs"/>
              </a:rPr>
              <a:t>Saal</a:t>
            </a:r>
            <a:r>
              <a:rPr lang="fr-CH" sz="1200" kern="1200" baseline="0" dirty="0" smtClean="0">
                <a:solidFill>
                  <a:schemeClr val="tx1"/>
                </a:solidFill>
                <a:effectLst/>
                <a:latin typeface="+mn-lt"/>
                <a:ea typeface="+mn-ea"/>
                <a:cs typeface="+mn-cs"/>
              </a:rPr>
              <a:t>, in </a:t>
            </a:r>
            <a:r>
              <a:rPr lang="fr-CH" sz="1200" kern="1200" baseline="0" dirty="0" err="1" smtClean="0">
                <a:solidFill>
                  <a:schemeClr val="tx1"/>
                </a:solidFill>
                <a:effectLst/>
                <a:latin typeface="+mn-lt"/>
                <a:ea typeface="+mn-ea"/>
                <a:cs typeface="+mn-cs"/>
              </a:rPr>
              <a:t>dem</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sich</a:t>
            </a:r>
            <a:r>
              <a:rPr lang="fr-CH" sz="1200" kern="1200" baseline="0" dirty="0" smtClean="0">
                <a:solidFill>
                  <a:schemeClr val="tx1"/>
                </a:solidFill>
                <a:effectLst/>
                <a:latin typeface="+mn-lt"/>
                <a:ea typeface="+mn-ea"/>
                <a:cs typeface="+mn-cs"/>
              </a:rPr>
              <a:t> der </a:t>
            </a:r>
            <a:r>
              <a:rPr lang="fr-CH" sz="1200" kern="1200" baseline="0" dirty="0" err="1" smtClean="0">
                <a:solidFill>
                  <a:schemeClr val="tx1"/>
                </a:solidFill>
                <a:effectLst/>
                <a:latin typeface="+mn-lt"/>
                <a:ea typeface="+mn-ea"/>
                <a:cs typeface="+mn-cs"/>
              </a:rPr>
              <a:t>Menschenrechtsrat</a:t>
            </a:r>
            <a:r>
              <a:rPr lang="fr-CH" sz="1200" kern="1200" baseline="0" dirty="0" smtClean="0">
                <a:solidFill>
                  <a:schemeClr val="tx1"/>
                </a:solidFill>
                <a:effectLst/>
                <a:latin typeface="+mn-lt"/>
                <a:ea typeface="+mn-ea"/>
                <a:cs typeface="+mn-cs"/>
              </a:rPr>
              <a:t> der UNO </a:t>
            </a:r>
            <a:r>
              <a:rPr lang="fr-CH" sz="1200" kern="1200" baseline="0" dirty="0" err="1" smtClean="0">
                <a:solidFill>
                  <a:schemeClr val="tx1"/>
                </a:solidFill>
                <a:effectLst/>
                <a:latin typeface="+mn-lt"/>
                <a:ea typeface="+mn-ea"/>
                <a:cs typeface="+mn-cs"/>
              </a:rPr>
              <a:t>trifft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Kennt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ihr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ihn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Dieser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Saal</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ist</a:t>
            </a:r>
            <a:r>
              <a:rPr lang="fr-CH" sz="1200" kern="1200" baseline="0" dirty="0" smtClean="0">
                <a:solidFill>
                  <a:schemeClr val="tx1"/>
                </a:solidFill>
                <a:effectLst/>
                <a:latin typeface="+mn-lt"/>
                <a:ea typeface="+mn-ea"/>
                <a:cs typeface="+mn-cs"/>
              </a:rPr>
              <a:t> in Genf, man </a:t>
            </a:r>
            <a:r>
              <a:rPr lang="fr-CH" sz="1200" kern="1200" baseline="0" dirty="0" err="1" smtClean="0">
                <a:solidFill>
                  <a:schemeClr val="tx1"/>
                </a:solidFill>
                <a:effectLst/>
                <a:latin typeface="+mn-lt"/>
                <a:ea typeface="+mn-ea"/>
                <a:cs typeface="+mn-cs"/>
              </a:rPr>
              <a:t>kann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ihn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sich</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anschauen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wenn</a:t>
            </a:r>
            <a:r>
              <a:rPr lang="fr-CH" sz="1200" kern="1200" baseline="0" dirty="0" smtClean="0">
                <a:solidFill>
                  <a:schemeClr val="tx1"/>
                </a:solidFill>
                <a:effectLst/>
                <a:latin typeface="+mn-lt"/>
                <a:ea typeface="+mn-ea"/>
                <a:cs typeface="+mn-cs"/>
              </a:rPr>
              <a:t> man die UNO </a:t>
            </a:r>
            <a:r>
              <a:rPr lang="fr-CH" sz="1200" kern="1200" baseline="0" dirty="0" err="1" smtClean="0">
                <a:solidFill>
                  <a:schemeClr val="tx1"/>
                </a:solidFill>
                <a:effectLst/>
                <a:latin typeface="+mn-lt"/>
                <a:ea typeface="+mn-ea"/>
                <a:cs typeface="+mn-cs"/>
              </a:rPr>
              <a:t>besucht</a:t>
            </a:r>
            <a:r>
              <a:rPr lang="fr-CH" sz="1200" kern="1200" baseline="0" dirty="0" smtClean="0">
                <a:solidFill>
                  <a:schemeClr val="tx1"/>
                </a:solidFill>
                <a:effectLst/>
                <a:latin typeface="+mn-lt"/>
                <a:ea typeface="+mn-ea"/>
                <a:cs typeface="+mn-cs"/>
              </a:rPr>
              <a:t>. </a:t>
            </a:r>
          </a:p>
          <a:p>
            <a:endParaRPr lang="fr-CH" sz="1200" kern="1200" baseline="0" dirty="0" smtClean="0">
              <a:solidFill>
                <a:schemeClr val="tx1"/>
              </a:solidFill>
              <a:effectLst/>
              <a:latin typeface="+mn-lt"/>
              <a:ea typeface="+mn-ea"/>
              <a:cs typeface="+mn-cs"/>
            </a:endParaRPr>
          </a:p>
          <a:p>
            <a:r>
              <a:rPr lang="fr-CH" sz="1200" kern="1200" baseline="0" dirty="0" smtClean="0">
                <a:solidFill>
                  <a:schemeClr val="tx1"/>
                </a:solidFill>
                <a:effectLst/>
                <a:latin typeface="+mn-lt"/>
                <a:ea typeface="+mn-ea"/>
                <a:cs typeface="+mn-cs"/>
              </a:rPr>
              <a:t>Die UNO (United Nations Organisation) </a:t>
            </a:r>
            <a:r>
              <a:rPr lang="fr-CH" sz="1200" kern="1200" baseline="0" dirty="0" err="1" smtClean="0">
                <a:solidFill>
                  <a:schemeClr val="tx1"/>
                </a:solidFill>
                <a:effectLst/>
                <a:latin typeface="+mn-lt"/>
                <a:ea typeface="+mn-ea"/>
                <a:cs typeface="+mn-cs"/>
              </a:rPr>
              <a:t>hat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zwei</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Sitze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einen</a:t>
            </a:r>
            <a:r>
              <a:rPr lang="fr-CH" sz="1200" kern="1200" baseline="0" dirty="0" smtClean="0">
                <a:solidFill>
                  <a:schemeClr val="tx1"/>
                </a:solidFill>
                <a:effectLst/>
                <a:latin typeface="+mn-lt"/>
                <a:ea typeface="+mn-ea"/>
                <a:cs typeface="+mn-cs"/>
              </a:rPr>
              <a:t> in New York </a:t>
            </a:r>
            <a:r>
              <a:rPr lang="fr-CH" sz="1200" kern="1200" baseline="0" dirty="0" err="1" smtClean="0">
                <a:solidFill>
                  <a:schemeClr val="tx1"/>
                </a:solidFill>
                <a:effectLst/>
                <a:latin typeface="+mn-lt"/>
                <a:ea typeface="+mn-ea"/>
                <a:cs typeface="+mn-cs"/>
              </a:rPr>
              <a:t>und</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einen</a:t>
            </a:r>
            <a:r>
              <a:rPr lang="fr-CH" sz="1200" kern="1200" baseline="0" dirty="0" smtClean="0">
                <a:solidFill>
                  <a:schemeClr val="tx1"/>
                </a:solidFill>
                <a:effectLst/>
                <a:latin typeface="+mn-lt"/>
                <a:ea typeface="+mn-ea"/>
                <a:cs typeface="+mn-cs"/>
              </a:rPr>
              <a:t> in Genf. Die AEDM </a:t>
            </a:r>
            <a:r>
              <a:rPr lang="fr-CH" sz="1200" kern="1200" baseline="0" dirty="0" err="1" smtClean="0">
                <a:solidFill>
                  <a:schemeClr val="tx1"/>
                </a:solidFill>
                <a:effectLst/>
                <a:latin typeface="+mn-lt"/>
                <a:ea typeface="+mn-ea"/>
                <a:cs typeface="+mn-cs"/>
              </a:rPr>
              <a:t>wurde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am</a:t>
            </a:r>
            <a:r>
              <a:rPr lang="fr-CH" sz="1200" kern="1200" baseline="0" dirty="0" smtClean="0">
                <a:solidFill>
                  <a:schemeClr val="tx1"/>
                </a:solidFill>
                <a:effectLst/>
                <a:latin typeface="+mn-lt"/>
                <a:ea typeface="+mn-ea"/>
                <a:cs typeface="+mn-cs"/>
              </a:rPr>
              <a:t> 10. </a:t>
            </a:r>
            <a:r>
              <a:rPr lang="fr-CH" sz="1200" kern="1200" baseline="0" dirty="0" err="1" smtClean="0">
                <a:solidFill>
                  <a:schemeClr val="tx1"/>
                </a:solidFill>
                <a:effectLst/>
                <a:latin typeface="+mn-lt"/>
                <a:ea typeface="+mn-ea"/>
                <a:cs typeface="+mn-cs"/>
              </a:rPr>
              <a:t>Dezember</a:t>
            </a:r>
            <a:r>
              <a:rPr lang="fr-CH" sz="1200" kern="1200" baseline="0" dirty="0" smtClean="0">
                <a:solidFill>
                  <a:schemeClr val="tx1"/>
                </a:solidFill>
                <a:effectLst/>
                <a:latin typeface="+mn-lt"/>
                <a:ea typeface="+mn-ea"/>
                <a:cs typeface="+mn-cs"/>
              </a:rPr>
              <a:t> 1948 </a:t>
            </a:r>
            <a:r>
              <a:rPr lang="fr-CH" sz="1200" kern="1200" baseline="0" dirty="0" err="1" smtClean="0">
                <a:solidFill>
                  <a:schemeClr val="tx1"/>
                </a:solidFill>
                <a:effectLst/>
                <a:latin typeface="+mn-lt"/>
                <a:ea typeface="+mn-ea"/>
                <a:cs typeface="+mn-cs"/>
              </a:rPr>
              <a:t>vom</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Generalrat</a:t>
            </a:r>
            <a:r>
              <a:rPr lang="fr-CH" sz="1200" kern="1200" baseline="0" dirty="0" smtClean="0">
                <a:solidFill>
                  <a:schemeClr val="tx1"/>
                </a:solidFill>
                <a:effectLst/>
                <a:latin typeface="+mn-lt"/>
                <a:ea typeface="+mn-ea"/>
                <a:cs typeface="+mn-cs"/>
              </a:rPr>
              <a:t> der UNO </a:t>
            </a:r>
            <a:r>
              <a:rPr lang="fr-CH" sz="1200" kern="1200" baseline="0" dirty="0" err="1" smtClean="0">
                <a:solidFill>
                  <a:schemeClr val="tx1"/>
                </a:solidFill>
                <a:effectLst/>
                <a:latin typeface="+mn-lt"/>
                <a:ea typeface="+mn-ea"/>
                <a:cs typeface="+mn-cs"/>
              </a:rPr>
              <a:t>im</a:t>
            </a:r>
            <a:r>
              <a:rPr lang="fr-CH" sz="1200" kern="1200" baseline="0" dirty="0" smtClean="0">
                <a:solidFill>
                  <a:schemeClr val="tx1"/>
                </a:solidFill>
                <a:effectLst/>
                <a:latin typeface="+mn-lt"/>
                <a:ea typeface="+mn-ea"/>
                <a:cs typeface="+mn-cs"/>
              </a:rPr>
              <a:t> «Palais de Chaillot» in Paris </a:t>
            </a:r>
            <a:r>
              <a:rPr lang="fr-CH" sz="1200" kern="1200" baseline="0" dirty="0" err="1" smtClean="0">
                <a:solidFill>
                  <a:schemeClr val="tx1"/>
                </a:solidFill>
                <a:effectLst/>
                <a:latin typeface="+mn-lt"/>
                <a:ea typeface="+mn-ea"/>
                <a:cs typeface="+mn-cs"/>
              </a:rPr>
              <a:t>verabschiedet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Deshalb</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wird</a:t>
            </a:r>
            <a:r>
              <a:rPr lang="fr-CH" sz="1200" kern="1200" baseline="0" dirty="0" smtClean="0">
                <a:solidFill>
                  <a:schemeClr val="tx1"/>
                </a:solidFill>
                <a:effectLst/>
                <a:latin typeface="+mn-lt"/>
                <a:ea typeface="+mn-ea"/>
                <a:cs typeface="+mn-cs"/>
              </a:rPr>
              <a:t> der 10. </a:t>
            </a:r>
            <a:r>
              <a:rPr lang="fr-CH" sz="1200" kern="1200" baseline="0" dirty="0" err="1" smtClean="0">
                <a:solidFill>
                  <a:schemeClr val="tx1"/>
                </a:solidFill>
                <a:effectLst/>
                <a:latin typeface="+mn-lt"/>
                <a:ea typeface="+mn-ea"/>
                <a:cs typeface="+mn-cs"/>
              </a:rPr>
              <a:t>Dezember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heutzutage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als</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Internationaler</a:t>
            </a:r>
            <a:r>
              <a:rPr lang="fr-CH" sz="1200" kern="1200" baseline="0" dirty="0" smtClean="0">
                <a:solidFill>
                  <a:schemeClr val="tx1"/>
                </a:solidFill>
                <a:effectLst/>
                <a:latin typeface="+mn-lt"/>
                <a:ea typeface="+mn-ea"/>
                <a:cs typeface="+mn-cs"/>
              </a:rPr>
              <a:t> Tag der </a:t>
            </a:r>
            <a:r>
              <a:rPr lang="fr-CH" sz="1200" kern="1200" baseline="0" dirty="0" err="1" smtClean="0">
                <a:solidFill>
                  <a:schemeClr val="tx1"/>
                </a:solidFill>
                <a:effectLst/>
                <a:latin typeface="+mn-lt"/>
                <a:ea typeface="+mn-ea"/>
                <a:cs typeface="+mn-cs"/>
              </a:rPr>
              <a:t>Menschenrechte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gefeiert</a:t>
            </a:r>
            <a:r>
              <a:rPr lang="fr-CH" sz="1200" kern="1200" baseline="0" dirty="0" smtClean="0">
                <a:solidFill>
                  <a:schemeClr val="tx1"/>
                </a:solidFill>
                <a:effectLst/>
                <a:latin typeface="+mn-lt"/>
                <a:ea typeface="+mn-ea"/>
                <a:cs typeface="+mn-cs"/>
              </a:rPr>
              <a:t>. </a:t>
            </a:r>
            <a:endParaRPr lang="fr-CH"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10</a:t>
            </a:fld>
            <a:endParaRPr lang="fr-CH"/>
          </a:p>
        </p:txBody>
      </p:sp>
    </p:spTree>
    <p:extLst>
      <p:ext uri="{BB962C8B-B14F-4D97-AF65-F5344CB8AC3E}">
        <p14:creationId xmlns:p14="http://schemas.microsoft.com/office/powerpoint/2010/main" val="128606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i="1" kern="1200" baseline="0" dirty="0" smtClean="0">
                <a:solidFill>
                  <a:schemeClr val="tx1"/>
                </a:solidFill>
                <a:effectLst/>
                <a:latin typeface="+mn-lt"/>
                <a:ea typeface="+mn-ea"/>
                <a:cs typeface="+mn-cs"/>
              </a:rPr>
              <a:t>Die AEMR </a:t>
            </a:r>
            <a:r>
              <a:rPr lang="fr-CH" sz="1200" i="1" kern="1200" baseline="0" dirty="0" err="1" smtClean="0">
                <a:solidFill>
                  <a:schemeClr val="tx1"/>
                </a:solidFill>
                <a:effectLst/>
                <a:latin typeface="+mn-lt"/>
                <a:ea typeface="+mn-ea"/>
                <a:cs typeface="+mn-cs"/>
              </a:rPr>
              <a:t>verteilen</a:t>
            </a:r>
            <a:r>
              <a:rPr lang="fr-CH" sz="1200" i="1" kern="1200" baseline="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baseline="0" dirty="0" smtClean="0">
                <a:solidFill>
                  <a:schemeClr val="tx1"/>
                </a:solidFill>
                <a:effectLst/>
                <a:latin typeface="+mn-lt"/>
                <a:ea typeface="+mn-ea"/>
                <a:cs typeface="+mn-cs"/>
              </a:rPr>
              <a:t>Die </a:t>
            </a:r>
            <a:r>
              <a:rPr lang="de-CH" sz="1200" kern="1200" dirty="0" smtClean="0">
                <a:solidFill>
                  <a:schemeClr val="tx1"/>
                </a:solidFill>
                <a:effectLst/>
                <a:latin typeface="+mn-lt"/>
                <a:ea typeface="+mn-ea"/>
                <a:cs typeface="+mn-cs"/>
              </a:rPr>
              <a:t>Allgemeine Erklärung der Menschenrechte </a:t>
            </a:r>
            <a:r>
              <a:rPr lang="fr-CH" sz="1200" kern="1200" baseline="0" dirty="0" err="1" smtClean="0">
                <a:solidFill>
                  <a:schemeClr val="tx1"/>
                </a:solidFill>
                <a:effectLst/>
                <a:latin typeface="+mn-lt"/>
                <a:ea typeface="+mn-ea"/>
                <a:cs typeface="+mn-cs"/>
              </a:rPr>
              <a:t>enthält</a:t>
            </a:r>
            <a:r>
              <a:rPr lang="fr-CH" sz="1200" kern="1200" baseline="0" dirty="0" smtClean="0">
                <a:solidFill>
                  <a:schemeClr val="tx1"/>
                </a:solidFill>
                <a:effectLst/>
                <a:latin typeface="+mn-lt"/>
                <a:ea typeface="+mn-ea"/>
                <a:cs typeface="+mn-cs"/>
              </a:rPr>
              <a:t> 30 </a:t>
            </a:r>
            <a:r>
              <a:rPr lang="fr-CH" sz="1200" kern="1200" baseline="0" dirty="0" err="1" smtClean="0">
                <a:solidFill>
                  <a:schemeClr val="tx1"/>
                </a:solidFill>
                <a:effectLst/>
                <a:latin typeface="+mn-lt"/>
                <a:ea typeface="+mn-ea"/>
                <a:cs typeface="+mn-cs"/>
              </a:rPr>
              <a:t>Artikel</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ist</a:t>
            </a:r>
            <a:r>
              <a:rPr lang="fr-CH" sz="1200" kern="1200" baseline="0" dirty="0" smtClean="0">
                <a:solidFill>
                  <a:schemeClr val="tx1"/>
                </a:solidFill>
                <a:effectLst/>
                <a:latin typeface="+mn-lt"/>
                <a:ea typeface="+mn-ea"/>
                <a:cs typeface="+mn-cs"/>
              </a:rPr>
              <a:t> </a:t>
            </a:r>
            <a:r>
              <a:rPr lang="de-CH" sz="1200" kern="1200" dirty="0" smtClean="0">
                <a:solidFill>
                  <a:schemeClr val="tx1"/>
                </a:solidFill>
                <a:effectLst/>
                <a:latin typeface="+mn-lt"/>
                <a:ea typeface="+mn-ea"/>
                <a:cs typeface="+mn-cs"/>
              </a:rPr>
              <a:t>kein rechtlich bindender Vertrag und kein Gesetz. Sie ist eine gemeinsame Vision, ein </a:t>
            </a:r>
          </a:p>
          <a:p>
            <a:r>
              <a:rPr lang="de-CH" sz="1200" kern="1200" dirty="0" smtClean="0">
                <a:solidFill>
                  <a:schemeClr val="tx1"/>
                </a:solidFill>
                <a:effectLst/>
                <a:latin typeface="+mn-lt"/>
                <a:ea typeface="+mn-ea"/>
                <a:cs typeface="+mn-cs"/>
              </a:rPr>
              <a:t>Ideal. Sie hat aber zu zahlreichen internationalen Abmachungen (sogenannten Konventionen) geführt. Die meisten Staaten haben diese Konventionen ratifiziert. Sie haben sich dadurch verpflichtet, die darin genannten Rechte in ihre nationalen Verfassungen aufzunehmen und durch geeignete Massnahmen und/oder Gesetze </a:t>
            </a:r>
          </a:p>
          <a:p>
            <a:r>
              <a:rPr lang="de-CH" sz="1200" kern="1200" dirty="0" smtClean="0">
                <a:solidFill>
                  <a:schemeClr val="tx1"/>
                </a:solidFill>
                <a:effectLst/>
                <a:latin typeface="+mn-lt"/>
                <a:ea typeface="+mn-ea"/>
                <a:cs typeface="+mn-cs"/>
              </a:rPr>
              <a:t>zu schützen. </a:t>
            </a:r>
          </a:p>
          <a:p>
            <a:endParaRPr lang="de-CH" sz="1200" kern="1200" dirty="0" smtClean="0">
              <a:solidFill>
                <a:schemeClr val="tx1"/>
              </a:solidFill>
              <a:effectLst/>
              <a:latin typeface="+mn-lt"/>
              <a:ea typeface="+mn-ea"/>
              <a:cs typeface="+mn-cs"/>
            </a:endParaRPr>
          </a:p>
          <a:p>
            <a:r>
              <a:rPr lang="de-CH" sz="1200" kern="1200" dirty="0" smtClean="0">
                <a:solidFill>
                  <a:schemeClr val="tx1"/>
                </a:solidFill>
                <a:effectLst/>
                <a:latin typeface="+mn-lt"/>
                <a:ea typeface="+mn-ea"/>
                <a:cs typeface="+mn-cs"/>
              </a:rPr>
              <a:t>Beispiele solcher</a:t>
            </a:r>
            <a:r>
              <a:rPr lang="de-CH" sz="1200" kern="1200" baseline="0" dirty="0" smtClean="0">
                <a:solidFill>
                  <a:schemeClr val="tx1"/>
                </a:solidFill>
                <a:effectLst/>
                <a:latin typeface="+mn-lt"/>
                <a:ea typeface="+mn-ea"/>
                <a:cs typeface="+mn-cs"/>
              </a:rPr>
              <a:t> Konventionen sind die </a:t>
            </a:r>
            <a:r>
              <a:rPr lang="de-CH" sz="1200" kern="1200" dirty="0" smtClean="0">
                <a:solidFill>
                  <a:schemeClr val="tx1"/>
                </a:solidFill>
                <a:effectLst/>
                <a:latin typeface="+mn-lt"/>
                <a:ea typeface="+mn-ea"/>
                <a:cs typeface="+mn-cs"/>
              </a:rPr>
              <a:t>Konvention gegen Rassendiskriminierung </a:t>
            </a:r>
          </a:p>
          <a:p>
            <a:r>
              <a:rPr lang="de-CH" sz="1200" kern="1200" dirty="0" smtClean="0">
                <a:solidFill>
                  <a:schemeClr val="tx1"/>
                </a:solidFill>
                <a:effectLst/>
                <a:latin typeface="+mn-lt"/>
                <a:ea typeface="+mn-ea"/>
                <a:cs typeface="+mn-cs"/>
              </a:rPr>
              <a:t>(1965), die Konvention gegen Diskriminierung von Frauen (1979) oder die Kinderrechtskonvention (1989).</a:t>
            </a:r>
          </a:p>
          <a:p>
            <a:endParaRPr lang="fr-CH" sz="1200" kern="1200" baseline="0" dirty="0" smtClean="0">
              <a:solidFill>
                <a:schemeClr val="tx1"/>
              </a:solidFill>
              <a:effectLst/>
              <a:latin typeface="+mn-lt"/>
              <a:ea typeface="+mn-ea"/>
              <a:cs typeface="+mn-cs"/>
            </a:endParaRPr>
          </a:p>
          <a:p>
            <a:r>
              <a:rPr lang="fr-CH" sz="1200" kern="1200" baseline="0" dirty="0" smtClean="0">
                <a:solidFill>
                  <a:schemeClr val="tx1"/>
                </a:solidFill>
                <a:effectLst/>
                <a:latin typeface="+mn-lt"/>
                <a:ea typeface="+mn-ea"/>
                <a:cs typeface="+mn-cs"/>
              </a:rPr>
              <a:t>Die Schweiz </a:t>
            </a:r>
            <a:r>
              <a:rPr lang="fr-CH" sz="1200" kern="1200" baseline="0" dirty="0" err="1" smtClean="0">
                <a:solidFill>
                  <a:schemeClr val="tx1"/>
                </a:solidFill>
                <a:effectLst/>
                <a:latin typeface="+mn-lt"/>
                <a:ea typeface="+mn-ea"/>
                <a:cs typeface="+mn-cs"/>
              </a:rPr>
              <a:t>hat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viele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dieser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Menschenrechtskonventionen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ratifiziert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jedoch</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nicht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alle</a:t>
            </a:r>
            <a:r>
              <a:rPr lang="fr-CH" sz="1200" kern="1200" baseline="0" dirty="0" smtClean="0">
                <a:solidFill>
                  <a:schemeClr val="tx1"/>
                </a:solidFill>
                <a:effectLst/>
                <a:latin typeface="+mn-lt"/>
                <a:ea typeface="+mn-ea"/>
                <a:cs typeface="+mn-cs"/>
              </a:rPr>
              <a:t>. </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11</a:t>
            </a:fld>
            <a:endParaRPr lang="fr-CH"/>
          </a:p>
        </p:txBody>
      </p:sp>
    </p:spTree>
    <p:extLst>
      <p:ext uri="{BB962C8B-B14F-4D97-AF65-F5344CB8AC3E}">
        <p14:creationId xmlns:p14="http://schemas.microsoft.com/office/powerpoint/2010/main" val="1141726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kern="1200" dirty="0" smtClean="0">
                <a:solidFill>
                  <a:schemeClr val="tx1"/>
                </a:solidFill>
                <a:effectLst/>
                <a:latin typeface="+mn-lt"/>
                <a:ea typeface="+mn-ea"/>
                <a:cs typeface="+mn-cs"/>
              </a:rPr>
              <a:t>Film: </a:t>
            </a:r>
            <a:r>
              <a:rPr lang="fr-CH" sz="1200" kern="1200" dirty="0" err="1" smtClean="0">
                <a:solidFill>
                  <a:schemeClr val="tx1"/>
                </a:solidFill>
                <a:effectLst/>
                <a:latin typeface="+mn-lt"/>
                <a:ea typeface="+mn-ea"/>
                <a:cs typeface="+mn-cs"/>
              </a:rPr>
              <a:t>Menschenrechte</a:t>
            </a:r>
            <a:r>
              <a:rPr lang="fr-CH" sz="1200" kern="1200" dirty="0" smtClean="0">
                <a:solidFill>
                  <a:schemeClr val="tx1"/>
                </a:solidFill>
                <a:effectLst/>
                <a:latin typeface="+mn-lt"/>
                <a:ea typeface="+mn-ea"/>
                <a:cs typeface="+mn-cs"/>
              </a:rPr>
              <a:t> in 3 </a:t>
            </a:r>
            <a:r>
              <a:rPr lang="fr-CH" sz="1200" kern="1200" dirty="0" err="1" smtClean="0">
                <a:solidFill>
                  <a:schemeClr val="tx1"/>
                </a:solidFill>
                <a:effectLst/>
                <a:latin typeface="+mn-lt"/>
                <a:ea typeface="+mn-ea"/>
                <a:cs typeface="+mn-cs"/>
              </a:rPr>
              <a:t>Minuten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erklärt</a:t>
            </a:r>
            <a:r>
              <a:rPr lang="fr-CH" sz="1200" kern="1200" dirty="0" smtClean="0">
                <a:solidFill>
                  <a:schemeClr val="tx1"/>
                </a:solidFill>
                <a:effectLst/>
                <a:latin typeface="+mn-lt"/>
                <a:ea typeface="+mn-ea"/>
                <a:cs typeface="+mn-cs"/>
              </a:rPr>
              <a:t>: </a:t>
            </a:r>
            <a:r>
              <a:rPr lang="de-CH" sz="1200" u="sng" kern="1200" dirty="0" smtClean="0">
                <a:solidFill>
                  <a:srgbClr val="000000"/>
                </a:solidFill>
                <a:effectLst/>
                <a:latin typeface="Times New Roman" pitchFamily="16" charset="0"/>
                <a:ea typeface="+mn-ea"/>
                <a:cs typeface="+mn-cs"/>
                <a:hlinkClick r:id="rId3"/>
              </a:rPr>
              <a:t>https://www.youtube.com/watch?v=T1VXkO3RrBs</a:t>
            </a:r>
            <a:r>
              <a:rPr lang="de-CH" sz="1200" kern="1200" dirty="0" smtClean="0">
                <a:solidFill>
                  <a:srgbClr val="000000"/>
                </a:solidFill>
                <a:effectLst/>
                <a:latin typeface="Times New Roman" pitchFamily="16" charset="0"/>
                <a:ea typeface="+mn-ea"/>
                <a:cs typeface="+mn-cs"/>
              </a:rPr>
              <a:t> </a:t>
            </a:r>
            <a:r>
              <a:rPr lang="fr-CH" sz="1200" kern="1200" dirty="0" smtClean="0">
                <a:solidFill>
                  <a:schemeClr val="tx1"/>
                </a:solidFill>
                <a:effectLst/>
                <a:latin typeface="+mn-lt"/>
                <a:ea typeface="+mn-ea"/>
                <a:cs typeface="+mn-cs"/>
              </a:rPr>
              <a:t> </a:t>
            </a:r>
            <a:endParaRPr lang="de-CH" sz="1200" kern="1200" dirty="0" smtClean="0">
              <a:solidFill>
                <a:schemeClr val="tx1"/>
              </a:solidFill>
              <a:effectLst/>
              <a:latin typeface="+mn-lt"/>
              <a:ea typeface="+mn-ea"/>
              <a:cs typeface="+mn-cs"/>
            </a:endParaRPr>
          </a:p>
          <a:p>
            <a:endParaRPr lang="fr-CH" sz="1200" kern="1200" dirty="0" smtClean="0">
              <a:solidFill>
                <a:schemeClr val="tx1"/>
              </a:solidFill>
              <a:effectLst/>
              <a:latin typeface="+mn-lt"/>
              <a:ea typeface="+mn-ea"/>
              <a:cs typeface="+mn-cs"/>
            </a:endParaRPr>
          </a:p>
          <a:p>
            <a:r>
              <a:rPr lang="fr-CH" sz="1200" kern="1200" dirty="0" err="1" smtClean="0">
                <a:solidFill>
                  <a:schemeClr val="tx1"/>
                </a:solidFill>
                <a:effectLst/>
                <a:latin typeface="+mn-lt"/>
                <a:ea typeface="+mn-ea"/>
                <a:cs typeface="+mn-cs"/>
              </a:rPr>
              <a:t>Menschenrechte</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sind</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Rechte</a:t>
            </a:r>
            <a:r>
              <a:rPr lang="fr-CH" sz="1200" kern="1200" dirty="0" smtClean="0">
                <a:solidFill>
                  <a:schemeClr val="tx1"/>
                </a:solidFill>
                <a:effectLst/>
                <a:latin typeface="+mn-lt"/>
                <a:ea typeface="+mn-ea"/>
                <a:cs typeface="+mn-cs"/>
              </a:rPr>
              <a:t>,</a:t>
            </a:r>
            <a:r>
              <a:rPr lang="fr-CH" sz="1200" kern="1200" baseline="0" dirty="0" smtClean="0">
                <a:solidFill>
                  <a:schemeClr val="tx1"/>
                </a:solidFill>
                <a:effectLst/>
                <a:latin typeface="+mn-lt"/>
                <a:ea typeface="+mn-ea"/>
                <a:cs typeface="+mn-cs"/>
              </a:rPr>
              <a:t> die man </a:t>
            </a:r>
            <a:r>
              <a:rPr lang="fr-CH" sz="1200" kern="1200" baseline="0" dirty="0" err="1" smtClean="0">
                <a:solidFill>
                  <a:schemeClr val="tx1"/>
                </a:solidFill>
                <a:effectLst/>
                <a:latin typeface="+mn-lt"/>
                <a:ea typeface="+mn-ea"/>
                <a:cs typeface="+mn-cs"/>
              </a:rPr>
              <a:t>besitzt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weil</a:t>
            </a:r>
            <a:r>
              <a:rPr lang="fr-CH" sz="1200" kern="1200" baseline="0" dirty="0" smtClean="0">
                <a:solidFill>
                  <a:schemeClr val="tx1"/>
                </a:solidFill>
                <a:effectLst/>
                <a:latin typeface="+mn-lt"/>
                <a:ea typeface="+mn-ea"/>
                <a:cs typeface="+mn-cs"/>
              </a:rPr>
              <a:t> man </a:t>
            </a:r>
            <a:r>
              <a:rPr lang="fr-CH" sz="1200" kern="1200" baseline="0" dirty="0" err="1" smtClean="0">
                <a:solidFill>
                  <a:schemeClr val="tx1"/>
                </a:solidFill>
                <a:effectLst/>
                <a:latin typeface="+mn-lt"/>
                <a:ea typeface="+mn-ea"/>
                <a:cs typeface="+mn-cs"/>
              </a:rPr>
              <a:t>ein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Mensch</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ist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gehören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euch</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für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immer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ihr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seid</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damit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geboren</a:t>
            </a:r>
            <a:r>
              <a:rPr lang="fr-CH" sz="1200" kern="1200" baseline="0" dirty="0" smtClean="0">
                <a:solidFill>
                  <a:schemeClr val="tx1"/>
                </a:solidFill>
                <a:effectLst/>
                <a:latin typeface="+mn-lt"/>
                <a:ea typeface="+mn-ea"/>
                <a:cs typeface="+mn-cs"/>
              </a:rPr>
              <a:t>. Z</a:t>
            </a:r>
            <a:r>
              <a:rPr lang="de-CH" sz="1200" kern="1200" dirty="0" smtClean="0">
                <a:solidFill>
                  <a:schemeClr val="tx1"/>
                </a:solidFill>
                <a:effectLst/>
                <a:latin typeface="+mn-lt"/>
                <a:ea typeface="+mn-ea"/>
                <a:cs typeface="+mn-cs"/>
              </a:rPr>
              <a:t>war kann ein Mensch in seinen Rechten verletzt werden, niemand kann ihm jedoch den Anspruch auf diese Rechte verweigern. Unter gewissen Bedingungen dürfen</a:t>
            </a:r>
            <a:r>
              <a:rPr lang="de-CH" sz="1200" kern="1200" baseline="0" dirty="0" smtClean="0">
                <a:solidFill>
                  <a:schemeClr val="tx1"/>
                </a:solidFill>
                <a:effectLst/>
                <a:latin typeface="+mn-lt"/>
                <a:ea typeface="+mn-ea"/>
                <a:cs typeface="+mn-cs"/>
              </a:rPr>
              <a:t> die Menschenrechte jedoch eingeschränkt werden (z.B. ein </a:t>
            </a:r>
            <a:r>
              <a:rPr lang="de-CH" sz="1200" kern="1200" baseline="0" dirty="0" err="1" smtClean="0">
                <a:solidFill>
                  <a:schemeClr val="tx1"/>
                </a:solidFill>
                <a:effectLst/>
                <a:latin typeface="+mn-lt"/>
                <a:ea typeface="+mn-ea"/>
                <a:cs typeface="+mn-cs"/>
              </a:rPr>
              <a:t>verhältnissmässiger</a:t>
            </a:r>
            <a:r>
              <a:rPr lang="de-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Freiheitsentzug</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aufgrund</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einer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Straftat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zum</a:t>
            </a:r>
            <a:r>
              <a:rPr lang="fr-CH" sz="1200" kern="1200" baseline="0" dirty="0" smtClean="0">
                <a:solidFill>
                  <a:schemeClr val="tx1"/>
                </a:solidFill>
                <a:effectLst/>
                <a:latin typeface="+mn-lt"/>
                <a:ea typeface="+mn-ea"/>
                <a:cs typeface="+mn-cs"/>
              </a:rPr>
              <a:t> Schutz des </a:t>
            </a:r>
            <a:r>
              <a:rPr lang="fr-CH" sz="1200" kern="1200" baseline="0" dirty="0" err="1" smtClean="0">
                <a:solidFill>
                  <a:schemeClr val="tx1"/>
                </a:solidFill>
                <a:effectLst/>
                <a:latin typeface="+mn-lt"/>
                <a:ea typeface="+mn-ea"/>
                <a:cs typeface="+mn-cs"/>
              </a:rPr>
              <a:t>Allgemeinwohls</a:t>
            </a:r>
            <a:r>
              <a:rPr lang="fr-CH" sz="1200" kern="1200" baseline="0" dirty="0" smtClean="0">
                <a:solidFill>
                  <a:schemeClr val="tx1"/>
                </a:solidFill>
                <a:effectLst/>
                <a:latin typeface="+mn-lt"/>
                <a:ea typeface="+mn-ea"/>
                <a:cs typeface="+mn-cs"/>
              </a:rPr>
              <a:t>).</a:t>
            </a:r>
            <a:endParaRPr lang="fr-CH" dirty="0"/>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12</a:t>
            </a:fld>
            <a:endParaRPr lang="fr-CH"/>
          </a:p>
        </p:txBody>
      </p:sp>
    </p:spTree>
    <p:extLst>
      <p:ext uri="{BB962C8B-B14F-4D97-AF65-F5344CB8AC3E}">
        <p14:creationId xmlns:p14="http://schemas.microsoft.com/office/powerpoint/2010/main" val="3666287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AEMR</a:t>
            </a:r>
            <a:r>
              <a:rPr lang="fr-CH" b="1" baseline="0" dirty="0" smtClean="0"/>
              <a:t> </a:t>
            </a:r>
            <a:r>
              <a:rPr lang="fr-CH" b="1" baseline="0" dirty="0" err="1" smtClean="0"/>
              <a:t>verteilen</a:t>
            </a:r>
            <a:r>
              <a:rPr lang="fr-CH" b="1" baseline="0" dirty="0" smtClean="0"/>
              <a:t>. </a:t>
            </a:r>
            <a:r>
              <a:rPr lang="fr-CH" b="0" baseline="0" dirty="0" smtClean="0"/>
              <a:t>Die </a:t>
            </a:r>
            <a:r>
              <a:rPr lang="fr-CH" b="0" baseline="0" dirty="0" err="1" smtClean="0"/>
              <a:t>SuS</a:t>
            </a:r>
            <a:r>
              <a:rPr lang="fr-CH" b="0" baseline="0" dirty="0" smtClean="0"/>
              <a:t> </a:t>
            </a:r>
            <a:r>
              <a:rPr lang="fr-CH" b="0" baseline="0" dirty="0" err="1" smtClean="0"/>
              <a:t>können</a:t>
            </a:r>
            <a:r>
              <a:rPr lang="fr-CH" b="0" baseline="0" dirty="0" smtClean="0"/>
              <a:t> </a:t>
            </a:r>
            <a:r>
              <a:rPr lang="fr-CH" b="0" baseline="0" dirty="0" err="1" smtClean="0"/>
              <a:t>sich</a:t>
            </a:r>
            <a:r>
              <a:rPr lang="fr-CH" b="0" baseline="0" dirty="0" smtClean="0"/>
              <a:t> </a:t>
            </a:r>
            <a:r>
              <a:rPr lang="fr-CH" b="0" baseline="0" dirty="0" err="1" smtClean="0"/>
              <a:t>einen</a:t>
            </a:r>
            <a:r>
              <a:rPr lang="fr-CH" b="0" baseline="0" dirty="0" smtClean="0"/>
              <a:t> </a:t>
            </a:r>
            <a:r>
              <a:rPr lang="fr-CH" b="0" baseline="0" dirty="0" err="1" smtClean="0"/>
              <a:t>ersten</a:t>
            </a:r>
            <a:r>
              <a:rPr lang="fr-CH" b="0" baseline="0" dirty="0" smtClean="0"/>
              <a:t> </a:t>
            </a:r>
            <a:r>
              <a:rPr lang="fr-CH" b="0" baseline="0" dirty="0" err="1" smtClean="0"/>
              <a:t>Einblick</a:t>
            </a:r>
            <a:r>
              <a:rPr lang="fr-CH" b="0" baseline="0" dirty="0" smtClean="0"/>
              <a:t> </a:t>
            </a:r>
            <a:r>
              <a:rPr lang="fr-CH" b="0" baseline="0" dirty="0" err="1" smtClean="0"/>
              <a:t>verschaffen</a:t>
            </a:r>
            <a:r>
              <a:rPr lang="fr-CH" b="0" baseline="0" dirty="0" smtClean="0"/>
              <a:t>. </a:t>
            </a:r>
            <a:r>
              <a:rPr lang="fr-CH" baseline="0" dirty="0" smtClean="0"/>
              <a:t>  </a:t>
            </a:r>
          </a:p>
          <a:p>
            <a:endParaRPr lang="fr-CH" baseline="0" dirty="0" smtClean="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13</a:t>
            </a:fld>
            <a:endParaRPr lang="de-CH"/>
          </a:p>
        </p:txBody>
      </p:sp>
    </p:spTree>
    <p:extLst>
      <p:ext uri="{BB962C8B-B14F-4D97-AF65-F5344CB8AC3E}">
        <p14:creationId xmlns:p14="http://schemas.microsoft.com/office/powerpoint/2010/main" val="346862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err="1" smtClean="0"/>
              <a:t>SuS</a:t>
            </a:r>
            <a:r>
              <a:rPr lang="fr-CH" baseline="0" dirty="0" smtClean="0"/>
              <a:t> </a:t>
            </a:r>
            <a:r>
              <a:rPr lang="fr-CH" baseline="0" dirty="0" err="1" smtClean="0"/>
              <a:t>suchen</a:t>
            </a:r>
            <a:r>
              <a:rPr lang="fr-CH" baseline="0" dirty="0" smtClean="0"/>
              <a:t> </a:t>
            </a:r>
            <a:r>
              <a:rPr lang="fr-CH" baseline="0" dirty="0" err="1" smtClean="0"/>
              <a:t>nach</a:t>
            </a:r>
            <a:r>
              <a:rPr lang="fr-CH" baseline="0" dirty="0" smtClean="0"/>
              <a:t> </a:t>
            </a:r>
            <a:r>
              <a:rPr lang="fr-CH" baseline="0" dirty="0" err="1" smtClean="0"/>
              <a:t>Artikeln</a:t>
            </a:r>
            <a:r>
              <a:rPr lang="fr-CH" baseline="0" dirty="0" smtClean="0"/>
              <a:t>, die vor </a:t>
            </a:r>
            <a:r>
              <a:rPr lang="fr-CH" baseline="0" dirty="0" err="1" smtClean="0"/>
              <a:t>Diskriminierung</a:t>
            </a:r>
            <a:r>
              <a:rPr lang="fr-CH" baseline="0" dirty="0" smtClean="0"/>
              <a:t> </a:t>
            </a:r>
            <a:r>
              <a:rPr lang="fr-CH" baseline="0" dirty="0" err="1" smtClean="0"/>
              <a:t>schützen</a:t>
            </a:r>
            <a:r>
              <a:rPr lang="fr-CH" baseline="0" dirty="0" smtClean="0"/>
              <a:t>.</a:t>
            </a:r>
          </a:p>
          <a:p>
            <a:endParaRPr lang="de-CH" i="1" dirty="0"/>
          </a:p>
        </p:txBody>
      </p:sp>
      <p:sp>
        <p:nvSpPr>
          <p:cNvPr id="4" name="Foliennummernplatzhalter 3"/>
          <p:cNvSpPr>
            <a:spLocks noGrp="1"/>
          </p:cNvSpPr>
          <p:nvPr>
            <p:ph type="sldNum" sz="quarter" idx="10"/>
          </p:nvPr>
        </p:nvSpPr>
        <p:spPr/>
        <p:txBody>
          <a:bodyPr/>
          <a:lstStyle/>
          <a:p>
            <a:fld id="{86F1739E-DF27-4CE3-9144-FE7EA7FE8308}" type="slidenum">
              <a:rPr lang="de-CH" smtClean="0"/>
              <a:t>14</a:t>
            </a:fld>
            <a:endParaRPr lang="de-CH"/>
          </a:p>
        </p:txBody>
      </p:sp>
    </p:spTree>
    <p:extLst>
      <p:ext uri="{BB962C8B-B14F-4D97-AF65-F5344CB8AC3E}">
        <p14:creationId xmlns:p14="http://schemas.microsoft.com/office/powerpoint/2010/main" val="3907321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err="1" smtClean="0">
                <a:solidFill>
                  <a:schemeClr val="tx1"/>
                </a:solidFill>
                <a:effectLst/>
                <a:latin typeface="+mn-lt"/>
                <a:ea typeface="+mn-ea"/>
                <a:cs typeface="+mn-cs"/>
              </a:rPr>
              <a:t>Alle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Artikel</a:t>
            </a:r>
            <a:r>
              <a:rPr lang="fr-CH" sz="1200" kern="1200" baseline="0" dirty="0" smtClean="0">
                <a:solidFill>
                  <a:schemeClr val="tx1"/>
                </a:solidFill>
                <a:effectLst/>
                <a:latin typeface="+mn-lt"/>
                <a:ea typeface="+mn-ea"/>
                <a:cs typeface="+mn-cs"/>
              </a:rPr>
              <a:t> der </a:t>
            </a:r>
            <a:r>
              <a:rPr lang="fr-CH" sz="1200" kern="1200" baseline="0" dirty="0" err="1" smtClean="0">
                <a:solidFill>
                  <a:schemeClr val="tx1"/>
                </a:solidFill>
                <a:effectLst/>
                <a:latin typeface="+mn-lt"/>
                <a:ea typeface="+mn-ea"/>
                <a:cs typeface="+mn-cs"/>
              </a:rPr>
              <a:t>Erklärung</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sind</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für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alle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Menschen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gültig</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das</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heisst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dass</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niemand</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diskriminiert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werden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darf</a:t>
            </a:r>
            <a:r>
              <a:rPr lang="fr-CH" sz="1200" kern="1200" baseline="0" dirty="0" smtClean="0">
                <a:solidFill>
                  <a:schemeClr val="tx1"/>
                </a:solidFill>
                <a:effectLst/>
                <a:latin typeface="+mn-lt"/>
                <a:ea typeface="+mn-ea"/>
                <a:cs typeface="+mn-cs"/>
              </a:rPr>
              <a:t>. </a:t>
            </a:r>
          </a:p>
          <a:p>
            <a:endParaRPr lang="fr-CH" sz="1200" kern="1200" baseline="0" dirty="0" smtClean="0">
              <a:solidFill>
                <a:schemeClr val="tx1"/>
              </a:solidFill>
              <a:effectLst/>
              <a:latin typeface="+mn-lt"/>
              <a:ea typeface="+mn-ea"/>
              <a:cs typeface="+mn-cs"/>
            </a:endParaRPr>
          </a:p>
          <a:p>
            <a:r>
              <a:rPr lang="fr-CH" sz="1200" kern="1200" baseline="0" dirty="0" smtClean="0">
                <a:solidFill>
                  <a:schemeClr val="tx1"/>
                </a:solidFill>
                <a:effectLst/>
                <a:latin typeface="+mn-lt"/>
                <a:ea typeface="+mn-ea"/>
                <a:cs typeface="+mn-cs"/>
              </a:rPr>
              <a:t>Um </a:t>
            </a:r>
            <a:r>
              <a:rPr lang="fr-CH" sz="1200" kern="1200" baseline="0" dirty="0" err="1" smtClean="0">
                <a:solidFill>
                  <a:schemeClr val="tx1"/>
                </a:solidFill>
                <a:effectLst/>
                <a:latin typeface="+mn-lt"/>
                <a:ea typeface="+mn-ea"/>
                <a:cs typeface="+mn-cs"/>
              </a:rPr>
              <a:t>welchen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Artikel</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handelt</a:t>
            </a:r>
            <a:r>
              <a:rPr lang="fr-CH" sz="1200" kern="1200" baseline="0" dirty="0" smtClean="0">
                <a:solidFill>
                  <a:schemeClr val="tx1"/>
                </a:solidFill>
                <a:effectLst/>
                <a:latin typeface="+mn-lt"/>
                <a:ea typeface="+mn-ea"/>
                <a:cs typeface="+mn-cs"/>
              </a:rPr>
              <a:t> es </a:t>
            </a:r>
            <a:r>
              <a:rPr lang="fr-CH" sz="1200" kern="1200" baseline="0" dirty="0" err="1" smtClean="0">
                <a:solidFill>
                  <a:schemeClr val="tx1"/>
                </a:solidFill>
                <a:effectLst/>
                <a:latin typeface="+mn-lt"/>
                <a:ea typeface="+mn-ea"/>
                <a:cs typeface="+mn-cs"/>
              </a:rPr>
              <a:t>sich</a:t>
            </a:r>
            <a:r>
              <a:rPr lang="fr-CH" sz="1200" kern="1200" baseline="0" dirty="0" smtClean="0">
                <a:solidFill>
                  <a:schemeClr val="tx1"/>
                </a:solidFill>
                <a:effectLst/>
                <a:latin typeface="+mn-lt"/>
                <a:ea typeface="+mn-ea"/>
                <a:cs typeface="+mn-cs"/>
              </a:rPr>
              <a:t> hier? </a:t>
            </a:r>
            <a:r>
              <a:rPr lang="fr-CH" sz="1200" kern="1200" baseline="0" dirty="0" err="1" smtClean="0">
                <a:solidFill>
                  <a:schemeClr val="tx1"/>
                </a:solidFill>
                <a:effectLst/>
                <a:latin typeface="+mn-lt"/>
                <a:ea typeface="+mn-ea"/>
                <a:cs typeface="+mn-cs"/>
              </a:rPr>
              <a:t>Artikel</a:t>
            </a:r>
            <a:r>
              <a:rPr lang="fr-CH" sz="1200" kern="1200" baseline="0" dirty="0" smtClean="0">
                <a:solidFill>
                  <a:schemeClr val="tx1"/>
                </a:solidFill>
                <a:effectLst/>
                <a:latin typeface="+mn-lt"/>
                <a:ea typeface="+mn-ea"/>
                <a:cs typeface="+mn-cs"/>
              </a:rPr>
              <a:t> 2.</a:t>
            </a:r>
          </a:p>
          <a:p>
            <a:endParaRPr lang="fr-CH" sz="1200" kern="1200" baseline="0" dirty="0" smtClean="0">
              <a:solidFill>
                <a:schemeClr val="tx1"/>
              </a:solidFill>
              <a:effectLst/>
              <a:latin typeface="+mn-lt"/>
              <a:ea typeface="+mn-ea"/>
              <a:cs typeface="+mn-cs"/>
            </a:endParaRPr>
          </a:p>
          <a:p>
            <a:r>
              <a:rPr lang="fr-CH" sz="1200" kern="1200" baseline="0" dirty="0" err="1" smtClean="0">
                <a:solidFill>
                  <a:schemeClr val="tx1"/>
                </a:solidFill>
                <a:effectLst/>
                <a:latin typeface="+mn-lt"/>
                <a:ea typeface="+mn-ea"/>
                <a:cs typeface="+mn-cs"/>
              </a:rPr>
              <a:t>Ausserdem</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können</a:t>
            </a:r>
            <a:r>
              <a:rPr lang="fr-CH" sz="1200" kern="1200" baseline="0" dirty="0" smtClean="0">
                <a:solidFill>
                  <a:schemeClr val="tx1"/>
                </a:solidFill>
                <a:effectLst/>
                <a:latin typeface="+mn-lt"/>
                <a:ea typeface="+mn-ea"/>
                <a:cs typeface="+mn-cs"/>
              </a:rPr>
              <a:t> die </a:t>
            </a:r>
            <a:r>
              <a:rPr lang="fr-CH" sz="1200" kern="1200" baseline="0" dirty="0" err="1" smtClean="0">
                <a:solidFill>
                  <a:schemeClr val="tx1"/>
                </a:solidFill>
                <a:effectLst/>
                <a:latin typeface="+mn-lt"/>
                <a:ea typeface="+mn-ea"/>
                <a:cs typeface="+mn-cs"/>
              </a:rPr>
              <a:t>SuS</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gefragt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werden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was</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ihnen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unter</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sonstigem</a:t>
            </a:r>
            <a:r>
              <a:rPr lang="fr-CH" sz="1200" kern="1200" baseline="0" dirty="0" smtClean="0">
                <a:solidFill>
                  <a:schemeClr val="tx1"/>
                </a:solidFill>
                <a:effectLst/>
                <a:latin typeface="+mn-lt"/>
                <a:ea typeface="+mn-ea"/>
                <a:cs typeface="+mn-cs"/>
              </a:rPr>
              <a:t> Stand» </a:t>
            </a:r>
            <a:r>
              <a:rPr lang="fr-CH" sz="1200" kern="1200" baseline="0" dirty="0" err="1" smtClean="0">
                <a:solidFill>
                  <a:schemeClr val="tx1"/>
                </a:solidFill>
                <a:effectLst/>
                <a:latin typeface="+mn-lt"/>
                <a:ea typeface="+mn-ea"/>
                <a:cs typeface="+mn-cs"/>
              </a:rPr>
              <a:t>einfällt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z.B</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Behinderung</a:t>
            </a:r>
            <a:r>
              <a:rPr lang="fr-CH" sz="1200" kern="1200" baseline="0" dirty="0" smtClean="0">
                <a:solidFill>
                  <a:schemeClr val="tx1"/>
                </a:solidFill>
                <a:effectLst/>
                <a:latin typeface="+mn-lt"/>
                <a:ea typeface="+mn-ea"/>
                <a:cs typeface="+mn-cs"/>
              </a:rPr>
              <a:t>, Alter, </a:t>
            </a:r>
            <a:r>
              <a:rPr lang="fr-CH" sz="1200" kern="1200" baseline="0" dirty="0" err="1" smtClean="0">
                <a:solidFill>
                  <a:schemeClr val="tx1"/>
                </a:solidFill>
                <a:effectLst/>
                <a:latin typeface="+mn-lt"/>
                <a:ea typeface="+mn-ea"/>
                <a:cs typeface="+mn-cs"/>
              </a:rPr>
              <a:t>körperliche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Diskriminierung</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wenn</a:t>
            </a:r>
            <a:r>
              <a:rPr lang="fr-CH" sz="1200" kern="1200" baseline="0" dirty="0" smtClean="0">
                <a:solidFill>
                  <a:schemeClr val="tx1"/>
                </a:solidFill>
                <a:effectLst/>
                <a:latin typeface="+mn-lt"/>
                <a:ea typeface="+mn-ea"/>
                <a:cs typeface="+mn-cs"/>
              </a:rPr>
              <a:t> man </a:t>
            </a:r>
            <a:r>
              <a:rPr lang="fr-CH" sz="1200" kern="1200" baseline="0" dirty="0" err="1" smtClean="0">
                <a:solidFill>
                  <a:schemeClr val="tx1"/>
                </a:solidFill>
                <a:effectLst/>
                <a:latin typeface="+mn-lt"/>
                <a:ea typeface="+mn-ea"/>
                <a:cs typeface="+mn-cs"/>
              </a:rPr>
              <a:t>nicht</a:t>
            </a:r>
            <a:r>
              <a:rPr lang="fr-CH" sz="1200" kern="1200" baseline="0" dirty="0" smtClean="0">
                <a:solidFill>
                  <a:schemeClr val="tx1"/>
                </a:solidFill>
                <a:effectLst/>
                <a:latin typeface="+mn-lt"/>
                <a:ea typeface="+mn-ea"/>
                <a:cs typeface="+mn-cs"/>
              </a:rPr>
              <a:t> den </a:t>
            </a:r>
            <a:r>
              <a:rPr lang="fr-CH" sz="1200" kern="1200" baseline="0" dirty="0" err="1" smtClean="0">
                <a:solidFill>
                  <a:schemeClr val="tx1"/>
                </a:solidFill>
                <a:effectLst/>
                <a:latin typeface="+mn-lt"/>
                <a:ea typeface="+mn-ea"/>
                <a:cs typeface="+mn-cs"/>
              </a:rPr>
              <a:t>gültigen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Normen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entspricht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etc</a:t>
            </a:r>
            <a:r>
              <a:rPr lang="fr-CH" sz="1200" kern="1200" baseline="0" dirty="0" smtClean="0">
                <a:solidFill>
                  <a:schemeClr val="tx1"/>
                </a:solidFill>
                <a:effectLst/>
                <a:latin typeface="+mn-lt"/>
                <a:ea typeface="+mn-ea"/>
                <a:cs typeface="+mn-cs"/>
              </a:rPr>
              <a:t>). Die AEMR </a:t>
            </a:r>
            <a:r>
              <a:rPr lang="fr-CH" sz="1200" kern="1200" baseline="0" dirty="0" err="1" smtClean="0">
                <a:solidFill>
                  <a:schemeClr val="tx1"/>
                </a:solidFill>
                <a:effectLst/>
                <a:latin typeface="+mn-lt"/>
                <a:ea typeface="+mn-ea"/>
                <a:cs typeface="+mn-cs"/>
              </a:rPr>
              <a:t>will</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sicherstellen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dass</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alle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Kriterien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abgedeckt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sind</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auch</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wenn</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sie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nicht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alle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explizit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im</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Text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genannt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werden</a:t>
            </a:r>
            <a:r>
              <a:rPr lang="fr-CH" sz="1200" kern="1200" baseline="0" dirty="0" smtClean="0">
                <a:solidFill>
                  <a:schemeClr val="tx1"/>
                </a:solidFill>
                <a:effectLst/>
                <a:latin typeface="+mn-lt"/>
                <a:ea typeface="+mn-ea"/>
                <a:cs typeface="+mn-cs"/>
              </a:rPr>
              <a:t>.</a:t>
            </a:r>
            <a:endParaRPr lang="fr-CH" sz="1200" kern="1200" dirty="0" smtClean="0">
              <a:solidFill>
                <a:schemeClr val="tx1"/>
              </a:solidFill>
              <a:effectLst/>
              <a:latin typeface="+mn-lt"/>
              <a:ea typeface="+mn-ea"/>
              <a:cs typeface="+mn-cs"/>
            </a:endParaRPr>
          </a:p>
          <a:p>
            <a:endParaRPr lang="fr-CH" dirty="0"/>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15</a:t>
            </a:fld>
            <a:endParaRPr lang="fr-CH"/>
          </a:p>
        </p:txBody>
      </p:sp>
    </p:spTree>
    <p:extLst>
      <p:ext uri="{BB962C8B-B14F-4D97-AF65-F5344CB8AC3E}">
        <p14:creationId xmlns:p14="http://schemas.microsoft.com/office/powerpoint/2010/main" val="748215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Die</a:t>
            </a:r>
            <a:r>
              <a:rPr lang="fr-CH" baseline="0" dirty="0" smtClean="0"/>
              <a:t> AEMR </a:t>
            </a:r>
            <a:r>
              <a:rPr lang="fr-CH" baseline="0" dirty="0" err="1" smtClean="0"/>
              <a:t>ist</a:t>
            </a:r>
            <a:r>
              <a:rPr lang="fr-CH" baseline="0" dirty="0" smtClean="0"/>
              <a:t> </a:t>
            </a:r>
            <a:r>
              <a:rPr lang="fr-CH" baseline="0" dirty="0" err="1" smtClean="0"/>
              <a:t>eine</a:t>
            </a:r>
            <a:r>
              <a:rPr lang="fr-CH" baseline="0" dirty="0" smtClean="0"/>
              <a:t> «</a:t>
            </a:r>
            <a:r>
              <a:rPr lang="fr-CH" baseline="0" dirty="0" err="1" smtClean="0"/>
              <a:t>Erklärung</a:t>
            </a:r>
            <a:r>
              <a:rPr lang="fr-CH" baseline="0" dirty="0" smtClean="0"/>
              <a:t>», aber </a:t>
            </a:r>
            <a:r>
              <a:rPr lang="fr-CH" baseline="0" dirty="0" err="1" smtClean="0"/>
              <a:t>wir</a:t>
            </a:r>
            <a:r>
              <a:rPr lang="fr-CH" baseline="0" dirty="0" smtClean="0"/>
              <a:t> </a:t>
            </a:r>
            <a:r>
              <a:rPr lang="fr-CH" baseline="0" dirty="0" err="1" smtClean="0"/>
              <a:t>sind</a:t>
            </a:r>
            <a:r>
              <a:rPr lang="fr-CH" baseline="0" dirty="0" smtClean="0"/>
              <a:t> </a:t>
            </a:r>
            <a:r>
              <a:rPr lang="fr-CH" baseline="0" dirty="0" err="1" smtClean="0"/>
              <a:t>auf</a:t>
            </a:r>
            <a:r>
              <a:rPr lang="fr-CH" baseline="0" dirty="0" smtClean="0"/>
              <a:t> </a:t>
            </a:r>
            <a:r>
              <a:rPr lang="fr-CH" baseline="0" dirty="0" err="1" smtClean="0"/>
              <a:t>verschiedenen</a:t>
            </a:r>
            <a:r>
              <a:rPr lang="fr-CH" baseline="0" dirty="0" smtClean="0"/>
              <a:t> </a:t>
            </a:r>
            <a:r>
              <a:rPr lang="fr-CH" baseline="0" dirty="0" err="1" smtClean="0"/>
              <a:t>Ebenen</a:t>
            </a:r>
            <a:r>
              <a:rPr lang="fr-CH" baseline="0" dirty="0" smtClean="0"/>
              <a:t> </a:t>
            </a:r>
            <a:r>
              <a:rPr lang="fr-CH" baseline="0" dirty="0" err="1" smtClean="0"/>
              <a:t>gegen</a:t>
            </a:r>
            <a:r>
              <a:rPr lang="fr-CH" baseline="0" dirty="0" smtClean="0"/>
              <a:t> </a:t>
            </a:r>
            <a:r>
              <a:rPr lang="fr-CH" baseline="0" dirty="0" err="1" smtClean="0"/>
              <a:t>Diskriminierung</a:t>
            </a:r>
            <a:r>
              <a:rPr lang="fr-CH" baseline="0" dirty="0" smtClean="0"/>
              <a:t> </a:t>
            </a:r>
            <a:r>
              <a:rPr lang="fr-CH" baseline="0" dirty="0" err="1" smtClean="0"/>
              <a:t>geschützt</a:t>
            </a:r>
            <a:r>
              <a:rPr lang="fr-CH" baseline="0" dirty="0" smtClean="0"/>
              <a:t>:</a:t>
            </a:r>
          </a:p>
          <a:p>
            <a:endParaRPr lang="fr-CH" baseline="0" dirty="0" smtClean="0"/>
          </a:p>
          <a:p>
            <a:pPr>
              <a:lnSpc>
                <a:spcPct val="150000"/>
              </a:lnSpc>
              <a:spcBef>
                <a:spcPts val="500"/>
              </a:spcBef>
              <a:buFont typeface="Arial" charset="0"/>
              <a:buNone/>
            </a:pPr>
            <a:r>
              <a:rPr lang="de-CH" sz="1200" b="1" dirty="0" smtClean="0">
                <a:solidFill>
                  <a:srgbClr val="000000"/>
                </a:solidFill>
              </a:rPr>
              <a:t>Internationale Schutzmechanismen: </a:t>
            </a:r>
            <a:r>
              <a:rPr lang="de-CH" sz="1200" dirty="0" smtClean="0">
                <a:solidFill>
                  <a:srgbClr val="000000"/>
                </a:solidFill>
              </a:rPr>
              <a:t>Konventionen &amp; </a:t>
            </a:r>
            <a:r>
              <a:rPr lang="de-CH" sz="1200" b="0" dirty="0" smtClean="0">
                <a:solidFill>
                  <a:srgbClr val="000000"/>
                </a:solidFill>
              </a:rPr>
              <a:t>Institutionen</a:t>
            </a:r>
            <a:r>
              <a:rPr lang="de-CH" sz="1200" b="0" baseline="0" dirty="0" smtClean="0">
                <a:solidFill>
                  <a:srgbClr val="000000"/>
                </a:solidFill>
              </a:rPr>
              <a:t> (z.B. UNO-Menschenrechtsrat, Internationale Strafgerichte)</a:t>
            </a:r>
          </a:p>
          <a:p>
            <a:pPr>
              <a:lnSpc>
                <a:spcPct val="150000"/>
              </a:lnSpc>
              <a:spcBef>
                <a:spcPts val="500"/>
              </a:spcBef>
              <a:buFont typeface="Arial" charset="0"/>
              <a:buNone/>
            </a:pPr>
            <a:endParaRPr lang="de-CH" sz="1200" b="1" baseline="0" dirty="0" smtClean="0">
              <a:solidFill>
                <a:srgbClr val="000000"/>
              </a:solidFill>
            </a:endParaRPr>
          </a:p>
          <a:p>
            <a:pPr>
              <a:lnSpc>
                <a:spcPct val="150000"/>
              </a:lnSpc>
              <a:spcBef>
                <a:spcPts val="500"/>
              </a:spcBef>
              <a:buFont typeface="Arial" charset="0"/>
              <a:buNone/>
            </a:pPr>
            <a:r>
              <a:rPr lang="de-CH" sz="1200" b="1" baseline="0" dirty="0" smtClean="0">
                <a:solidFill>
                  <a:srgbClr val="000000"/>
                </a:solidFill>
              </a:rPr>
              <a:t>Regionale Schutzmechanismen </a:t>
            </a:r>
            <a:r>
              <a:rPr lang="de-CH" sz="1200" b="0" baseline="0" dirty="0" smtClean="0">
                <a:solidFill>
                  <a:srgbClr val="000000"/>
                </a:solidFill>
              </a:rPr>
              <a:t>in Europa, Afrika und Amerika, jedoch nicht in Asien: Konventionen (z.B. Europäische Menschenrechtskonvention, siehe </a:t>
            </a:r>
            <a:r>
              <a:rPr lang="de-CH" sz="1200" b="0" baseline="0" dirty="0" err="1" smtClean="0">
                <a:solidFill>
                  <a:srgbClr val="000000"/>
                </a:solidFill>
              </a:rPr>
              <a:t>isb</a:t>
            </a:r>
            <a:r>
              <a:rPr lang="de-CH" sz="1200" b="0" baseline="0" dirty="0" smtClean="0">
                <a:solidFill>
                  <a:srgbClr val="000000"/>
                </a:solidFill>
              </a:rPr>
              <a:t>. Artikel 14) und Institutionen (z.B. Europäischer Gerichtshof für Menschenrechte).</a:t>
            </a:r>
          </a:p>
          <a:p>
            <a:pPr>
              <a:lnSpc>
                <a:spcPct val="150000"/>
              </a:lnSpc>
              <a:spcBef>
                <a:spcPts val="500"/>
              </a:spcBef>
              <a:buFont typeface="Arial" charset="0"/>
              <a:buNone/>
            </a:pPr>
            <a:endParaRPr lang="de-CH" sz="1200" b="1" dirty="0" smtClean="0">
              <a:solidFill>
                <a:srgbClr val="000000"/>
              </a:solidFill>
            </a:endParaRPr>
          </a:p>
          <a:p>
            <a:pPr>
              <a:lnSpc>
                <a:spcPct val="150000"/>
              </a:lnSpc>
              <a:spcBef>
                <a:spcPts val="500"/>
              </a:spcBef>
              <a:buFont typeface="Arial" charset="0"/>
              <a:buNone/>
            </a:pPr>
            <a:r>
              <a:rPr lang="de-CH" sz="1200" b="1" dirty="0" smtClean="0">
                <a:solidFill>
                  <a:srgbClr val="000000"/>
                </a:solidFill>
              </a:rPr>
              <a:t>Nationale Gesetze &amp; Institutionen</a:t>
            </a:r>
            <a:r>
              <a:rPr lang="de-CH" sz="1200" i="1" dirty="0" smtClean="0">
                <a:solidFill>
                  <a:srgbClr val="000000"/>
                </a:solidFill>
              </a:rPr>
              <a:t>.</a:t>
            </a:r>
            <a:r>
              <a:rPr lang="de-DE" b="0" dirty="0" smtClean="0"/>
              <a:t> In erster Linie sind die Staaten und ihre Gerichte für die Umsetzung der Menschenrechte verantwortlich.</a:t>
            </a:r>
            <a:endParaRPr lang="de-CH" sz="1200" i="1" dirty="0" smtClean="0">
              <a:solidFill>
                <a:srgbClr val="000000"/>
              </a:solidFill>
            </a:endParaRPr>
          </a:p>
          <a:p>
            <a:pPr marL="0" indent="0" rtl="0">
              <a:buNone/>
            </a:pPr>
            <a:endParaRPr lang="de-DE" b="1" baseline="0" dirty="0" smtClean="0"/>
          </a:p>
          <a:p>
            <a:pPr marL="0" indent="0" rtl="0">
              <a:buNone/>
            </a:pPr>
            <a:r>
              <a:rPr lang="de-DE" b="1" baseline="0" dirty="0" smtClean="0"/>
              <a:t>Zivilgesellschaft</a:t>
            </a:r>
            <a:r>
              <a:rPr lang="de-DE" baseline="0" dirty="0" smtClean="0"/>
              <a:t>: </a:t>
            </a:r>
            <a:r>
              <a:rPr lang="de-DE" dirty="0" smtClean="0"/>
              <a:t>Aber natürlich</a:t>
            </a:r>
            <a:r>
              <a:rPr lang="de-DE" baseline="0" dirty="0" smtClean="0"/>
              <a:t> sind auch Du und ich wichtig, deine Eltern, Freunde, Nachbarn. Wir sind alle verantwortlich für das was wir tun, damit wir die Rechte anderer nicht verletzen: Menschenrechte beginnen im Kleinen. Wenn man seine Rechte kennt, kann man sie einfordern und sich gegen Menschenrechtsverletzungen aussprechen. Menschenrechtsorganisationen wie Amnesty spielen hier eine </a:t>
            </a:r>
            <a:r>
              <a:rPr lang="de-DE" baseline="0" dirty="0" err="1" smtClean="0"/>
              <a:t>grosse</a:t>
            </a:r>
            <a:r>
              <a:rPr lang="de-DE" baseline="0" dirty="0" smtClean="0"/>
              <a:t> Rolle, indem sie Menschenrechtsverletzungen öffentlich machen und Druck auf die Verantwortlichen ausüben. </a:t>
            </a:r>
          </a:p>
          <a:p>
            <a:pPr rtl="0"/>
            <a:endParaRPr lang="de-DE" baseline="0" dirty="0" smtClean="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16</a:t>
            </a:fld>
            <a:endParaRPr lang="de-CH"/>
          </a:p>
        </p:txBody>
      </p:sp>
    </p:spTree>
    <p:extLst>
      <p:ext uri="{BB962C8B-B14F-4D97-AF65-F5344CB8AC3E}">
        <p14:creationId xmlns:p14="http://schemas.microsoft.com/office/powerpoint/2010/main" val="158981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Die </a:t>
            </a:r>
            <a:r>
              <a:rPr lang="fr-FR" dirty="0" err="1" smtClean="0"/>
              <a:t>Bundesverfassung</a:t>
            </a:r>
            <a:r>
              <a:rPr lang="fr-FR" dirty="0" smtClean="0"/>
              <a:t> </a:t>
            </a:r>
            <a:r>
              <a:rPr lang="fr-FR" dirty="0" err="1" smtClean="0"/>
              <a:t>verbietet</a:t>
            </a:r>
            <a:r>
              <a:rPr lang="fr-FR" dirty="0" smtClean="0"/>
              <a:t> die </a:t>
            </a:r>
            <a:r>
              <a:rPr lang="fr-FR" dirty="0" err="1" smtClean="0"/>
              <a:t>Diskriminierung</a:t>
            </a:r>
            <a:r>
              <a:rPr lang="fr-FR" dirty="0" smtClean="0"/>
              <a:t> </a:t>
            </a:r>
            <a:r>
              <a:rPr lang="fr-FR" dirty="0" err="1" smtClean="0"/>
              <a:t>oder</a:t>
            </a:r>
            <a:r>
              <a:rPr lang="fr-FR" dirty="0" smtClean="0"/>
              <a:t> </a:t>
            </a:r>
            <a:r>
              <a:rPr lang="fr-FR" dirty="0" err="1" smtClean="0"/>
              <a:t>ungerechtfertigtes</a:t>
            </a:r>
            <a:r>
              <a:rPr lang="fr-FR" dirty="0" smtClean="0"/>
              <a:t> </a:t>
            </a:r>
            <a:r>
              <a:rPr lang="fr-FR" baseline="0" dirty="0" err="1" smtClean="0"/>
              <a:t>Verhalten</a:t>
            </a:r>
            <a:r>
              <a:rPr lang="fr-FR" baseline="0" dirty="0" smtClean="0"/>
              <a:t> in </a:t>
            </a:r>
            <a:r>
              <a:rPr lang="fr-FR" baseline="0" dirty="0" err="1" smtClean="0"/>
              <a:t>Zusammenhang</a:t>
            </a:r>
            <a:r>
              <a:rPr lang="fr-FR" baseline="0" dirty="0" smtClean="0"/>
              <a:t> mit </a:t>
            </a:r>
            <a:r>
              <a:rPr lang="fr-FR" baseline="0" dirty="0" err="1" smtClean="0"/>
              <a:t>bestimmten</a:t>
            </a:r>
            <a:r>
              <a:rPr lang="fr-FR" baseline="0" dirty="0" smtClean="0"/>
              <a:t> </a:t>
            </a:r>
            <a:r>
              <a:rPr lang="fr-FR" baseline="0" dirty="0" err="1" smtClean="0"/>
              <a:t>Merkmalen</a:t>
            </a:r>
            <a:r>
              <a:rPr lang="fr-FR" baseline="0" dirty="0" smtClean="0"/>
              <a:t> (</a:t>
            </a:r>
            <a:r>
              <a:rPr lang="fr-FR" baseline="0" dirty="0" err="1" smtClean="0"/>
              <a:t>wie</a:t>
            </a:r>
            <a:r>
              <a:rPr lang="fr-FR" baseline="0" dirty="0" smtClean="0"/>
              <a:t> </a:t>
            </a:r>
            <a:r>
              <a:rPr lang="fr-FR" baseline="0" dirty="0" err="1" smtClean="0"/>
              <a:t>Herkunft</a:t>
            </a:r>
            <a:r>
              <a:rPr lang="fr-FR" baseline="0" dirty="0" smtClean="0"/>
              <a:t>, </a:t>
            </a:r>
            <a:r>
              <a:rPr lang="fr-FR" baseline="0" dirty="0" err="1" smtClean="0"/>
              <a:t>Behinderung</a:t>
            </a:r>
            <a:r>
              <a:rPr lang="fr-FR" baseline="0" dirty="0" smtClean="0"/>
              <a:t>, Alter, </a:t>
            </a:r>
            <a:r>
              <a:rPr lang="fr-FR" baseline="0" dirty="0" err="1" smtClean="0"/>
              <a:t>usw</a:t>
            </a:r>
            <a:r>
              <a:rPr lang="fr-FR"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Es </a:t>
            </a:r>
            <a:r>
              <a:rPr lang="fr-FR" baseline="0" dirty="0" err="1" smtClean="0"/>
              <a:t>ist</a:t>
            </a:r>
            <a:r>
              <a:rPr lang="fr-FR" baseline="0" dirty="0" smtClean="0"/>
              <a:t> </a:t>
            </a:r>
            <a:r>
              <a:rPr lang="fr-FR" baseline="0" dirty="0" err="1" smtClean="0"/>
              <a:t>schwierig</a:t>
            </a:r>
            <a:r>
              <a:rPr lang="fr-FR" baseline="0" dirty="0" smtClean="0"/>
              <a:t>, </a:t>
            </a:r>
            <a:r>
              <a:rPr lang="fr-FR" baseline="0" dirty="0" err="1" smtClean="0"/>
              <a:t>genau</a:t>
            </a:r>
            <a:r>
              <a:rPr lang="fr-FR" baseline="0" dirty="0" smtClean="0"/>
              <a:t> </a:t>
            </a:r>
            <a:r>
              <a:rPr lang="fr-FR" baseline="0" dirty="0" err="1" smtClean="0"/>
              <a:t>zu</a:t>
            </a:r>
            <a:r>
              <a:rPr lang="fr-FR" baseline="0" dirty="0" smtClean="0"/>
              <a:t> </a:t>
            </a:r>
            <a:r>
              <a:rPr lang="fr-FR" baseline="0" dirty="0" err="1" smtClean="0"/>
              <a:t>bestimmen</a:t>
            </a:r>
            <a:r>
              <a:rPr lang="fr-FR" baseline="0" dirty="0" smtClean="0"/>
              <a:t>, welche </a:t>
            </a:r>
            <a:r>
              <a:rPr lang="fr-FR" baseline="0" dirty="0" err="1" smtClean="0"/>
              <a:t>Rechte</a:t>
            </a:r>
            <a:r>
              <a:rPr lang="fr-FR" baseline="0" dirty="0" smtClean="0"/>
              <a:t> </a:t>
            </a:r>
            <a:r>
              <a:rPr lang="fr-FR" baseline="0" dirty="0" err="1" smtClean="0"/>
              <a:t>sich</a:t>
            </a:r>
            <a:r>
              <a:rPr lang="fr-FR" baseline="0" dirty="0" smtClean="0"/>
              <a:t> </a:t>
            </a:r>
            <a:r>
              <a:rPr lang="fr-FR" baseline="0" dirty="0" err="1" smtClean="0"/>
              <a:t>aus</a:t>
            </a:r>
            <a:r>
              <a:rPr lang="fr-FR" baseline="0" dirty="0" smtClean="0"/>
              <a:t> </a:t>
            </a:r>
            <a:r>
              <a:rPr lang="fr-FR" baseline="0" dirty="0" err="1" smtClean="0"/>
              <a:t>diesem</a:t>
            </a:r>
            <a:r>
              <a:rPr lang="fr-FR" baseline="0" dirty="0" smtClean="0"/>
              <a:t> </a:t>
            </a:r>
            <a:r>
              <a:rPr lang="fr-FR" baseline="0" dirty="0" err="1" smtClean="0"/>
              <a:t>Artikel</a:t>
            </a:r>
            <a:r>
              <a:rPr lang="fr-FR" baseline="0" dirty="0" smtClean="0"/>
              <a:t> </a:t>
            </a:r>
            <a:r>
              <a:rPr lang="fr-FR" baseline="0" dirty="0" err="1" smtClean="0"/>
              <a:t>ableiten</a:t>
            </a:r>
            <a:r>
              <a:rPr lang="fr-FR" baseline="0" dirty="0" smtClean="0"/>
              <a:t>. </a:t>
            </a:r>
            <a:r>
              <a:rPr lang="fr-FR" baseline="0" dirty="0" err="1" smtClean="0"/>
              <a:t>Zwar</a:t>
            </a:r>
            <a:r>
              <a:rPr lang="fr-FR" baseline="0" dirty="0" smtClean="0"/>
              <a:t> </a:t>
            </a:r>
            <a:r>
              <a:rPr lang="fr-FR" baseline="0" dirty="0" err="1" smtClean="0"/>
              <a:t>verbietet</a:t>
            </a:r>
            <a:r>
              <a:rPr lang="fr-FR" baseline="0" dirty="0" smtClean="0"/>
              <a:t> </a:t>
            </a:r>
            <a:r>
              <a:rPr lang="fr-FR" baseline="0" dirty="0" err="1" smtClean="0"/>
              <a:t>beispielsweise</a:t>
            </a:r>
            <a:r>
              <a:rPr lang="fr-FR" baseline="0" dirty="0" smtClean="0"/>
              <a:t> </a:t>
            </a:r>
            <a:r>
              <a:rPr lang="fr-FR" baseline="0" dirty="0" err="1" smtClean="0"/>
              <a:t>z.B</a:t>
            </a:r>
            <a:r>
              <a:rPr lang="fr-FR" baseline="0" dirty="0" smtClean="0"/>
              <a:t>. </a:t>
            </a:r>
            <a:r>
              <a:rPr lang="fr-FR" baseline="0" dirty="0" err="1" smtClean="0"/>
              <a:t>das</a:t>
            </a:r>
            <a:r>
              <a:rPr lang="fr-FR" baseline="0" dirty="0" smtClean="0"/>
              <a:t> </a:t>
            </a:r>
            <a:r>
              <a:rPr lang="fr-FR" baseline="0" dirty="0" err="1" smtClean="0"/>
              <a:t>Schweizerische</a:t>
            </a:r>
            <a:r>
              <a:rPr lang="fr-FR" baseline="0" dirty="0" smtClean="0"/>
              <a:t> </a:t>
            </a:r>
            <a:r>
              <a:rPr lang="fr-FR" baseline="0" dirty="0" err="1" smtClean="0"/>
              <a:t>Strafgesetzbuch</a:t>
            </a:r>
            <a:r>
              <a:rPr lang="fr-FR" baseline="0" dirty="0" smtClean="0"/>
              <a:t> (</a:t>
            </a:r>
            <a:r>
              <a:rPr lang="fr-FR" baseline="0" dirty="0" err="1" smtClean="0"/>
              <a:t>StGB</a:t>
            </a:r>
            <a:r>
              <a:rPr lang="fr-FR" baseline="0" dirty="0" smtClean="0"/>
              <a:t>, </a:t>
            </a:r>
            <a:r>
              <a:rPr lang="fr-FR" baseline="0" dirty="0" err="1" smtClean="0"/>
              <a:t>Artikel</a:t>
            </a:r>
            <a:r>
              <a:rPr lang="fr-FR" baseline="0" dirty="0" smtClean="0"/>
              <a:t> 261bis), </a:t>
            </a:r>
            <a:r>
              <a:rPr lang="fr-FR" baseline="0" dirty="0" err="1" smtClean="0"/>
              <a:t>zu</a:t>
            </a:r>
            <a:r>
              <a:rPr lang="fr-FR" baseline="0" dirty="0" smtClean="0"/>
              <a:t> </a:t>
            </a:r>
            <a:r>
              <a:rPr lang="fr-FR" baseline="0" dirty="0" err="1" smtClean="0"/>
              <a:t>Hass</a:t>
            </a:r>
            <a:r>
              <a:rPr lang="fr-FR" baseline="0" dirty="0" smtClean="0"/>
              <a:t> </a:t>
            </a:r>
            <a:r>
              <a:rPr lang="fr-FR" baseline="0" dirty="0" err="1" smtClean="0"/>
              <a:t>oder</a:t>
            </a:r>
            <a:r>
              <a:rPr lang="fr-FR" baseline="0" dirty="0" smtClean="0"/>
              <a:t> </a:t>
            </a:r>
            <a:r>
              <a:rPr lang="fr-FR" baseline="0" dirty="0" err="1" smtClean="0"/>
              <a:t>Diskriminierung</a:t>
            </a:r>
            <a:r>
              <a:rPr lang="fr-FR" baseline="0" dirty="0" smtClean="0"/>
              <a:t> </a:t>
            </a:r>
            <a:r>
              <a:rPr lang="fr-FR" baseline="0" dirty="0" err="1" smtClean="0"/>
              <a:t>gegen</a:t>
            </a:r>
            <a:r>
              <a:rPr lang="fr-FR" baseline="0" dirty="0" smtClean="0"/>
              <a:t> </a:t>
            </a:r>
            <a:r>
              <a:rPr lang="fr-FR" baseline="0" dirty="0" err="1" smtClean="0"/>
              <a:t>bestimmte</a:t>
            </a:r>
            <a:r>
              <a:rPr lang="fr-FR" baseline="0" dirty="0" smtClean="0"/>
              <a:t> </a:t>
            </a:r>
            <a:r>
              <a:rPr lang="fr-FR" baseline="0" dirty="0" err="1" smtClean="0"/>
              <a:t>Personen</a:t>
            </a:r>
            <a:r>
              <a:rPr lang="fr-FR" baseline="0" dirty="0" smtClean="0"/>
              <a:t> </a:t>
            </a:r>
            <a:r>
              <a:rPr lang="fr-FR" baseline="0" dirty="0" err="1" smtClean="0"/>
              <a:t>oder</a:t>
            </a:r>
            <a:r>
              <a:rPr lang="fr-FR" baseline="0" dirty="0" smtClean="0"/>
              <a:t> </a:t>
            </a:r>
            <a:r>
              <a:rPr lang="fr-FR" baseline="0" dirty="0" err="1" smtClean="0"/>
              <a:t>Gruppen</a:t>
            </a:r>
            <a:r>
              <a:rPr lang="fr-FR" baseline="0" dirty="0" smtClean="0"/>
              <a:t> « </a:t>
            </a:r>
            <a:r>
              <a:rPr lang="fr-FR" baseline="0" dirty="0" err="1" smtClean="0"/>
              <a:t>aufgrund</a:t>
            </a:r>
            <a:r>
              <a:rPr lang="fr-FR" baseline="0" dirty="0" smtClean="0"/>
              <a:t> </a:t>
            </a:r>
            <a:r>
              <a:rPr lang="fr-FR" baseline="0" dirty="0" err="1" smtClean="0"/>
              <a:t>ihrer</a:t>
            </a:r>
            <a:r>
              <a:rPr lang="fr-FR" baseline="0" dirty="0" smtClean="0"/>
              <a:t> </a:t>
            </a:r>
            <a:r>
              <a:rPr lang="fr-FR" baseline="0" dirty="0" err="1" smtClean="0"/>
              <a:t>Rasse</a:t>
            </a:r>
            <a:r>
              <a:rPr lang="fr-FR" baseline="0" dirty="0" smtClean="0"/>
              <a:t>, Ethnie </a:t>
            </a:r>
            <a:r>
              <a:rPr lang="fr-FR" baseline="0" dirty="0" err="1" smtClean="0"/>
              <a:t>oder</a:t>
            </a:r>
            <a:r>
              <a:rPr lang="fr-FR" baseline="0" dirty="0" smtClean="0"/>
              <a:t> Religion » </a:t>
            </a:r>
            <a:r>
              <a:rPr lang="fr-FR" baseline="0" dirty="0" err="1" smtClean="0"/>
              <a:t>aufzurufen</a:t>
            </a:r>
            <a:r>
              <a:rPr lang="fr-FR" baseline="0" dirty="0" smtClean="0"/>
              <a:t> (</a:t>
            </a:r>
            <a:r>
              <a:rPr lang="fr-FR" baseline="0" dirty="0" err="1" smtClean="0"/>
              <a:t>sogenannte</a:t>
            </a:r>
            <a:r>
              <a:rPr lang="fr-FR" baseline="0" dirty="0" smtClean="0"/>
              <a:t> </a:t>
            </a:r>
            <a:r>
              <a:rPr lang="fr-FR" baseline="0" dirty="0" err="1" smtClean="0"/>
              <a:t>Antirassismus-Strafnorm</a:t>
            </a:r>
            <a:r>
              <a:rPr lang="fr-FR" baseline="0" dirty="0" smtClean="0"/>
              <a:t>). </a:t>
            </a:r>
            <a:r>
              <a:rPr lang="fr-FR" baseline="0" dirty="0" err="1" smtClean="0"/>
              <a:t>Ein</a:t>
            </a:r>
            <a:r>
              <a:rPr lang="fr-FR" baseline="0" dirty="0" smtClean="0"/>
              <a:t> </a:t>
            </a:r>
            <a:r>
              <a:rPr lang="fr-FR" baseline="0" dirty="0" err="1" smtClean="0"/>
              <a:t>umfassendes</a:t>
            </a:r>
            <a:r>
              <a:rPr lang="fr-FR" baseline="0" dirty="0" smtClean="0"/>
              <a:t> </a:t>
            </a:r>
            <a:r>
              <a:rPr lang="fr-FR" baseline="0" dirty="0" err="1" smtClean="0"/>
              <a:t>Gesetz</a:t>
            </a:r>
            <a:r>
              <a:rPr lang="fr-FR" baseline="0" dirty="0" smtClean="0"/>
              <a:t> </a:t>
            </a:r>
            <a:r>
              <a:rPr lang="fr-FR" baseline="0" dirty="0" err="1" smtClean="0"/>
              <a:t>gegen</a:t>
            </a:r>
            <a:r>
              <a:rPr lang="fr-FR" baseline="0" dirty="0" smtClean="0"/>
              <a:t> </a:t>
            </a:r>
            <a:r>
              <a:rPr lang="fr-FR" baseline="0" dirty="0" err="1" smtClean="0"/>
              <a:t>Diskriminierung</a:t>
            </a:r>
            <a:r>
              <a:rPr lang="fr-FR" baseline="0" dirty="0" smtClean="0"/>
              <a:t> </a:t>
            </a:r>
            <a:r>
              <a:rPr lang="fr-FR" baseline="0" dirty="0" err="1" smtClean="0"/>
              <a:t>gibt</a:t>
            </a:r>
            <a:r>
              <a:rPr lang="fr-FR" baseline="0" dirty="0" smtClean="0"/>
              <a:t> es </a:t>
            </a:r>
            <a:r>
              <a:rPr lang="fr-FR" baseline="0" dirty="0" err="1" smtClean="0"/>
              <a:t>jedoch</a:t>
            </a:r>
            <a:r>
              <a:rPr lang="fr-FR" baseline="0" dirty="0" smtClean="0"/>
              <a:t> </a:t>
            </a:r>
            <a:r>
              <a:rPr lang="fr-FR" baseline="0" dirty="0" err="1" smtClean="0"/>
              <a:t>nicht</a:t>
            </a:r>
            <a:r>
              <a:rPr lang="fr-FR"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err="1" smtClean="0"/>
              <a:t>Siehe</a:t>
            </a:r>
            <a:r>
              <a:rPr lang="fr-FR" baseline="0" dirty="0" smtClean="0"/>
              <a:t> </a:t>
            </a:r>
            <a:r>
              <a:rPr lang="fr-FR" baseline="0" dirty="0" err="1" smtClean="0"/>
              <a:t>dazu</a:t>
            </a:r>
            <a:r>
              <a:rPr lang="fr-FR" baseline="0" dirty="0" smtClean="0"/>
              <a:t> </a:t>
            </a:r>
            <a:r>
              <a:rPr lang="fr-FR" baseline="0" dirty="0" err="1" smtClean="0"/>
              <a:t>ausführlicher</a:t>
            </a:r>
            <a:r>
              <a:rPr lang="fr-FR"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chemeClr val="tx1"/>
                </a:solidFill>
                <a:effectLst/>
                <a:latin typeface="+mn-lt"/>
                <a:ea typeface="+mn-ea"/>
                <a:cs typeface="+mn-cs"/>
                <a:hlinkClick r:id="rId3"/>
              </a:rPr>
              <a:t>Humanrights.ch: </a:t>
            </a:r>
            <a:r>
              <a:rPr lang="fr-FR" sz="1200" u="sng" kern="1200" dirty="0" err="1" smtClean="0">
                <a:solidFill>
                  <a:schemeClr val="tx1"/>
                </a:solidFill>
                <a:effectLst/>
                <a:latin typeface="+mn-lt"/>
                <a:ea typeface="+mn-ea"/>
                <a:cs typeface="+mn-cs"/>
                <a:hlinkClick r:id="rId3"/>
              </a:rPr>
              <a:t>Diskriminierung</a:t>
            </a:r>
            <a:r>
              <a:rPr lang="fr-FR" sz="1200" u="sng" kern="1200" dirty="0" smtClean="0">
                <a:solidFill>
                  <a:schemeClr val="tx1"/>
                </a:solidFill>
                <a:effectLst/>
                <a:latin typeface="+mn-lt"/>
                <a:ea typeface="+mn-ea"/>
                <a:cs typeface="+mn-cs"/>
                <a:hlinkClick r:id="rId3"/>
              </a:rPr>
              <a:t> in der </a:t>
            </a:r>
            <a:r>
              <a:rPr lang="fr-FR" sz="1200" u="sng" kern="1200" dirty="0" err="1" smtClean="0">
                <a:solidFill>
                  <a:schemeClr val="tx1"/>
                </a:solidFill>
                <a:effectLst/>
                <a:latin typeface="+mn-lt"/>
                <a:ea typeface="+mn-ea"/>
                <a:cs typeface="+mn-cs"/>
                <a:hlinkClick r:id="rId3"/>
              </a:rPr>
              <a:t>Arbeitswelt</a:t>
            </a:r>
            <a:r>
              <a:rPr lang="fr-FR" sz="1200" u="sng" kern="1200" dirty="0" smtClean="0">
                <a:solidFill>
                  <a:schemeClr val="tx1"/>
                </a:solidFill>
                <a:effectLst/>
                <a:latin typeface="+mn-lt"/>
                <a:ea typeface="+mn-ea"/>
                <a:cs typeface="+mn-cs"/>
                <a:hlinkClick r:id="rId3"/>
              </a:rPr>
              <a:t>: </a:t>
            </a:r>
            <a:r>
              <a:rPr lang="fr-FR" sz="1200" u="sng" kern="1200" dirty="0" err="1" smtClean="0">
                <a:solidFill>
                  <a:schemeClr val="tx1"/>
                </a:solidFill>
                <a:effectLst/>
                <a:latin typeface="+mn-lt"/>
                <a:ea typeface="+mn-ea"/>
                <a:cs typeface="+mn-cs"/>
                <a:hlinkClick r:id="rId3"/>
              </a:rPr>
              <a:t>Rechtslage</a:t>
            </a:r>
            <a:r>
              <a:rPr lang="fr-FR" sz="1200" u="sng" kern="1200" dirty="0" smtClean="0">
                <a:solidFill>
                  <a:schemeClr val="tx1"/>
                </a:solidFill>
                <a:effectLst/>
                <a:latin typeface="+mn-lt"/>
                <a:ea typeface="+mn-ea"/>
                <a:cs typeface="+mn-cs"/>
                <a:hlinkClick r:id="rId3"/>
              </a:rPr>
              <a:t> in der Schweiz</a:t>
            </a:r>
            <a:r>
              <a:rPr lang="fr-FR" sz="1200" u="sng" kern="1200" dirty="0" smtClean="0">
                <a:solidFill>
                  <a:schemeClr val="tx1"/>
                </a:solidFill>
                <a:effectLst/>
                <a:latin typeface="+mn-lt"/>
                <a:ea typeface="+mn-ea"/>
                <a:cs typeface="+mn-cs"/>
              </a:rPr>
              <a:t>.</a:t>
            </a:r>
            <a:endParaRPr lang="de-CH"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u="sng" kern="1200" dirty="0" smtClean="0">
                <a:solidFill>
                  <a:schemeClr val="tx1"/>
                </a:solidFill>
                <a:effectLst/>
                <a:latin typeface="+mn-lt"/>
                <a:ea typeface="+mn-ea"/>
                <a:cs typeface="+mn-cs"/>
                <a:hlinkClick r:id="rId4"/>
              </a:rPr>
              <a:t>Christa </a:t>
            </a:r>
            <a:r>
              <a:rPr lang="fr-FR" sz="1200" u="sng" kern="1200" dirty="0" err="1" smtClean="0">
                <a:solidFill>
                  <a:schemeClr val="tx1"/>
                </a:solidFill>
                <a:effectLst/>
                <a:latin typeface="+mn-lt"/>
                <a:ea typeface="+mn-ea"/>
                <a:cs typeface="+mn-cs"/>
                <a:hlinkClick r:id="rId4"/>
              </a:rPr>
              <a:t>Hausammann</a:t>
            </a:r>
            <a:r>
              <a:rPr lang="fr-FR" sz="1200" u="sng" kern="1200" dirty="0" smtClean="0">
                <a:solidFill>
                  <a:schemeClr val="tx1"/>
                </a:solidFill>
                <a:effectLst/>
                <a:latin typeface="+mn-lt"/>
                <a:ea typeface="+mn-ea"/>
                <a:cs typeface="+mn-cs"/>
                <a:hlinkClick r:id="rId4"/>
              </a:rPr>
              <a:t>: Die </a:t>
            </a:r>
            <a:r>
              <a:rPr lang="fr-FR" sz="1200" u="sng" kern="1200" dirty="0" err="1" smtClean="0">
                <a:solidFill>
                  <a:schemeClr val="tx1"/>
                </a:solidFill>
                <a:effectLst/>
                <a:latin typeface="+mn-lt"/>
                <a:ea typeface="+mn-ea"/>
                <a:cs typeface="+mn-cs"/>
                <a:hlinkClick r:id="rId4"/>
              </a:rPr>
              <a:t>Geltung</a:t>
            </a:r>
            <a:r>
              <a:rPr lang="fr-FR" sz="1200" u="sng" kern="1200" dirty="0" smtClean="0">
                <a:solidFill>
                  <a:schemeClr val="tx1"/>
                </a:solidFill>
                <a:effectLst/>
                <a:latin typeface="+mn-lt"/>
                <a:ea typeface="+mn-ea"/>
                <a:cs typeface="+mn-cs"/>
                <a:hlinkClick r:id="rId4"/>
              </a:rPr>
              <a:t> des </a:t>
            </a:r>
            <a:r>
              <a:rPr lang="fr-FR" sz="1200" u="sng" kern="1200" dirty="0" err="1" smtClean="0">
                <a:solidFill>
                  <a:schemeClr val="tx1"/>
                </a:solidFill>
                <a:effectLst/>
                <a:latin typeface="+mn-lt"/>
                <a:ea typeface="+mn-ea"/>
                <a:cs typeface="+mn-cs"/>
                <a:hlinkClick r:id="rId4"/>
              </a:rPr>
              <a:t>Diskriminierungsverbots</a:t>
            </a:r>
            <a:r>
              <a:rPr lang="fr-FR" sz="1200" u="sng" kern="1200" dirty="0" smtClean="0">
                <a:solidFill>
                  <a:schemeClr val="tx1"/>
                </a:solidFill>
                <a:effectLst/>
                <a:latin typeface="+mn-lt"/>
                <a:ea typeface="+mn-ea"/>
                <a:cs typeface="+mn-cs"/>
                <a:hlinkClick r:id="rId4"/>
              </a:rPr>
              <a:t> in der Schweiz.</a:t>
            </a:r>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17</a:t>
            </a:fld>
            <a:endParaRPr lang="de-CH"/>
          </a:p>
        </p:txBody>
      </p:sp>
    </p:spTree>
    <p:extLst>
      <p:ext uri="{BB962C8B-B14F-4D97-AF65-F5344CB8AC3E}">
        <p14:creationId xmlns:p14="http://schemas.microsoft.com/office/powerpoint/2010/main" val="284185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In der Schweiz </a:t>
            </a:r>
            <a:r>
              <a:rPr lang="fr-FR" baseline="0" dirty="0" err="1" smtClean="0"/>
              <a:t>gibt</a:t>
            </a:r>
            <a:r>
              <a:rPr lang="fr-FR" baseline="0" dirty="0" smtClean="0"/>
              <a:t> es </a:t>
            </a:r>
            <a:r>
              <a:rPr lang="fr-FR" baseline="0" dirty="0" err="1" smtClean="0"/>
              <a:t>kein</a:t>
            </a:r>
            <a:r>
              <a:rPr lang="fr-FR" baseline="0" dirty="0" smtClean="0"/>
              <a:t> </a:t>
            </a:r>
            <a:r>
              <a:rPr lang="fr-FR" baseline="0" dirty="0" err="1" smtClean="0"/>
              <a:t>generelles</a:t>
            </a:r>
            <a:r>
              <a:rPr lang="fr-FR" baseline="0" dirty="0" smtClean="0"/>
              <a:t> </a:t>
            </a:r>
            <a:r>
              <a:rPr lang="fr-FR" baseline="0" dirty="0" err="1" smtClean="0"/>
              <a:t>Gesetz</a:t>
            </a:r>
            <a:r>
              <a:rPr lang="fr-FR" baseline="0" dirty="0" smtClean="0"/>
              <a:t> </a:t>
            </a:r>
            <a:r>
              <a:rPr lang="fr-FR" baseline="0" dirty="0" err="1" smtClean="0"/>
              <a:t>gegen</a:t>
            </a:r>
            <a:r>
              <a:rPr lang="fr-FR" baseline="0" dirty="0" smtClean="0"/>
              <a:t> </a:t>
            </a:r>
            <a:r>
              <a:rPr lang="fr-FR" baseline="0" dirty="0" err="1" smtClean="0"/>
              <a:t>Diskriminierung</a:t>
            </a:r>
            <a:r>
              <a:rPr lang="fr-FR" baseline="0" dirty="0" smtClean="0"/>
              <a:t>. Der </a:t>
            </a:r>
            <a:r>
              <a:rPr lang="fr-FR" baseline="0" dirty="0" err="1" smtClean="0"/>
              <a:t>Staat</a:t>
            </a:r>
            <a:r>
              <a:rPr lang="fr-FR" baseline="0" dirty="0" smtClean="0"/>
              <a:t> </a:t>
            </a:r>
            <a:r>
              <a:rPr lang="fr-FR" baseline="0" dirty="0" err="1" smtClean="0"/>
              <a:t>ist</a:t>
            </a:r>
            <a:r>
              <a:rPr lang="fr-FR" baseline="0" dirty="0" smtClean="0"/>
              <a:t> </a:t>
            </a:r>
            <a:r>
              <a:rPr lang="fr-FR" baseline="0" dirty="0" err="1" smtClean="0"/>
              <a:t>jedoch</a:t>
            </a:r>
            <a:r>
              <a:rPr lang="fr-FR" baseline="0" dirty="0" smtClean="0"/>
              <a:t> </a:t>
            </a:r>
            <a:r>
              <a:rPr lang="fr-FR" baseline="0" dirty="0" err="1" smtClean="0"/>
              <a:t>dafür</a:t>
            </a:r>
            <a:r>
              <a:rPr lang="fr-FR" baseline="0" dirty="0" smtClean="0"/>
              <a:t> </a:t>
            </a:r>
            <a:r>
              <a:rPr lang="fr-FR" baseline="0" dirty="0" err="1" smtClean="0"/>
              <a:t>verantwortlich</a:t>
            </a:r>
            <a:r>
              <a:rPr lang="fr-FR" baseline="0" dirty="0" smtClean="0"/>
              <a:t>, </a:t>
            </a:r>
            <a:r>
              <a:rPr lang="fr-FR" baseline="0" dirty="0" err="1" smtClean="0"/>
              <a:t>dass</a:t>
            </a:r>
            <a:r>
              <a:rPr lang="fr-FR" baseline="0" dirty="0" smtClean="0"/>
              <a:t> </a:t>
            </a:r>
            <a:r>
              <a:rPr lang="fr-FR" baseline="0" dirty="0" err="1" smtClean="0"/>
              <a:t>Menschenrechte</a:t>
            </a:r>
            <a:r>
              <a:rPr lang="fr-FR" baseline="0" dirty="0" smtClean="0"/>
              <a:t> </a:t>
            </a:r>
            <a:r>
              <a:rPr lang="fr-FR" baseline="0" dirty="0" err="1" smtClean="0"/>
              <a:t>für</a:t>
            </a:r>
            <a:r>
              <a:rPr lang="fr-FR" baseline="0" dirty="0" smtClean="0"/>
              <a:t> </a:t>
            </a:r>
            <a:r>
              <a:rPr lang="fr-FR" baseline="0" dirty="0" err="1" smtClean="0"/>
              <a:t>alle</a:t>
            </a:r>
            <a:r>
              <a:rPr lang="fr-FR" baseline="0" dirty="0" smtClean="0"/>
              <a:t> </a:t>
            </a:r>
            <a:r>
              <a:rPr lang="fr-FR" baseline="0" dirty="0" err="1" smtClean="0"/>
              <a:t>gelten</a:t>
            </a:r>
            <a:r>
              <a:rPr lang="fr-FR" baseline="0" dirty="0" smtClean="0"/>
              <a:t>. Es </a:t>
            </a:r>
            <a:r>
              <a:rPr lang="fr-FR" baseline="0" dirty="0" err="1" smtClean="0"/>
              <a:t>gibt</a:t>
            </a:r>
            <a:r>
              <a:rPr lang="fr-FR" baseline="0" dirty="0" smtClean="0"/>
              <a:t> </a:t>
            </a:r>
            <a:r>
              <a:rPr lang="fr-FR" baseline="0" dirty="0" err="1" smtClean="0"/>
              <a:t>verschiedene</a:t>
            </a:r>
            <a:r>
              <a:rPr lang="fr-FR" baseline="0" dirty="0" smtClean="0"/>
              <a:t> </a:t>
            </a:r>
            <a:r>
              <a:rPr lang="fr-FR" baseline="0" dirty="0" err="1" smtClean="0"/>
              <a:t>Ämter</a:t>
            </a:r>
            <a:r>
              <a:rPr lang="fr-FR" baseline="0" dirty="0" smtClean="0"/>
              <a:t> </a:t>
            </a:r>
            <a:r>
              <a:rPr lang="fr-FR" baseline="0" dirty="0" err="1" smtClean="0"/>
              <a:t>und</a:t>
            </a:r>
            <a:r>
              <a:rPr lang="fr-FR" baseline="0" dirty="0" smtClean="0"/>
              <a:t> </a:t>
            </a:r>
            <a:r>
              <a:rPr lang="fr-FR" baseline="0" dirty="0" err="1" smtClean="0"/>
              <a:t>Kommissionen</a:t>
            </a:r>
            <a:r>
              <a:rPr lang="fr-FR" baseline="0" dirty="0" smtClean="0"/>
              <a:t>, die </a:t>
            </a:r>
            <a:r>
              <a:rPr lang="fr-FR" baseline="0" dirty="0" err="1" smtClean="0"/>
              <a:t>sich</a:t>
            </a:r>
            <a:r>
              <a:rPr lang="fr-FR" baseline="0" dirty="0" smtClean="0"/>
              <a:t> </a:t>
            </a:r>
            <a:r>
              <a:rPr lang="fr-FR" baseline="0" dirty="0" err="1" smtClean="0"/>
              <a:t>um</a:t>
            </a:r>
            <a:r>
              <a:rPr lang="fr-FR" baseline="0" dirty="0" smtClean="0"/>
              <a:t> </a:t>
            </a:r>
            <a:r>
              <a:rPr lang="fr-FR" baseline="0" dirty="0" err="1" smtClean="0"/>
              <a:t>Menschenrechte</a:t>
            </a:r>
            <a:r>
              <a:rPr lang="fr-FR" baseline="0" dirty="0" smtClean="0"/>
              <a:t> </a:t>
            </a:r>
            <a:r>
              <a:rPr lang="fr-FR" baseline="0" dirty="0" err="1" smtClean="0"/>
              <a:t>und</a:t>
            </a:r>
            <a:r>
              <a:rPr lang="fr-FR" baseline="0" dirty="0" smtClean="0"/>
              <a:t> den Schutz vor </a:t>
            </a:r>
            <a:r>
              <a:rPr lang="fr-FR" baseline="0" dirty="0" err="1" smtClean="0"/>
              <a:t>Diskriminierung</a:t>
            </a:r>
            <a:r>
              <a:rPr lang="fr-FR" baseline="0" dirty="0" smtClean="0"/>
              <a:t> </a:t>
            </a:r>
            <a:r>
              <a:rPr lang="fr-FR" baseline="0" dirty="0" err="1" smtClean="0"/>
              <a:t>kümmern</a:t>
            </a:r>
            <a:r>
              <a:rPr lang="fr-FR" baseline="0" dirty="0" smtClean="0"/>
              <a:t>. Es </a:t>
            </a:r>
            <a:r>
              <a:rPr lang="fr-FR" baseline="0" dirty="0" err="1" smtClean="0"/>
              <a:t>geschieht</a:t>
            </a:r>
            <a:r>
              <a:rPr lang="fr-FR" baseline="0" dirty="0" smtClean="0"/>
              <a:t> </a:t>
            </a:r>
            <a:r>
              <a:rPr lang="fr-FR" baseline="0" dirty="0" err="1" smtClean="0"/>
              <a:t>trotzdem</a:t>
            </a:r>
            <a:r>
              <a:rPr lang="fr-FR" baseline="0" dirty="0" smtClean="0"/>
              <a:t> </a:t>
            </a:r>
            <a:r>
              <a:rPr lang="fr-FR" baseline="0" dirty="0" err="1" smtClean="0"/>
              <a:t>manchmal</a:t>
            </a:r>
            <a:r>
              <a:rPr lang="fr-FR" baseline="0" dirty="0" smtClean="0"/>
              <a:t>, </a:t>
            </a:r>
            <a:r>
              <a:rPr lang="fr-FR" baseline="0" dirty="0" err="1" smtClean="0"/>
              <a:t>dass</a:t>
            </a:r>
            <a:r>
              <a:rPr lang="fr-FR" baseline="0" dirty="0" smtClean="0"/>
              <a:t> der </a:t>
            </a:r>
            <a:r>
              <a:rPr lang="fr-FR" baseline="0" dirty="0" err="1" smtClean="0"/>
              <a:t>Staat</a:t>
            </a:r>
            <a:r>
              <a:rPr lang="fr-FR" baseline="0" dirty="0" smtClean="0"/>
              <a:t> die </a:t>
            </a:r>
            <a:r>
              <a:rPr lang="fr-FR" baseline="0" dirty="0" err="1" smtClean="0"/>
              <a:t>Menschenrechte</a:t>
            </a:r>
            <a:r>
              <a:rPr lang="fr-FR" baseline="0" dirty="0" smtClean="0"/>
              <a:t> </a:t>
            </a:r>
            <a:r>
              <a:rPr lang="fr-FR" baseline="0" dirty="0" err="1" smtClean="0"/>
              <a:t>nicht</a:t>
            </a:r>
            <a:r>
              <a:rPr lang="fr-FR" baseline="0" dirty="0" smtClean="0"/>
              <a:t> </a:t>
            </a:r>
            <a:r>
              <a:rPr lang="fr-FR" baseline="0" dirty="0" err="1" smtClean="0"/>
              <a:t>genügend</a:t>
            </a:r>
            <a:r>
              <a:rPr lang="fr-FR" baseline="0" dirty="0" smtClean="0"/>
              <a:t> </a:t>
            </a:r>
            <a:r>
              <a:rPr lang="fr-FR" baseline="0" dirty="0" err="1" smtClean="0"/>
              <a:t>schützt</a:t>
            </a:r>
            <a:r>
              <a:rPr lang="fr-FR" baseline="0" dirty="0" smtClean="0"/>
              <a:t>. </a:t>
            </a:r>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18</a:t>
            </a:fld>
            <a:endParaRPr lang="de-CH"/>
          </a:p>
        </p:txBody>
      </p:sp>
    </p:spTree>
    <p:extLst>
      <p:ext uri="{BB962C8B-B14F-4D97-AF65-F5344CB8AC3E}">
        <p14:creationId xmlns:p14="http://schemas.microsoft.com/office/powerpoint/2010/main" val="3515233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mn-ea"/>
                <a:cs typeface="+mn-cs"/>
              </a:rPr>
              <a:t>Kein Staat kann von sich behaupten, die Menschenrechte vollständig und für alle Menschen in seinem Einflussbereich zu schützen, zu achten und zu fördern. Zum Teil werden Menschenrechte von Staaten selbst verletzt, zum Teil ahnden oder verhindern die Staaten Menschenrechtsverletzungen durch Privatpersonen oder </a:t>
            </a:r>
          </a:p>
          <a:p>
            <a:r>
              <a:rPr lang="de-CH" sz="1200" kern="1200" dirty="0" smtClean="0">
                <a:solidFill>
                  <a:schemeClr val="tx1"/>
                </a:solidFill>
                <a:effectLst/>
                <a:latin typeface="+mn-lt"/>
                <a:ea typeface="+mn-ea"/>
                <a:cs typeface="+mn-cs"/>
              </a:rPr>
              <a:t>Firmen nicht ausreichend. </a:t>
            </a:r>
          </a:p>
          <a:p>
            <a:endParaRPr lang="fr-CH" altLang="de-DE" noProof="0" dirty="0" smtClean="0">
              <a:solidFill>
                <a:schemeClr val="tx2"/>
              </a:solidFill>
            </a:endParaRPr>
          </a:p>
          <a:p>
            <a:r>
              <a:rPr lang="fr-CH" altLang="de-DE" noProof="0" dirty="0" smtClean="0">
                <a:solidFill>
                  <a:schemeClr val="tx2"/>
                </a:solidFill>
              </a:rPr>
              <a:t>In</a:t>
            </a:r>
            <a:r>
              <a:rPr lang="fr-CH" altLang="de-DE" baseline="0" noProof="0" dirty="0" smtClean="0">
                <a:solidFill>
                  <a:schemeClr val="tx2"/>
                </a:solidFill>
              </a:rPr>
              <a:t> </a:t>
            </a:r>
            <a:r>
              <a:rPr lang="fr-CH" altLang="de-DE" baseline="0" noProof="0" dirty="0" err="1" smtClean="0">
                <a:solidFill>
                  <a:schemeClr val="tx2"/>
                </a:solidFill>
              </a:rPr>
              <a:t>vielen</a:t>
            </a:r>
            <a:r>
              <a:rPr lang="fr-CH" altLang="de-DE" baseline="0" noProof="0" dirty="0" smtClean="0">
                <a:solidFill>
                  <a:schemeClr val="tx2"/>
                </a:solidFill>
              </a:rPr>
              <a:t> </a:t>
            </a:r>
            <a:r>
              <a:rPr lang="fr-CH" altLang="de-DE" baseline="0" noProof="0" dirty="0" err="1" smtClean="0">
                <a:solidFill>
                  <a:schemeClr val="tx2"/>
                </a:solidFill>
              </a:rPr>
              <a:t>Staaten</a:t>
            </a:r>
            <a:r>
              <a:rPr lang="fr-CH" altLang="de-DE" baseline="0" noProof="0" dirty="0" smtClean="0">
                <a:solidFill>
                  <a:schemeClr val="tx2"/>
                </a:solidFill>
              </a:rPr>
              <a:t> </a:t>
            </a:r>
            <a:r>
              <a:rPr lang="fr-CH" altLang="de-DE" baseline="0" noProof="0" dirty="0" err="1" smtClean="0">
                <a:solidFill>
                  <a:schemeClr val="tx2"/>
                </a:solidFill>
              </a:rPr>
              <a:t>existieren</a:t>
            </a:r>
            <a:r>
              <a:rPr lang="fr-CH" altLang="de-DE" baseline="0" noProof="0" dirty="0" smtClean="0">
                <a:solidFill>
                  <a:schemeClr val="tx2"/>
                </a:solidFill>
              </a:rPr>
              <a:t> </a:t>
            </a:r>
            <a:r>
              <a:rPr lang="fr-CH" altLang="de-DE" baseline="0" noProof="0" dirty="0" err="1" smtClean="0">
                <a:solidFill>
                  <a:schemeClr val="tx2"/>
                </a:solidFill>
              </a:rPr>
              <a:t>nach</a:t>
            </a:r>
            <a:r>
              <a:rPr lang="fr-CH" altLang="de-DE" baseline="0" noProof="0" dirty="0" smtClean="0">
                <a:solidFill>
                  <a:schemeClr val="tx2"/>
                </a:solidFill>
              </a:rPr>
              <a:t> </a:t>
            </a:r>
            <a:r>
              <a:rPr lang="fr-CH" altLang="de-DE" baseline="0" noProof="0" dirty="0" err="1" smtClean="0">
                <a:solidFill>
                  <a:schemeClr val="tx2"/>
                </a:solidFill>
              </a:rPr>
              <a:t>wie</a:t>
            </a:r>
            <a:r>
              <a:rPr lang="fr-CH" altLang="de-DE" baseline="0" noProof="0" dirty="0" smtClean="0">
                <a:solidFill>
                  <a:schemeClr val="tx2"/>
                </a:solidFill>
              </a:rPr>
              <a:t> vor </a:t>
            </a:r>
            <a:r>
              <a:rPr lang="fr-CH" altLang="de-DE" baseline="0" noProof="0" dirty="0" err="1" smtClean="0">
                <a:solidFill>
                  <a:schemeClr val="tx2"/>
                </a:solidFill>
              </a:rPr>
              <a:t>Folter</a:t>
            </a:r>
            <a:r>
              <a:rPr lang="fr-CH" altLang="de-DE" baseline="0" noProof="0" dirty="0" smtClean="0">
                <a:solidFill>
                  <a:schemeClr val="tx2"/>
                </a:solidFill>
              </a:rPr>
              <a:t>, </a:t>
            </a:r>
            <a:r>
              <a:rPr lang="fr-CH" altLang="de-DE" baseline="0" noProof="0" dirty="0" err="1" smtClean="0">
                <a:solidFill>
                  <a:schemeClr val="tx2"/>
                </a:solidFill>
              </a:rPr>
              <a:t>Armut</a:t>
            </a:r>
            <a:r>
              <a:rPr lang="fr-CH" altLang="de-DE" baseline="0" noProof="0" dirty="0" smtClean="0">
                <a:solidFill>
                  <a:schemeClr val="tx2"/>
                </a:solidFill>
              </a:rPr>
              <a:t>, </a:t>
            </a:r>
            <a:r>
              <a:rPr lang="fr-CH" altLang="de-DE" baseline="0" noProof="0" dirty="0" err="1" smtClean="0">
                <a:solidFill>
                  <a:schemeClr val="tx2"/>
                </a:solidFill>
              </a:rPr>
              <a:t>Sklaverei</a:t>
            </a:r>
            <a:r>
              <a:rPr lang="fr-CH" altLang="de-DE" baseline="0" noProof="0" dirty="0" smtClean="0">
                <a:solidFill>
                  <a:schemeClr val="tx2"/>
                </a:solidFill>
              </a:rPr>
              <a:t>, </a:t>
            </a:r>
            <a:r>
              <a:rPr lang="fr-CH" altLang="de-DE" baseline="0" noProof="0" dirty="0" err="1" smtClean="0">
                <a:solidFill>
                  <a:schemeClr val="tx2"/>
                </a:solidFill>
              </a:rPr>
              <a:t>Menschenhandel</a:t>
            </a:r>
            <a:r>
              <a:rPr lang="fr-CH" altLang="de-DE" baseline="0" noProof="0" dirty="0" smtClean="0">
                <a:solidFill>
                  <a:schemeClr val="tx2"/>
                </a:solidFill>
              </a:rPr>
              <a:t>, </a:t>
            </a:r>
            <a:r>
              <a:rPr lang="fr-CH" altLang="de-DE" baseline="0" noProof="0" dirty="0" err="1" smtClean="0">
                <a:solidFill>
                  <a:schemeClr val="tx2"/>
                </a:solidFill>
              </a:rPr>
              <a:t>Ungleichheit</a:t>
            </a:r>
            <a:r>
              <a:rPr lang="fr-CH" altLang="de-DE" baseline="0" noProof="0" dirty="0" smtClean="0">
                <a:solidFill>
                  <a:schemeClr val="tx2"/>
                </a:solidFill>
              </a:rPr>
              <a:t> </a:t>
            </a:r>
            <a:r>
              <a:rPr lang="fr-CH" altLang="de-DE" baseline="0" noProof="0" dirty="0" err="1" smtClean="0">
                <a:solidFill>
                  <a:schemeClr val="tx2"/>
                </a:solidFill>
              </a:rPr>
              <a:t>zwischen</a:t>
            </a:r>
            <a:r>
              <a:rPr lang="fr-CH" altLang="de-DE" baseline="0" noProof="0" dirty="0" smtClean="0">
                <a:solidFill>
                  <a:schemeClr val="tx2"/>
                </a:solidFill>
              </a:rPr>
              <a:t> Frau </a:t>
            </a:r>
            <a:r>
              <a:rPr lang="fr-CH" altLang="de-DE" baseline="0" noProof="0" dirty="0" err="1" smtClean="0">
                <a:solidFill>
                  <a:schemeClr val="tx2"/>
                </a:solidFill>
              </a:rPr>
              <a:t>und</a:t>
            </a:r>
            <a:r>
              <a:rPr lang="fr-CH" altLang="de-DE" baseline="0" noProof="0" dirty="0" smtClean="0">
                <a:solidFill>
                  <a:schemeClr val="tx2"/>
                </a:solidFill>
              </a:rPr>
              <a:t> Mann </a:t>
            </a:r>
            <a:r>
              <a:rPr lang="fr-CH" altLang="de-DE" baseline="0" noProof="0" dirty="0" err="1" smtClean="0">
                <a:solidFill>
                  <a:schemeClr val="tx2"/>
                </a:solidFill>
              </a:rPr>
              <a:t>sowie</a:t>
            </a:r>
            <a:r>
              <a:rPr lang="fr-CH" altLang="de-DE" baseline="0" noProof="0" dirty="0" smtClean="0">
                <a:solidFill>
                  <a:schemeClr val="tx2"/>
                </a:solidFill>
              </a:rPr>
              <a:t> </a:t>
            </a:r>
            <a:r>
              <a:rPr lang="fr-CH" altLang="de-DE" baseline="0" noProof="0" dirty="0" err="1" smtClean="0">
                <a:solidFill>
                  <a:schemeClr val="tx2"/>
                </a:solidFill>
              </a:rPr>
              <a:t>Diskriminierungen</a:t>
            </a:r>
            <a:r>
              <a:rPr lang="fr-CH" altLang="de-DE" baseline="0" noProof="0" dirty="0" smtClean="0">
                <a:solidFill>
                  <a:schemeClr val="tx2"/>
                </a:solidFill>
              </a:rPr>
              <a:t> </a:t>
            </a:r>
            <a:r>
              <a:rPr lang="fr-CH" altLang="de-DE" baseline="0" noProof="0" dirty="0" err="1" smtClean="0">
                <a:solidFill>
                  <a:schemeClr val="tx2"/>
                </a:solidFill>
              </a:rPr>
              <a:t>verschiedenster</a:t>
            </a:r>
            <a:r>
              <a:rPr lang="fr-CH" altLang="de-DE" baseline="0" noProof="0" dirty="0" smtClean="0">
                <a:solidFill>
                  <a:schemeClr val="tx2"/>
                </a:solidFill>
              </a:rPr>
              <a:t> Art. Aber </a:t>
            </a:r>
            <a:r>
              <a:rPr lang="fr-CH" altLang="de-DE" baseline="0" noProof="0" dirty="0" err="1" smtClean="0">
                <a:solidFill>
                  <a:schemeClr val="tx2"/>
                </a:solidFill>
              </a:rPr>
              <a:t>nicht</a:t>
            </a:r>
            <a:r>
              <a:rPr lang="fr-CH" altLang="de-DE" baseline="0" noProof="0" dirty="0" smtClean="0">
                <a:solidFill>
                  <a:schemeClr val="tx2"/>
                </a:solidFill>
              </a:rPr>
              <a:t> </a:t>
            </a:r>
            <a:r>
              <a:rPr lang="fr-CH" altLang="de-DE" baseline="0" noProof="0" dirty="0" err="1" smtClean="0">
                <a:solidFill>
                  <a:schemeClr val="tx2"/>
                </a:solidFill>
              </a:rPr>
              <a:t>nur</a:t>
            </a:r>
            <a:r>
              <a:rPr lang="fr-CH" altLang="de-DE" baseline="0" noProof="0" dirty="0" smtClean="0">
                <a:solidFill>
                  <a:schemeClr val="tx2"/>
                </a:solidFill>
              </a:rPr>
              <a:t> </a:t>
            </a:r>
            <a:r>
              <a:rPr lang="fr-CH" altLang="de-DE" baseline="0" noProof="0" dirty="0" err="1" smtClean="0">
                <a:solidFill>
                  <a:schemeClr val="tx2"/>
                </a:solidFill>
              </a:rPr>
              <a:t>anderswo</a:t>
            </a:r>
            <a:r>
              <a:rPr lang="fr-CH" altLang="de-DE" baseline="0" noProof="0" dirty="0" smtClean="0">
                <a:solidFill>
                  <a:schemeClr val="tx2"/>
                </a:solidFill>
              </a:rPr>
              <a:t> – </a:t>
            </a:r>
            <a:r>
              <a:rPr lang="fr-CH" altLang="de-DE" baseline="0" noProof="0" dirty="0" err="1" smtClean="0">
                <a:solidFill>
                  <a:schemeClr val="tx2"/>
                </a:solidFill>
              </a:rPr>
              <a:t>Menschenrechtsverletzungen</a:t>
            </a:r>
            <a:r>
              <a:rPr lang="fr-CH" altLang="de-DE" baseline="0" noProof="0" dirty="0" smtClean="0">
                <a:solidFill>
                  <a:schemeClr val="tx2"/>
                </a:solidFill>
              </a:rPr>
              <a:t> </a:t>
            </a:r>
            <a:r>
              <a:rPr lang="fr-CH" altLang="de-DE" baseline="0" noProof="0" dirty="0" err="1" smtClean="0">
                <a:solidFill>
                  <a:schemeClr val="tx2"/>
                </a:solidFill>
              </a:rPr>
              <a:t>gibt</a:t>
            </a:r>
            <a:r>
              <a:rPr lang="fr-CH" altLang="de-DE" baseline="0" noProof="0" dirty="0" smtClean="0">
                <a:solidFill>
                  <a:schemeClr val="tx2"/>
                </a:solidFill>
              </a:rPr>
              <a:t> es </a:t>
            </a:r>
            <a:r>
              <a:rPr lang="fr-CH" altLang="de-DE" baseline="0" noProof="0" dirty="0" err="1" smtClean="0">
                <a:solidFill>
                  <a:schemeClr val="tx2"/>
                </a:solidFill>
              </a:rPr>
              <a:t>auch</a:t>
            </a:r>
            <a:r>
              <a:rPr lang="fr-CH" altLang="de-DE" baseline="0" noProof="0" dirty="0" smtClean="0">
                <a:solidFill>
                  <a:schemeClr val="tx2"/>
                </a:solidFill>
              </a:rPr>
              <a:t> </a:t>
            </a:r>
            <a:r>
              <a:rPr lang="fr-CH" altLang="de-DE" baseline="0" noProof="0" dirty="0" err="1" smtClean="0">
                <a:solidFill>
                  <a:schemeClr val="tx2"/>
                </a:solidFill>
              </a:rPr>
              <a:t>bei</a:t>
            </a:r>
            <a:r>
              <a:rPr lang="fr-CH" altLang="de-DE" baseline="0" noProof="0" dirty="0" smtClean="0">
                <a:solidFill>
                  <a:schemeClr val="tx2"/>
                </a:solidFill>
              </a:rPr>
              <a:t> uns. Die </a:t>
            </a:r>
            <a:r>
              <a:rPr lang="fr-CH" altLang="de-DE" baseline="0" noProof="0" dirty="0" err="1" smtClean="0">
                <a:solidFill>
                  <a:schemeClr val="tx2"/>
                </a:solidFill>
              </a:rPr>
              <a:t>Staaten</a:t>
            </a:r>
            <a:r>
              <a:rPr lang="fr-CH" altLang="de-DE" baseline="0" noProof="0" dirty="0" smtClean="0">
                <a:solidFill>
                  <a:schemeClr val="tx2"/>
                </a:solidFill>
              </a:rPr>
              <a:t> </a:t>
            </a:r>
            <a:r>
              <a:rPr lang="fr-CH" altLang="de-DE" baseline="0" noProof="0" dirty="0" err="1" smtClean="0">
                <a:solidFill>
                  <a:schemeClr val="tx2"/>
                </a:solidFill>
              </a:rPr>
              <a:t>müssen</a:t>
            </a:r>
            <a:r>
              <a:rPr lang="fr-CH" altLang="de-DE" baseline="0" noProof="0" dirty="0" smtClean="0">
                <a:solidFill>
                  <a:schemeClr val="tx2"/>
                </a:solidFill>
              </a:rPr>
              <a:t> </a:t>
            </a:r>
            <a:r>
              <a:rPr lang="fr-CH" altLang="de-DE" baseline="0" noProof="0" dirty="0" err="1" smtClean="0">
                <a:solidFill>
                  <a:schemeClr val="tx2"/>
                </a:solidFill>
              </a:rPr>
              <a:t>also</a:t>
            </a:r>
            <a:r>
              <a:rPr lang="fr-CH" altLang="de-DE" baseline="0" noProof="0" dirty="0" smtClean="0">
                <a:solidFill>
                  <a:schemeClr val="tx2"/>
                </a:solidFill>
              </a:rPr>
              <a:t> </a:t>
            </a:r>
            <a:r>
              <a:rPr lang="fr-CH" altLang="de-DE" baseline="0" noProof="0" dirty="0" err="1" smtClean="0">
                <a:solidFill>
                  <a:schemeClr val="tx2"/>
                </a:solidFill>
              </a:rPr>
              <a:t>immer</a:t>
            </a:r>
            <a:r>
              <a:rPr lang="fr-CH" altLang="de-DE" baseline="0" noProof="0" dirty="0" smtClean="0">
                <a:solidFill>
                  <a:schemeClr val="tx2"/>
                </a:solidFill>
              </a:rPr>
              <a:t> </a:t>
            </a:r>
            <a:r>
              <a:rPr lang="fr-CH" altLang="de-DE" baseline="0" noProof="0" dirty="0" err="1" smtClean="0">
                <a:solidFill>
                  <a:schemeClr val="tx2"/>
                </a:solidFill>
              </a:rPr>
              <a:t>wieder</a:t>
            </a:r>
            <a:r>
              <a:rPr lang="fr-CH" altLang="de-DE" baseline="0" noProof="0" dirty="0" smtClean="0">
                <a:solidFill>
                  <a:schemeClr val="tx2"/>
                </a:solidFill>
              </a:rPr>
              <a:t> an </a:t>
            </a:r>
            <a:r>
              <a:rPr lang="fr-CH" altLang="de-DE" baseline="0" noProof="0" dirty="0" err="1" smtClean="0">
                <a:solidFill>
                  <a:schemeClr val="tx2"/>
                </a:solidFill>
              </a:rPr>
              <a:t>ihre</a:t>
            </a:r>
            <a:r>
              <a:rPr lang="fr-CH" altLang="de-DE" baseline="0" noProof="0" dirty="0" smtClean="0">
                <a:solidFill>
                  <a:schemeClr val="tx2"/>
                </a:solidFill>
              </a:rPr>
              <a:t> </a:t>
            </a:r>
            <a:r>
              <a:rPr lang="fr-CH" altLang="de-DE" baseline="0" noProof="0" dirty="0" err="1" smtClean="0">
                <a:solidFill>
                  <a:schemeClr val="tx2"/>
                </a:solidFill>
              </a:rPr>
              <a:t>Aufgabe</a:t>
            </a:r>
            <a:r>
              <a:rPr lang="fr-CH" altLang="de-DE" baseline="0" noProof="0" dirty="0" smtClean="0">
                <a:solidFill>
                  <a:schemeClr val="tx2"/>
                </a:solidFill>
              </a:rPr>
              <a:t> </a:t>
            </a:r>
            <a:r>
              <a:rPr lang="fr-CH" altLang="de-DE" baseline="0" noProof="0" dirty="0" err="1" smtClean="0">
                <a:solidFill>
                  <a:schemeClr val="tx2"/>
                </a:solidFill>
              </a:rPr>
              <a:t>erinnert</a:t>
            </a:r>
            <a:r>
              <a:rPr lang="fr-CH" altLang="de-DE" baseline="0" noProof="0" dirty="0" smtClean="0">
                <a:solidFill>
                  <a:schemeClr val="tx2"/>
                </a:solidFill>
              </a:rPr>
              <a:t> </a:t>
            </a:r>
            <a:r>
              <a:rPr lang="fr-CH" altLang="de-DE" baseline="0" noProof="0" dirty="0" err="1" smtClean="0">
                <a:solidFill>
                  <a:schemeClr val="tx2"/>
                </a:solidFill>
              </a:rPr>
              <a:t>werden</a:t>
            </a:r>
            <a:r>
              <a:rPr lang="fr-CH" altLang="de-DE" baseline="0" noProof="0" dirty="0" smtClean="0">
                <a:solidFill>
                  <a:schemeClr val="tx2"/>
                </a:solidFill>
              </a:rPr>
              <a:t>, die </a:t>
            </a:r>
            <a:r>
              <a:rPr lang="fr-CH" altLang="de-DE" baseline="0" noProof="0" dirty="0" err="1" smtClean="0">
                <a:solidFill>
                  <a:schemeClr val="tx2"/>
                </a:solidFill>
              </a:rPr>
              <a:t>Menschenrechte</a:t>
            </a:r>
            <a:r>
              <a:rPr lang="fr-CH" altLang="de-DE" baseline="0" noProof="0" dirty="0" smtClean="0">
                <a:solidFill>
                  <a:schemeClr val="tx2"/>
                </a:solidFill>
              </a:rPr>
              <a:t> </a:t>
            </a:r>
            <a:r>
              <a:rPr lang="fr-CH" altLang="de-DE" baseline="0" noProof="0" dirty="0" err="1" smtClean="0">
                <a:solidFill>
                  <a:schemeClr val="tx2"/>
                </a:solidFill>
              </a:rPr>
              <a:t>ausreichend</a:t>
            </a:r>
            <a:r>
              <a:rPr lang="fr-CH" altLang="de-DE" baseline="0" noProof="0" dirty="0" smtClean="0">
                <a:solidFill>
                  <a:schemeClr val="tx2"/>
                </a:solidFill>
              </a:rPr>
              <a:t> </a:t>
            </a:r>
            <a:r>
              <a:rPr lang="fr-CH" altLang="de-DE" baseline="0" noProof="0" dirty="0" err="1" smtClean="0">
                <a:solidFill>
                  <a:schemeClr val="tx2"/>
                </a:solidFill>
              </a:rPr>
              <a:t>zu</a:t>
            </a:r>
            <a:r>
              <a:rPr lang="fr-CH" altLang="de-DE" baseline="0" noProof="0" dirty="0" smtClean="0">
                <a:solidFill>
                  <a:schemeClr val="tx2"/>
                </a:solidFill>
              </a:rPr>
              <a:t> </a:t>
            </a:r>
            <a:r>
              <a:rPr lang="fr-CH" altLang="de-DE" baseline="0" noProof="0" dirty="0" err="1" smtClean="0">
                <a:solidFill>
                  <a:schemeClr val="tx2"/>
                </a:solidFill>
              </a:rPr>
              <a:t>schützen</a:t>
            </a:r>
            <a:r>
              <a:rPr lang="fr-CH" altLang="de-DE" baseline="0" noProof="0" dirty="0" smtClean="0">
                <a:solidFill>
                  <a:schemeClr val="tx2"/>
                </a:solidFill>
              </a:rPr>
              <a:t>. </a:t>
            </a:r>
          </a:p>
        </p:txBody>
      </p:sp>
      <p:sp>
        <p:nvSpPr>
          <p:cNvPr id="4" name="Foliennummernplatzhalter 3"/>
          <p:cNvSpPr>
            <a:spLocks noGrp="1"/>
          </p:cNvSpPr>
          <p:nvPr>
            <p:ph type="sldNum" sz="quarter" idx="10"/>
          </p:nvPr>
        </p:nvSpPr>
        <p:spPr/>
        <p:txBody>
          <a:bodyPr/>
          <a:lstStyle/>
          <a:p>
            <a:fld id="{86F1739E-DF27-4CE3-9144-FE7EA7FE8308}" type="slidenum">
              <a:rPr lang="de-CH" smtClean="0">
                <a:solidFill>
                  <a:prstClr val="black"/>
                </a:solidFill>
              </a:rPr>
              <a:pPr/>
              <a:t>19</a:t>
            </a:fld>
            <a:endParaRPr lang="de-CH">
              <a:solidFill>
                <a:prstClr val="black"/>
              </a:solidFill>
            </a:endParaRPr>
          </a:p>
        </p:txBody>
      </p:sp>
    </p:spTree>
    <p:extLst>
      <p:ext uri="{BB962C8B-B14F-4D97-AF65-F5344CB8AC3E}">
        <p14:creationId xmlns:p14="http://schemas.microsoft.com/office/powerpoint/2010/main" val="802503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noProof="0" dirty="0" smtClean="0"/>
              <a:t>Gehört</a:t>
            </a:r>
            <a:r>
              <a:rPr lang="fr-CH" dirty="0" smtClean="0"/>
              <a:t> </a:t>
            </a:r>
            <a:r>
              <a:rPr lang="fr-CH" dirty="0" err="1" smtClean="0"/>
              <a:t>zum</a:t>
            </a:r>
            <a:r>
              <a:rPr lang="fr-CH" dirty="0" smtClean="0"/>
              <a:t> </a:t>
            </a:r>
            <a:r>
              <a:rPr lang="fr-CH" dirty="0" err="1" smtClean="0"/>
              <a:t>dritten</a:t>
            </a:r>
            <a:r>
              <a:rPr lang="fr-CH" dirty="0" smtClean="0"/>
              <a:t> Teil des </a:t>
            </a:r>
            <a:r>
              <a:rPr lang="de-CH" noProof="0" dirty="0" smtClean="0"/>
              <a:t>Arbeitsblatts</a:t>
            </a:r>
            <a:r>
              <a:rPr lang="fr-CH" dirty="0" smtClean="0"/>
              <a:t> </a:t>
            </a:r>
            <a:r>
              <a:rPr lang="fr-CH" baseline="0" dirty="0" smtClean="0"/>
              <a:t>«</a:t>
            </a:r>
            <a:r>
              <a:rPr lang="fr-CH" baseline="0" dirty="0" err="1" smtClean="0"/>
              <a:t>Stereotype</a:t>
            </a:r>
            <a:r>
              <a:rPr lang="fr-CH" baseline="0" dirty="0" smtClean="0"/>
              <a:t> </a:t>
            </a:r>
            <a:r>
              <a:rPr lang="fr-CH" baseline="0" dirty="0" err="1" smtClean="0"/>
              <a:t>und</a:t>
            </a:r>
            <a:r>
              <a:rPr lang="fr-CH" baseline="0" dirty="0" smtClean="0"/>
              <a:t> </a:t>
            </a:r>
            <a:r>
              <a:rPr lang="fr-CH" baseline="0" dirty="0" err="1" smtClean="0"/>
              <a:t>Diskriminierung</a:t>
            </a:r>
            <a:r>
              <a:rPr lang="fr-CH" baseline="0" dirty="0" smtClean="0"/>
              <a:t>».</a:t>
            </a:r>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2</a:t>
            </a:fld>
            <a:endParaRPr lang="de-CH"/>
          </a:p>
        </p:txBody>
      </p:sp>
    </p:spTree>
    <p:extLst>
      <p:ext uri="{BB962C8B-B14F-4D97-AF65-F5344CB8AC3E}">
        <p14:creationId xmlns:p14="http://schemas.microsoft.com/office/powerpoint/2010/main" val="350147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Amnesty </a:t>
            </a:r>
            <a:r>
              <a:rPr lang="fr-CH" dirty="0" err="1" smtClean="0"/>
              <a:t>übt</a:t>
            </a:r>
            <a:r>
              <a:rPr lang="fr-CH" dirty="0" smtClean="0"/>
              <a:t> </a:t>
            </a:r>
            <a:r>
              <a:rPr lang="fr-CH" dirty="0" err="1" smtClean="0"/>
              <a:t>Druck</a:t>
            </a:r>
            <a:r>
              <a:rPr lang="fr-CH" dirty="0" smtClean="0"/>
              <a:t> </a:t>
            </a:r>
            <a:r>
              <a:rPr lang="fr-CH" dirty="0" err="1" smtClean="0"/>
              <a:t>aus</a:t>
            </a:r>
            <a:r>
              <a:rPr lang="fr-CH" dirty="0" smtClean="0"/>
              <a:t>, </a:t>
            </a:r>
            <a:r>
              <a:rPr lang="fr-CH" dirty="0" err="1" smtClean="0"/>
              <a:t>damit</a:t>
            </a:r>
            <a:r>
              <a:rPr lang="fr-CH" dirty="0" smtClean="0"/>
              <a:t> die </a:t>
            </a:r>
            <a:r>
              <a:rPr lang="fr-CH" dirty="0" err="1" smtClean="0"/>
              <a:t>Menschenrechte</a:t>
            </a:r>
            <a:r>
              <a:rPr lang="fr-CH" dirty="0" smtClean="0"/>
              <a:t> von</a:t>
            </a:r>
            <a:r>
              <a:rPr lang="fr-CH" baseline="0" dirty="0" smtClean="0"/>
              <a:t> den </a:t>
            </a:r>
            <a:r>
              <a:rPr lang="fr-CH" baseline="0" dirty="0" err="1" smtClean="0"/>
              <a:t>Staaten</a:t>
            </a:r>
            <a:r>
              <a:rPr lang="fr-CH" baseline="0" dirty="0" smtClean="0"/>
              <a:t> </a:t>
            </a:r>
            <a:r>
              <a:rPr lang="fr-CH" baseline="0" dirty="0" err="1" smtClean="0"/>
              <a:t>und</a:t>
            </a:r>
            <a:r>
              <a:rPr lang="fr-CH" baseline="0" dirty="0" smtClean="0"/>
              <a:t> von </a:t>
            </a:r>
            <a:r>
              <a:rPr lang="fr-CH" baseline="0" dirty="0" err="1" smtClean="0"/>
              <a:t>allen</a:t>
            </a:r>
            <a:r>
              <a:rPr lang="fr-CH" baseline="0" dirty="0" smtClean="0"/>
              <a:t> </a:t>
            </a:r>
            <a:r>
              <a:rPr lang="fr-CH" baseline="0" dirty="0" err="1" smtClean="0"/>
              <a:t>Menschen</a:t>
            </a:r>
            <a:r>
              <a:rPr lang="fr-CH" baseline="0" dirty="0" smtClean="0"/>
              <a:t> </a:t>
            </a:r>
            <a:r>
              <a:rPr lang="fr-CH" baseline="0" dirty="0" err="1" smtClean="0"/>
              <a:t>respektiert</a:t>
            </a:r>
            <a:r>
              <a:rPr lang="fr-CH" baseline="0" dirty="0" smtClean="0"/>
              <a:t> </a:t>
            </a:r>
            <a:r>
              <a:rPr lang="fr-CH" baseline="0" dirty="0" err="1" smtClean="0"/>
              <a:t>werden</a:t>
            </a:r>
            <a:r>
              <a:rPr lang="fr-CH" baseline="0" dirty="0" smtClean="0"/>
              <a:t>.</a:t>
            </a:r>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20</a:t>
            </a:fld>
            <a:endParaRPr lang="de-CH"/>
          </a:p>
        </p:txBody>
      </p:sp>
    </p:spTree>
    <p:extLst>
      <p:ext uri="{BB962C8B-B14F-4D97-AF65-F5344CB8AC3E}">
        <p14:creationId xmlns:p14="http://schemas.microsoft.com/office/powerpoint/2010/main" val="2046721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err="1" smtClean="0"/>
              <a:t>Gehört</a:t>
            </a:r>
            <a:r>
              <a:rPr lang="fr-CH" dirty="0" smtClean="0"/>
              <a:t> </a:t>
            </a:r>
            <a:r>
              <a:rPr lang="fr-CH" dirty="0" err="1" smtClean="0"/>
              <a:t>zum</a:t>
            </a:r>
            <a:r>
              <a:rPr lang="fr-CH" dirty="0" smtClean="0"/>
              <a:t> </a:t>
            </a:r>
            <a:r>
              <a:rPr lang="fr-CH" dirty="0" err="1" smtClean="0"/>
              <a:t>fünften</a:t>
            </a:r>
            <a:r>
              <a:rPr lang="fr-CH" baseline="0" dirty="0" smtClean="0"/>
              <a:t> </a:t>
            </a:r>
            <a:r>
              <a:rPr lang="fr-CH" dirty="0" smtClean="0"/>
              <a:t>Teil des </a:t>
            </a:r>
            <a:r>
              <a:rPr lang="fr-CH" dirty="0" err="1" smtClean="0"/>
              <a:t>Arbeitsblatts</a:t>
            </a:r>
            <a:r>
              <a:rPr lang="fr-CH" dirty="0" smtClean="0"/>
              <a:t> </a:t>
            </a:r>
            <a:r>
              <a:rPr lang="fr-CH" baseline="0" dirty="0" smtClean="0"/>
              <a:t>«</a:t>
            </a:r>
            <a:r>
              <a:rPr lang="fr-CH" baseline="0" dirty="0" err="1" smtClean="0"/>
              <a:t>Stereotype</a:t>
            </a:r>
            <a:r>
              <a:rPr lang="fr-CH" baseline="0" dirty="0" smtClean="0"/>
              <a:t> </a:t>
            </a:r>
            <a:r>
              <a:rPr lang="fr-CH" baseline="0" dirty="0" err="1" smtClean="0"/>
              <a:t>und</a:t>
            </a:r>
            <a:r>
              <a:rPr lang="fr-CH" baseline="0" dirty="0" smtClean="0"/>
              <a:t> </a:t>
            </a:r>
            <a:r>
              <a:rPr lang="fr-CH" baseline="0" dirty="0" err="1" smtClean="0"/>
              <a:t>Diskriminierung</a:t>
            </a:r>
            <a:r>
              <a:rPr lang="fr-CH" baseline="0" dirty="0" smtClean="0"/>
              <a:t>»</a:t>
            </a:r>
            <a:endParaRPr lang="fr-CH" dirty="0" smtClean="0"/>
          </a:p>
          <a:p>
            <a:endParaRPr lang="fr-CH" dirty="0" smtClean="0"/>
          </a:p>
          <a:p>
            <a:r>
              <a:rPr lang="fr-CH" dirty="0" smtClean="0"/>
              <a:t>Die</a:t>
            </a:r>
            <a:r>
              <a:rPr lang="fr-CH" baseline="0" dirty="0" smtClean="0"/>
              <a:t> </a:t>
            </a:r>
            <a:r>
              <a:rPr lang="fr-CH" baseline="0" dirty="0" err="1" smtClean="0"/>
              <a:t>SuS</a:t>
            </a:r>
            <a:r>
              <a:rPr lang="fr-CH" baseline="0" dirty="0" smtClean="0"/>
              <a:t> </a:t>
            </a:r>
            <a:r>
              <a:rPr lang="fr-CH" baseline="0" dirty="0" err="1" smtClean="0"/>
              <a:t>überlegen</a:t>
            </a:r>
            <a:r>
              <a:rPr lang="fr-CH" baseline="0" dirty="0" smtClean="0"/>
              <a:t>, in </a:t>
            </a:r>
            <a:r>
              <a:rPr lang="fr-CH" baseline="0" dirty="0" err="1" smtClean="0"/>
              <a:t>welchem</a:t>
            </a:r>
            <a:r>
              <a:rPr lang="fr-CH" baseline="0" dirty="0" smtClean="0"/>
              <a:t> </a:t>
            </a:r>
            <a:r>
              <a:rPr lang="fr-CH" baseline="0" dirty="0" err="1" smtClean="0"/>
              <a:t>Rahmen</a:t>
            </a:r>
            <a:r>
              <a:rPr lang="fr-CH" baseline="0" dirty="0" smtClean="0"/>
              <a:t> </a:t>
            </a:r>
            <a:r>
              <a:rPr lang="fr-CH" baseline="0" dirty="0" err="1" smtClean="0"/>
              <a:t>sie</a:t>
            </a:r>
            <a:r>
              <a:rPr lang="fr-CH" baseline="0" dirty="0" smtClean="0"/>
              <a:t> </a:t>
            </a:r>
            <a:r>
              <a:rPr lang="fr-CH" baseline="0" dirty="0" err="1" smtClean="0"/>
              <a:t>selbst</a:t>
            </a:r>
            <a:r>
              <a:rPr lang="fr-CH" baseline="0" dirty="0" smtClean="0"/>
              <a:t> in </a:t>
            </a:r>
            <a:r>
              <a:rPr lang="fr-CH" baseline="0" dirty="0" err="1" smtClean="0"/>
              <a:t>ihrer</a:t>
            </a:r>
            <a:r>
              <a:rPr lang="fr-CH" baseline="0" dirty="0" smtClean="0"/>
              <a:t> </a:t>
            </a:r>
            <a:r>
              <a:rPr lang="fr-CH" baseline="0" dirty="0" err="1" smtClean="0"/>
              <a:t>Klasse</a:t>
            </a:r>
            <a:r>
              <a:rPr lang="fr-CH" baseline="0" dirty="0" smtClean="0"/>
              <a:t> </a:t>
            </a:r>
            <a:r>
              <a:rPr lang="fr-CH" baseline="0" dirty="0" err="1" smtClean="0"/>
              <a:t>und</a:t>
            </a:r>
            <a:r>
              <a:rPr lang="fr-CH" baseline="0" dirty="0" smtClean="0"/>
              <a:t> in </a:t>
            </a:r>
            <a:r>
              <a:rPr lang="fr-CH" baseline="0" dirty="0" err="1" smtClean="0"/>
              <a:t>ihrem</a:t>
            </a:r>
            <a:r>
              <a:rPr lang="fr-CH" baseline="0" dirty="0" smtClean="0"/>
              <a:t> </a:t>
            </a:r>
            <a:r>
              <a:rPr lang="fr-CH" baseline="0" dirty="0" err="1" smtClean="0"/>
              <a:t>Alltag</a:t>
            </a:r>
            <a:r>
              <a:rPr lang="fr-CH" baseline="0" dirty="0" smtClean="0"/>
              <a:t> </a:t>
            </a:r>
            <a:r>
              <a:rPr lang="fr-CH" baseline="0" dirty="0" err="1" smtClean="0"/>
              <a:t>dazu</a:t>
            </a:r>
            <a:r>
              <a:rPr lang="fr-CH" baseline="0" dirty="0" smtClean="0"/>
              <a:t> </a:t>
            </a:r>
            <a:r>
              <a:rPr lang="fr-CH" baseline="0" dirty="0" err="1" smtClean="0"/>
              <a:t>beitragen</a:t>
            </a:r>
            <a:r>
              <a:rPr lang="fr-CH" baseline="0" dirty="0" smtClean="0"/>
              <a:t> </a:t>
            </a:r>
            <a:r>
              <a:rPr lang="fr-CH" baseline="0" dirty="0" err="1" smtClean="0"/>
              <a:t>können</a:t>
            </a:r>
            <a:r>
              <a:rPr lang="fr-CH" baseline="0" dirty="0" smtClean="0"/>
              <a:t>, </a:t>
            </a:r>
            <a:r>
              <a:rPr lang="fr-CH" baseline="0" dirty="0" err="1" smtClean="0"/>
              <a:t>um</a:t>
            </a:r>
            <a:r>
              <a:rPr lang="fr-CH" baseline="0" dirty="0" smtClean="0"/>
              <a:t> </a:t>
            </a:r>
            <a:r>
              <a:rPr lang="fr-CH" baseline="0" dirty="0" err="1" smtClean="0"/>
              <a:t>Diskriminierung</a:t>
            </a:r>
            <a:r>
              <a:rPr lang="fr-CH" baseline="0" dirty="0" smtClean="0"/>
              <a:t> </a:t>
            </a:r>
            <a:r>
              <a:rPr lang="fr-CH" baseline="0" dirty="0" err="1" smtClean="0"/>
              <a:t>zu</a:t>
            </a:r>
            <a:r>
              <a:rPr lang="fr-CH" baseline="0" dirty="0" smtClean="0"/>
              <a:t> </a:t>
            </a:r>
            <a:r>
              <a:rPr lang="fr-CH" baseline="0" dirty="0" err="1" smtClean="0"/>
              <a:t>verhindern</a:t>
            </a:r>
            <a:r>
              <a:rPr lang="fr-CH" baseline="0" dirty="0" smtClean="0"/>
              <a:t>. </a:t>
            </a:r>
            <a:endParaRPr lang="fr-CH" dirty="0" smtClean="0"/>
          </a:p>
          <a:p>
            <a:endParaRPr lang="fr-CH" dirty="0" smtClean="0"/>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21</a:t>
            </a:fld>
            <a:endParaRPr lang="de-CH"/>
          </a:p>
        </p:txBody>
      </p:sp>
    </p:spTree>
    <p:extLst>
      <p:ext uri="{BB962C8B-B14F-4D97-AF65-F5344CB8AC3E}">
        <p14:creationId xmlns:p14="http://schemas.microsoft.com/office/powerpoint/2010/main" val="1975577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err="1" smtClean="0"/>
              <a:t>Kontakthypothese</a:t>
            </a:r>
            <a:r>
              <a:rPr lang="fr-CH" b="1" dirty="0" smtClean="0"/>
              <a:t>:</a:t>
            </a:r>
          </a:p>
          <a:p>
            <a:r>
              <a:rPr lang="fr-CH" dirty="0" err="1" smtClean="0"/>
              <a:t>Sie</a:t>
            </a:r>
            <a:r>
              <a:rPr lang="fr-CH" dirty="0" smtClean="0"/>
              <a:t> </a:t>
            </a:r>
            <a:r>
              <a:rPr lang="fr-CH" dirty="0" err="1" smtClean="0"/>
              <a:t>beruht</a:t>
            </a:r>
            <a:r>
              <a:rPr lang="fr-CH" dirty="0" smtClean="0"/>
              <a:t> </a:t>
            </a:r>
            <a:r>
              <a:rPr lang="fr-CH" dirty="0" err="1" smtClean="0"/>
              <a:t>auf</a:t>
            </a:r>
            <a:r>
              <a:rPr lang="fr-CH" dirty="0" smtClean="0"/>
              <a:t> der </a:t>
            </a:r>
            <a:r>
              <a:rPr lang="fr-CH" dirty="0" err="1" smtClean="0"/>
              <a:t>Idee</a:t>
            </a:r>
            <a:r>
              <a:rPr lang="fr-CH" dirty="0" smtClean="0"/>
              <a:t>, </a:t>
            </a:r>
            <a:r>
              <a:rPr lang="fr-CH" dirty="0" err="1" smtClean="0"/>
              <a:t>dass</a:t>
            </a:r>
            <a:r>
              <a:rPr lang="fr-CH" dirty="0" smtClean="0"/>
              <a:t> </a:t>
            </a:r>
            <a:r>
              <a:rPr lang="fr-CH" dirty="0" err="1" smtClean="0"/>
              <a:t>Menschen</a:t>
            </a:r>
            <a:r>
              <a:rPr lang="fr-CH" dirty="0" smtClean="0"/>
              <a:t> in der Regel </a:t>
            </a:r>
            <a:r>
              <a:rPr lang="fr-CH" dirty="0" err="1" smtClean="0"/>
              <a:t>ihre</a:t>
            </a:r>
            <a:r>
              <a:rPr lang="fr-CH" dirty="0" smtClean="0"/>
              <a:t> </a:t>
            </a:r>
            <a:r>
              <a:rPr lang="fr-CH" dirty="0" err="1" smtClean="0"/>
              <a:t>soziale</a:t>
            </a:r>
            <a:r>
              <a:rPr lang="fr-CH" dirty="0" smtClean="0"/>
              <a:t> </a:t>
            </a:r>
            <a:r>
              <a:rPr lang="fr-CH" dirty="0" err="1" smtClean="0"/>
              <a:t>Gruppe</a:t>
            </a:r>
            <a:r>
              <a:rPr lang="fr-CH" dirty="0" smtClean="0"/>
              <a:t>, der </a:t>
            </a:r>
            <a:r>
              <a:rPr lang="fr-CH" dirty="0" err="1" smtClean="0"/>
              <a:t>sie</a:t>
            </a:r>
            <a:r>
              <a:rPr lang="fr-CH" dirty="0" smtClean="0"/>
              <a:t> </a:t>
            </a:r>
            <a:r>
              <a:rPr lang="fr-CH" dirty="0" err="1" smtClean="0"/>
              <a:t>sich</a:t>
            </a:r>
            <a:r>
              <a:rPr lang="fr-CH" dirty="0" smtClean="0"/>
              <a:t> </a:t>
            </a:r>
            <a:r>
              <a:rPr lang="fr-CH" dirty="0" err="1" smtClean="0"/>
              <a:t>zugehörig</a:t>
            </a:r>
            <a:r>
              <a:rPr lang="fr-CH" baseline="0" dirty="0" smtClean="0"/>
              <a:t> </a:t>
            </a:r>
            <a:r>
              <a:rPr lang="fr-CH" baseline="0" dirty="0" err="1" smtClean="0"/>
              <a:t>fühlen</a:t>
            </a:r>
            <a:r>
              <a:rPr lang="fr-CH" baseline="0" dirty="0" smtClean="0"/>
              <a:t>, </a:t>
            </a:r>
            <a:r>
              <a:rPr lang="fr-CH" dirty="0" err="1" smtClean="0"/>
              <a:t>einer</a:t>
            </a:r>
            <a:r>
              <a:rPr lang="fr-CH" dirty="0" smtClean="0"/>
              <a:t> </a:t>
            </a:r>
            <a:r>
              <a:rPr lang="fr-CH" dirty="0" err="1" smtClean="0"/>
              <a:t>anderen</a:t>
            </a:r>
            <a:r>
              <a:rPr lang="fr-CH" dirty="0" smtClean="0"/>
              <a:t> </a:t>
            </a:r>
            <a:r>
              <a:rPr lang="fr-CH" dirty="0" err="1" smtClean="0"/>
              <a:t>vorziehen</a:t>
            </a:r>
            <a:r>
              <a:rPr lang="fr-CH" dirty="0" smtClean="0"/>
              <a:t>. Es </a:t>
            </a:r>
            <a:r>
              <a:rPr lang="fr-CH" dirty="0" err="1" smtClean="0"/>
              <a:t>ist</a:t>
            </a:r>
            <a:r>
              <a:rPr lang="fr-CH" dirty="0" smtClean="0"/>
              <a:t> aber </a:t>
            </a:r>
            <a:r>
              <a:rPr lang="fr-CH" dirty="0" err="1" smtClean="0"/>
              <a:t>falsch</a:t>
            </a:r>
            <a:r>
              <a:rPr lang="fr-CH" dirty="0" smtClean="0"/>
              <a:t> </a:t>
            </a:r>
            <a:r>
              <a:rPr lang="fr-CH" dirty="0" err="1" smtClean="0"/>
              <a:t>zu</a:t>
            </a:r>
            <a:r>
              <a:rPr lang="fr-CH" dirty="0" smtClean="0"/>
              <a:t> </a:t>
            </a:r>
            <a:r>
              <a:rPr lang="fr-CH" dirty="0" err="1" smtClean="0"/>
              <a:t>denken</a:t>
            </a:r>
            <a:r>
              <a:rPr lang="fr-CH" dirty="0" smtClean="0"/>
              <a:t>, </a:t>
            </a:r>
            <a:r>
              <a:rPr lang="fr-CH" dirty="0" err="1" smtClean="0"/>
              <a:t>dass</a:t>
            </a:r>
            <a:r>
              <a:rPr lang="fr-CH" dirty="0" smtClean="0"/>
              <a:t> </a:t>
            </a:r>
            <a:r>
              <a:rPr lang="fr-CH" dirty="0" err="1" smtClean="0"/>
              <a:t>ein</a:t>
            </a:r>
            <a:r>
              <a:rPr lang="fr-CH" dirty="0" smtClean="0"/>
              <a:t> </a:t>
            </a:r>
            <a:r>
              <a:rPr lang="fr-CH" dirty="0" err="1" smtClean="0"/>
              <a:t>einfacher</a:t>
            </a:r>
            <a:r>
              <a:rPr lang="fr-CH" dirty="0" smtClean="0"/>
              <a:t> </a:t>
            </a:r>
            <a:r>
              <a:rPr lang="fr-CH" dirty="0" err="1" smtClean="0"/>
              <a:t>Kontakt</a:t>
            </a:r>
            <a:r>
              <a:rPr lang="fr-CH" dirty="0" smtClean="0"/>
              <a:t> </a:t>
            </a:r>
            <a:r>
              <a:rPr lang="fr-CH" dirty="0" err="1" smtClean="0"/>
              <a:t>zwischen</a:t>
            </a:r>
            <a:r>
              <a:rPr lang="fr-CH" dirty="0" smtClean="0"/>
              <a:t> </a:t>
            </a:r>
            <a:r>
              <a:rPr lang="fr-CH" dirty="0" err="1" smtClean="0"/>
              <a:t>Gruppen</a:t>
            </a:r>
            <a:r>
              <a:rPr lang="fr-CH" dirty="0" smtClean="0"/>
              <a:t> </a:t>
            </a:r>
            <a:r>
              <a:rPr lang="fr-CH" dirty="0" err="1" smtClean="0"/>
              <a:t>ausreicht</a:t>
            </a:r>
            <a:r>
              <a:rPr lang="fr-CH" dirty="0" smtClean="0"/>
              <a:t>, </a:t>
            </a:r>
            <a:r>
              <a:rPr lang="fr-CH" dirty="0" err="1" smtClean="0"/>
              <a:t>um</a:t>
            </a:r>
            <a:r>
              <a:rPr lang="fr-CH" dirty="0" smtClean="0"/>
              <a:t> die </a:t>
            </a:r>
            <a:r>
              <a:rPr lang="fr-CH" dirty="0" err="1" smtClean="0"/>
              <a:t>Abneigung</a:t>
            </a:r>
            <a:r>
              <a:rPr lang="fr-CH" dirty="0" smtClean="0"/>
              <a:t> </a:t>
            </a:r>
            <a:r>
              <a:rPr lang="fr-CH" dirty="0" err="1" smtClean="0"/>
              <a:t>oder</a:t>
            </a:r>
            <a:r>
              <a:rPr lang="fr-CH" dirty="0" smtClean="0"/>
              <a:t> </a:t>
            </a:r>
            <a:r>
              <a:rPr lang="fr-CH" dirty="0" err="1" smtClean="0"/>
              <a:t>Spannungen</a:t>
            </a:r>
            <a:r>
              <a:rPr lang="fr-CH" dirty="0" smtClean="0"/>
              <a:t> </a:t>
            </a:r>
            <a:r>
              <a:rPr lang="fr-CH" dirty="0" err="1" smtClean="0"/>
              <a:t>zwischen</a:t>
            </a:r>
            <a:r>
              <a:rPr lang="fr-CH" dirty="0" smtClean="0"/>
              <a:t> </a:t>
            </a:r>
            <a:r>
              <a:rPr lang="fr-CH" dirty="0" err="1" smtClean="0"/>
              <a:t>ebendiesen</a:t>
            </a:r>
            <a:r>
              <a:rPr lang="fr-CH" dirty="0" smtClean="0"/>
              <a:t> </a:t>
            </a:r>
            <a:r>
              <a:rPr lang="fr-CH" dirty="0" err="1" smtClean="0"/>
              <a:t>Gruppen</a:t>
            </a:r>
            <a:r>
              <a:rPr lang="fr-CH" dirty="0" smtClean="0"/>
              <a:t> </a:t>
            </a:r>
            <a:r>
              <a:rPr lang="fr-CH" dirty="0" err="1" smtClean="0"/>
              <a:t>zu</a:t>
            </a:r>
            <a:r>
              <a:rPr lang="fr-CH" dirty="0" smtClean="0"/>
              <a:t> </a:t>
            </a:r>
            <a:r>
              <a:rPr lang="fr-CH" dirty="0" err="1" smtClean="0"/>
              <a:t>vermindern</a:t>
            </a:r>
            <a:r>
              <a:rPr lang="fr-CH" dirty="0" smtClean="0"/>
              <a:t>. Gordon Willard </a:t>
            </a:r>
            <a:r>
              <a:rPr lang="fr-CH" dirty="0" err="1" smtClean="0"/>
              <a:t>Allport</a:t>
            </a:r>
            <a:r>
              <a:rPr lang="fr-CH" dirty="0" smtClean="0"/>
              <a:t>, der </a:t>
            </a:r>
            <a:r>
              <a:rPr lang="fr-CH" dirty="0" err="1" smtClean="0"/>
              <a:t>Begründer</a:t>
            </a:r>
            <a:r>
              <a:rPr lang="fr-CH" dirty="0" smtClean="0"/>
              <a:t> der </a:t>
            </a:r>
            <a:r>
              <a:rPr lang="fr-CH" dirty="0" err="1" smtClean="0"/>
              <a:t>Kontakthypothese</a:t>
            </a:r>
            <a:r>
              <a:rPr lang="fr-CH" dirty="0" smtClean="0"/>
              <a:t>, </a:t>
            </a:r>
            <a:r>
              <a:rPr lang="fr-CH" dirty="0" err="1" smtClean="0"/>
              <a:t>stellt</a:t>
            </a:r>
            <a:r>
              <a:rPr lang="fr-CH" dirty="0" smtClean="0"/>
              <a:t> </a:t>
            </a:r>
            <a:r>
              <a:rPr lang="fr-CH" dirty="0" err="1" smtClean="0"/>
              <a:t>fest</a:t>
            </a:r>
            <a:r>
              <a:rPr lang="fr-CH" dirty="0" smtClean="0"/>
              <a:t>, </a:t>
            </a:r>
            <a:r>
              <a:rPr lang="fr-CH" dirty="0" err="1" smtClean="0"/>
              <a:t>dass</a:t>
            </a:r>
            <a:r>
              <a:rPr lang="fr-CH" dirty="0" smtClean="0"/>
              <a:t> </a:t>
            </a:r>
            <a:r>
              <a:rPr lang="fr-CH" dirty="0" err="1" smtClean="0"/>
              <a:t>bestimmte</a:t>
            </a:r>
            <a:r>
              <a:rPr lang="fr-CH" dirty="0" smtClean="0"/>
              <a:t> </a:t>
            </a:r>
            <a:r>
              <a:rPr lang="fr-CH" dirty="0" err="1" smtClean="0"/>
              <a:t>Voraussetzungen</a:t>
            </a:r>
            <a:r>
              <a:rPr lang="fr-CH" baseline="0" dirty="0" smtClean="0"/>
              <a:t> </a:t>
            </a:r>
            <a:r>
              <a:rPr lang="fr-CH" baseline="0" dirty="0" err="1" smtClean="0"/>
              <a:t>zur</a:t>
            </a:r>
            <a:r>
              <a:rPr lang="fr-CH" baseline="0" dirty="0" smtClean="0"/>
              <a:t> </a:t>
            </a:r>
            <a:r>
              <a:rPr lang="fr-CH" baseline="0" dirty="0" err="1" smtClean="0"/>
              <a:t>Verminderung</a:t>
            </a:r>
            <a:r>
              <a:rPr lang="fr-CH" baseline="0" dirty="0" smtClean="0"/>
              <a:t> </a:t>
            </a:r>
            <a:r>
              <a:rPr lang="fr-CH" baseline="0" dirty="0" err="1" smtClean="0"/>
              <a:t>dieser</a:t>
            </a:r>
            <a:r>
              <a:rPr lang="fr-CH" baseline="0" dirty="0" smtClean="0"/>
              <a:t> </a:t>
            </a:r>
            <a:r>
              <a:rPr lang="fr-CH" baseline="0" dirty="0" err="1" smtClean="0"/>
              <a:t>Spannungen</a:t>
            </a:r>
            <a:r>
              <a:rPr lang="fr-CH" baseline="0" dirty="0" smtClean="0"/>
              <a:t> </a:t>
            </a:r>
            <a:r>
              <a:rPr lang="fr-CH" baseline="0" dirty="0" err="1" smtClean="0"/>
              <a:t>nötig</a:t>
            </a:r>
            <a:r>
              <a:rPr lang="fr-CH" baseline="0" dirty="0" smtClean="0"/>
              <a:t> </a:t>
            </a:r>
            <a:r>
              <a:rPr lang="fr-CH" baseline="0" dirty="0" err="1" smtClean="0"/>
              <a:t>sind</a:t>
            </a:r>
            <a:r>
              <a:rPr lang="fr-CH" baseline="0" dirty="0" smtClean="0"/>
              <a:t>: die </a:t>
            </a:r>
            <a:r>
              <a:rPr lang="fr-CH" baseline="0" dirty="0" err="1" smtClean="0"/>
              <a:t>Beziehung</a:t>
            </a:r>
            <a:r>
              <a:rPr lang="fr-CH" baseline="0" dirty="0" smtClean="0"/>
              <a:t> </a:t>
            </a:r>
            <a:r>
              <a:rPr lang="fr-CH" baseline="0" dirty="0" err="1" smtClean="0"/>
              <a:t>muss</a:t>
            </a:r>
            <a:r>
              <a:rPr lang="fr-CH" baseline="0" dirty="0" smtClean="0"/>
              <a:t> </a:t>
            </a:r>
            <a:r>
              <a:rPr lang="fr-CH" baseline="0" dirty="0" err="1" smtClean="0"/>
              <a:t>zwischen</a:t>
            </a:r>
            <a:r>
              <a:rPr lang="fr-CH" baseline="0" dirty="0" smtClean="0"/>
              <a:t> </a:t>
            </a:r>
            <a:r>
              <a:rPr lang="fr-CH" baseline="0" dirty="0" err="1" smtClean="0"/>
              <a:t>Personen</a:t>
            </a:r>
            <a:r>
              <a:rPr lang="fr-CH" baseline="0" dirty="0" smtClean="0"/>
              <a:t> </a:t>
            </a:r>
            <a:r>
              <a:rPr lang="fr-CH" baseline="0" dirty="0" err="1" smtClean="0"/>
              <a:t>entstehen</a:t>
            </a:r>
            <a:r>
              <a:rPr lang="fr-CH" baseline="0" dirty="0" smtClean="0"/>
              <a:t>, die </a:t>
            </a:r>
            <a:r>
              <a:rPr lang="fr-CH" baseline="0" dirty="0" err="1" smtClean="0"/>
              <a:t>einen</a:t>
            </a:r>
            <a:r>
              <a:rPr lang="fr-CH" baseline="0" dirty="0" smtClean="0"/>
              <a:t> </a:t>
            </a:r>
            <a:r>
              <a:rPr lang="fr-CH" baseline="0" dirty="0" err="1" smtClean="0"/>
              <a:t>gleichen</a:t>
            </a:r>
            <a:r>
              <a:rPr lang="fr-CH" baseline="0" dirty="0" smtClean="0"/>
              <a:t> </a:t>
            </a:r>
            <a:r>
              <a:rPr lang="fr-CH" baseline="0" dirty="0" err="1" smtClean="0"/>
              <a:t>Status</a:t>
            </a:r>
            <a:r>
              <a:rPr lang="fr-CH" baseline="0" dirty="0" smtClean="0"/>
              <a:t> </a:t>
            </a:r>
            <a:r>
              <a:rPr lang="fr-CH" baseline="0" dirty="0" err="1" smtClean="0"/>
              <a:t>haben</a:t>
            </a:r>
            <a:r>
              <a:rPr lang="fr-CH" baseline="0" dirty="0" smtClean="0"/>
              <a:t> </a:t>
            </a:r>
            <a:r>
              <a:rPr lang="fr-CH" baseline="0" dirty="0" err="1" smtClean="0"/>
              <a:t>und</a:t>
            </a:r>
            <a:r>
              <a:rPr lang="fr-CH" baseline="0" dirty="0" smtClean="0"/>
              <a:t> </a:t>
            </a:r>
            <a:r>
              <a:rPr lang="fr-CH" baseline="0" dirty="0" err="1" smtClean="0"/>
              <a:t>ein</a:t>
            </a:r>
            <a:r>
              <a:rPr lang="fr-CH" baseline="0" dirty="0" smtClean="0"/>
              <a:t> </a:t>
            </a:r>
            <a:r>
              <a:rPr lang="fr-CH" baseline="0" dirty="0" err="1" smtClean="0"/>
              <a:t>gleiches</a:t>
            </a:r>
            <a:r>
              <a:rPr lang="fr-CH" baseline="0" dirty="0" smtClean="0"/>
              <a:t> </a:t>
            </a:r>
            <a:r>
              <a:rPr lang="fr-CH" baseline="0" dirty="0" err="1" smtClean="0"/>
              <a:t>Ziel</a:t>
            </a:r>
            <a:r>
              <a:rPr lang="fr-CH" baseline="0" dirty="0" smtClean="0"/>
              <a:t> </a:t>
            </a:r>
            <a:r>
              <a:rPr lang="fr-CH" baseline="0" dirty="0" err="1" smtClean="0"/>
              <a:t>verfolgen</a:t>
            </a:r>
            <a:r>
              <a:rPr lang="fr-CH" baseline="0" dirty="0" smtClean="0"/>
              <a:t>. Die </a:t>
            </a:r>
            <a:r>
              <a:rPr lang="fr-CH" baseline="0" dirty="0" err="1" smtClean="0"/>
              <a:t>Beziehung</a:t>
            </a:r>
            <a:r>
              <a:rPr lang="fr-CH" baseline="0" dirty="0" smtClean="0"/>
              <a:t> </a:t>
            </a:r>
            <a:r>
              <a:rPr lang="fr-CH" baseline="0" dirty="0" err="1" smtClean="0"/>
              <a:t>muss</a:t>
            </a:r>
            <a:r>
              <a:rPr lang="fr-CH" baseline="0" dirty="0" smtClean="0"/>
              <a:t> </a:t>
            </a:r>
            <a:r>
              <a:rPr lang="fr-CH" baseline="0" dirty="0" err="1" smtClean="0"/>
              <a:t>ein</a:t>
            </a:r>
            <a:r>
              <a:rPr lang="fr-CH" baseline="0" dirty="0" smtClean="0"/>
              <a:t> </a:t>
            </a:r>
            <a:r>
              <a:rPr lang="fr-CH" baseline="0" dirty="0" err="1" smtClean="0"/>
              <a:t>gegenseitiges</a:t>
            </a:r>
            <a:r>
              <a:rPr lang="fr-CH" baseline="0" dirty="0" smtClean="0"/>
              <a:t> </a:t>
            </a:r>
            <a:r>
              <a:rPr lang="fr-CH" baseline="0" dirty="0" err="1" smtClean="0"/>
              <a:t>Kennenlernen</a:t>
            </a:r>
            <a:r>
              <a:rPr lang="fr-CH" baseline="0" dirty="0" smtClean="0"/>
              <a:t> </a:t>
            </a:r>
            <a:r>
              <a:rPr lang="fr-CH" baseline="0" dirty="0" err="1" smtClean="0"/>
              <a:t>erlauben</a:t>
            </a:r>
            <a:r>
              <a:rPr lang="fr-CH" baseline="0" dirty="0" smtClean="0"/>
              <a:t> </a:t>
            </a:r>
            <a:r>
              <a:rPr lang="fr-CH" baseline="0" dirty="0" err="1" smtClean="0"/>
              <a:t>und</a:t>
            </a:r>
            <a:r>
              <a:rPr lang="fr-CH" baseline="0" dirty="0" smtClean="0"/>
              <a:t> </a:t>
            </a:r>
            <a:r>
              <a:rPr lang="fr-CH" baseline="0" dirty="0" err="1" smtClean="0"/>
              <a:t>muss</a:t>
            </a:r>
            <a:r>
              <a:rPr lang="fr-CH" baseline="0" dirty="0" smtClean="0"/>
              <a:t> </a:t>
            </a:r>
            <a:r>
              <a:rPr lang="fr-CH" baseline="0" dirty="0" err="1" smtClean="0"/>
              <a:t>durch</a:t>
            </a:r>
            <a:r>
              <a:rPr lang="fr-CH" baseline="0" dirty="0" smtClean="0"/>
              <a:t> die </a:t>
            </a:r>
            <a:r>
              <a:rPr lang="fr-CH" baseline="0" dirty="0" err="1" smtClean="0"/>
              <a:t>soziale</a:t>
            </a:r>
            <a:r>
              <a:rPr lang="fr-CH" baseline="0" dirty="0" smtClean="0"/>
              <a:t> </a:t>
            </a:r>
            <a:r>
              <a:rPr lang="fr-CH" baseline="0" dirty="0" err="1" smtClean="0"/>
              <a:t>Umwelt</a:t>
            </a:r>
            <a:r>
              <a:rPr lang="fr-CH" baseline="0" dirty="0" smtClean="0"/>
              <a:t> (</a:t>
            </a:r>
            <a:r>
              <a:rPr lang="fr-CH" baseline="0" dirty="0" err="1" smtClean="0"/>
              <a:t>wie</a:t>
            </a:r>
            <a:r>
              <a:rPr lang="fr-CH" baseline="0" dirty="0" smtClean="0"/>
              <a:t> </a:t>
            </a:r>
            <a:r>
              <a:rPr lang="fr-CH" baseline="0" dirty="0" err="1" smtClean="0"/>
              <a:t>beispielsweise</a:t>
            </a:r>
            <a:r>
              <a:rPr lang="fr-CH" baseline="0" dirty="0" smtClean="0"/>
              <a:t> die </a:t>
            </a:r>
            <a:r>
              <a:rPr lang="fr-CH" baseline="0" dirty="0" err="1" smtClean="0"/>
              <a:t>Sozialpolitik</a:t>
            </a:r>
            <a:r>
              <a:rPr lang="fr-CH" baseline="0" dirty="0" smtClean="0"/>
              <a:t>) </a:t>
            </a:r>
            <a:r>
              <a:rPr lang="fr-CH" baseline="0" dirty="0" err="1" smtClean="0"/>
              <a:t>und</a:t>
            </a:r>
            <a:r>
              <a:rPr lang="fr-CH" baseline="0" dirty="0" smtClean="0"/>
              <a:t> </a:t>
            </a:r>
            <a:r>
              <a:rPr lang="fr-CH" baseline="0" dirty="0" err="1" smtClean="0"/>
              <a:t>offizielle</a:t>
            </a:r>
            <a:r>
              <a:rPr lang="fr-CH" baseline="0" dirty="0" smtClean="0"/>
              <a:t> </a:t>
            </a:r>
            <a:r>
              <a:rPr lang="fr-CH" baseline="0" dirty="0" err="1" smtClean="0"/>
              <a:t>Institutionen</a:t>
            </a:r>
            <a:r>
              <a:rPr lang="fr-CH" baseline="0" dirty="0" smtClean="0"/>
              <a:t> </a:t>
            </a:r>
            <a:r>
              <a:rPr lang="fr-CH" baseline="0" dirty="0" err="1" smtClean="0"/>
              <a:t>unterstützt</a:t>
            </a:r>
            <a:r>
              <a:rPr lang="fr-CH" baseline="0" dirty="0" smtClean="0"/>
              <a:t> </a:t>
            </a:r>
            <a:r>
              <a:rPr lang="fr-CH" baseline="0" dirty="0" err="1" smtClean="0"/>
              <a:t>werden</a:t>
            </a:r>
            <a:r>
              <a:rPr lang="fr-CH" baseline="0" dirty="0" smtClean="0"/>
              <a:t>. </a:t>
            </a:r>
            <a:endParaRPr lang="fr-CH" dirty="0" smtClean="0"/>
          </a:p>
          <a:p>
            <a:endParaRPr lang="fr-CH" dirty="0" smtClean="0"/>
          </a:p>
          <a:p>
            <a:r>
              <a:rPr lang="fr-CH" b="1" dirty="0" err="1" smtClean="0"/>
              <a:t>Jigsaw-Methode</a:t>
            </a:r>
            <a:r>
              <a:rPr lang="fr-CH" dirty="0" smtClean="0"/>
              <a:t>: </a:t>
            </a:r>
          </a:p>
          <a:p>
            <a:r>
              <a:rPr lang="fr-CH" dirty="0" smtClean="0"/>
              <a:t>Die </a:t>
            </a:r>
            <a:r>
              <a:rPr lang="fr-CH" dirty="0" err="1" smtClean="0"/>
              <a:t>Jigsaw-Methode</a:t>
            </a:r>
            <a:r>
              <a:rPr lang="fr-CH" dirty="0" smtClean="0"/>
              <a:t> </a:t>
            </a:r>
            <a:r>
              <a:rPr lang="fr-CH" dirty="0" err="1" smtClean="0"/>
              <a:t>entwickelt</a:t>
            </a:r>
            <a:r>
              <a:rPr lang="fr-CH" dirty="0" smtClean="0"/>
              <a:t> </a:t>
            </a:r>
            <a:r>
              <a:rPr lang="fr-CH" dirty="0" err="1" smtClean="0"/>
              <a:t>gegenseitige</a:t>
            </a:r>
            <a:r>
              <a:rPr lang="fr-CH" dirty="0" smtClean="0"/>
              <a:t> </a:t>
            </a:r>
            <a:r>
              <a:rPr lang="fr-CH" dirty="0" err="1" smtClean="0"/>
              <a:t>Anerkennung</a:t>
            </a:r>
            <a:r>
              <a:rPr lang="fr-CH" baseline="0" dirty="0" smtClean="0"/>
              <a:t> </a:t>
            </a:r>
            <a:r>
              <a:rPr lang="fr-CH" baseline="0" dirty="0" err="1" smtClean="0"/>
              <a:t>und</a:t>
            </a:r>
            <a:r>
              <a:rPr lang="fr-CH" baseline="0" dirty="0" smtClean="0"/>
              <a:t> </a:t>
            </a:r>
            <a:r>
              <a:rPr lang="fr-CH" baseline="0" dirty="0" err="1" smtClean="0"/>
              <a:t>Respekt</a:t>
            </a:r>
            <a:r>
              <a:rPr lang="fr-CH" baseline="0" dirty="0" smtClean="0"/>
              <a:t> </a:t>
            </a:r>
            <a:r>
              <a:rPr lang="fr-CH" baseline="0" dirty="0" err="1" smtClean="0"/>
              <a:t>sowie</a:t>
            </a:r>
            <a:r>
              <a:rPr lang="fr-CH" baseline="0" dirty="0" smtClean="0"/>
              <a:t> </a:t>
            </a:r>
            <a:r>
              <a:rPr lang="fr-CH" baseline="0" dirty="0" err="1" smtClean="0"/>
              <a:t>Mitgefühl</a:t>
            </a:r>
            <a:r>
              <a:rPr lang="fr-CH" baseline="0" dirty="0" smtClean="0"/>
              <a:t> </a:t>
            </a:r>
            <a:r>
              <a:rPr lang="fr-CH" baseline="0" dirty="0" err="1" smtClean="0"/>
              <a:t>zwischen</a:t>
            </a:r>
            <a:r>
              <a:rPr lang="fr-CH" baseline="0" dirty="0" smtClean="0"/>
              <a:t> </a:t>
            </a:r>
            <a:r>
              <a:rPr lang="fr-CH" baseline="0" dirty="0" err="1" smtClean="0"/>
              <a:t>SchülerInnen</a:t>
            </a:r>
            <a:r>
              <a:rPr lang="fr-CH" baseline="0" dirty="0" smtClean="0"/>
              <a:t> </a:t>
            </a:r>
            <a:r>
              <a:rPr lang="fr-CH" baseline="0" dirty="0" err="1" smtClean="0"/>
              <a:t>oder</a:t>
            </a:r>
            <a:r>
              <a:rPr lang="fr-CH" baseline="0" dirty="0" smtClean="0"/>
              <a:t> </a:t>
            </a:r>
            <a:r>
              <a:rPr lang="fr-CH" baseline="0" dirty="0" err="1" smtClean="0"/>
              <a:t>Gruppenmitgliedern</a:t>
            </a:r>
            <a:r>
              <a:rPr lang="fr-CH" baseline="0" dirty="0" smtClean="0"/>
              <a:t>. Die </a:t>
            </a:r>
            <a:r>
              <a:rPr lang="fr-CH" baseline="0" dirty="0" err="1" smtClean="0"/>
              <a:t>Methode</a:t>
            </a:r>
            <a:r>
              <a:rPr lang="fr-CH" baseline="0" dirty="0" smtClean="0"/>
              <a:t> </a:t>
            </a:r>
            <a:r>
              <a:rPr lang="fr-CH" baseline="0" dirty="0" err="1" smtClean="0"/>
              <a:t>heisst</a:t>
            </a:r>
            <a:r>
              <a:rPr lang="fr-CH" baseline="0" dirty="0" smtClean="0"/>
              <a:t> </a:t>
            </a:r>
            <a:r>
              <a:rPr lang="fr-CH" baseline="0" dirty="0" err="1" smtClean="0"/>
              <a:t>auch</a:t>
            </a:r>
            <a:r>
              <a:rPr lang="fr-CH" baseline="0" dirty="0" smtClean="0"/>
              <a:t> «Puzzle-</a:t>
            </a:r>
            <a:r>
              <a:rPr lang="fr-CH" baseline="0" dirty="0" err="1" smtClean="0"/>
              <a:t>Methode</a:t>
            </a:r>
            <a:r>
              <a:rPr lang="fr-CH" baseline="0" dirty="0" smtClean="0"/>
              <a:t>». </a:t>
            </a:r>
            <a:r>
              <a:rPr lang="fr-CH" baseline="0" dirty="0" err="1" smtClean="0"/>
              <a:t>Sie</a:t>
            </a:r>
            <a:r>
              <a:rPr lang="fr-CH" baseline="0" dirty="0" smtClean="0"/>
              <a:t> </a:t>
            </a:r>
            <a:r>
              <a:rPr lang="fr-CH" baseline="0" dirty="0" err="1" smtClean="0"/>
              <a:t>soll</a:t>
            </a:r>
            <a:r>
              <a:rPr lang="fr-CH" baseline="0" dirty="0" smtClean="0"/>
              <a:t> </a:t>
            </a:r>
            <a:r>
              <a:rPr lang="fr-CH" baseline="0" dirty="0" err="1" smtClean="0"/>
              <a:t>durch</a:t>
            </a:r>
            <a:r>
              <a:rPr lang="fr-CH" baseline="0" dirty="0" smtClean="0"/>
              <a:t> </a:t>
            </a:r>
            <a:r>
              <a:rPr lang="fr-CH" baseline="0" dirty="0" err="1" smtClean="0"/>
              <a:t>drei</a:t>
            </a:r>
            <a:r>
              <a:rPr lang="fr-CH" baseline="0" dirty="0" smtClean="0"/>
              <a:t> </a:t>
            </a:r>
            <a:r>
              <a:rPr lang="fr-CH" baseline="0" dirty="0" err="1" smtClean="0"/>
              <a:t>pädagogische</a:t>
            </a:r>
            <a:r>
              <a:rPr lang="fr-CH" baseline="0" dirty="0" smtClean="0"/>
              <a:t> </a:t>
            </a:r>
            <a:r>
              <a:rPr lang="fr-CH" baseline="0" dirty="0" err="1" smtClean="0"/>
              <a:t>Prinzipien</a:t>
            </a:r>
            <a:r>
              <a:rPr lang="fr-CH" baseline="0" dirty="0" smtClean="0"/>
              <a:t> den </a:t>
            </a:r>
            <a:r>
              <a:rPr lang="fr-CH" baseline="0" dirty="0" err="1" smtClean="0"/>
              <a:t>Zusammenhalt</a:t>
            </a:r>
            <a:r>
              <a:rPr lang="fr-CH" baseline="0" dirty="0" smtClean="0"/>
              <a:t> </a:t>
            </a:r>
            <a:r>
              <a:rPr lang="fr-CH" baseline="0" dirty="0" err="1" smtClean="0"/>
              <a:t>einer</a:t>
            </a:r>
            <a:r>
              <a:rPr lang="fr-CH" baseline="0" dirty="0" smtClean="0"/>
              <a:t> </a:t>
            </a:r>
            <a:r>
              <a:rPr lang="fr-CH" baseline="0" dirty="0" err="1" smtClean="0"/>
              <a:t>Gruppe</a:t>
            </a:r>
            <a:r>
              <a:rPr lang="fr-CH" baseline="0" dirty="0" smtClean="0"/>
              <a:t> </a:t>
            </a:r>
            <a:r>
              <a:rPr lang="fr-CH" baseline="0" dirty="0" err="1" smtClean="0"/>
              <a:t>stärken</a:t>
            </a:r>
            <a:r>
              <a:rPr lang="fr-CH" baseline="0" dirty="0" smtClean="0"/>
              <a:t>: </a:t>
            </a:r>
            <a:r>
              <a:rPr lang="fr-CH" baseline="0" dirty="0" err="1" smtClean="0"/>
              <a:t>Kooperation</a:t>
            </a:r>
            <a:r>
              <a:rPr lang="fr-CH" baseline="0" dirty="0" smtClean="0"/>
              <a:t>, </a:t>
            </a:r>
            <a:r>
              <a:rPr lang="fr-CH" baseline="0" dirty="0" err="1" smtClean="0"/>
              <a:t>Interdependenz</a:t>
            </a:r>
            <a:r>
              <a:rPr lang="fr-CH" baseline="0" dirty="0" smtClean="0"/>
              <a:t> </a:t>
            </a:r>
            <a:r>
              <a:rPr lang="fr-CH" baseline="0" dirty="0" err="1" smtClean="0"/>
              <a:t>und</a:t>
            </a:r>
            <a:r>
              <a:rPr lang="fr-CH" baseline="0" dirty="0" smtClean="0"/>
              <a:t> </a:t>
            </a:r>
            <a:r>
              <a:rPr lang="fr-CH" baseline="0" dirty="0" err="1" smtClean="0"/>
              <a:t>Lernen</a:t>
            </a:r>
            <a:r>
              <a:rPr lang="fr-CH" baseline="0" dirty="0" smtClean="0"/>
              <a:t> </a:t>
            </a:r>
            <a:r>
              <a:rPr lang="fr-CH" baseline="0" dirty="0" err="1" smtClean="0"/>
              <a:t>durch</a:t>
            </a:r>
            <a:r>
              <a:rPr lang="fr-CH" baseline="0" dirty="0" smtClean="0"/>
              <a:t> </a:t>
            </a:r>
            <a:r>
              <a:rPr lang="fr-CH" baseline="0" dirty="0" err="1" smtClean="0"/>
              <a:t>Lehren</a:t>
            </a:r>
            <a:r>
              <a:rPr lang="fr-CH" baseline="0" dirty="0" smtClean="0"/>
              <a:t>. Die </a:t>
            </a:r>
            <a:r>
              <a:rPr lang="fr-CH" baseline="0" dirty="0" err="1" smtClean="0"/>
              <a:t>SchülerInnen</a:t>
            </a:r>
            <a:r>
              <a:rPr lang="fr-CH" baseline="0" dirty="0" smtClean="0"/>
              <a:t> in </a:t>
            </a:r>
            <a:r>
              <a:rPr lang="fr-CH" baseline="0" dirty="0" err="1" smtClean="0"/>
              <a:t>Jigsaws</a:t>
            </a:r>
            <a:r>
              <a:rPr lang="fr-CH" baseline="0" dirty="0" smtClean="0"/>
              <a:t> </a:t>
            </a:r>
            <a:r>
              <a:rPr lang="fr-CH" baseline="0" dirty="0" err="1" smtClean="0"/>
              <a:t>Klasse</a:t>
            </a:r>
            <a:r>
              <a:rPr lang="fr-CH" baseline="0" dirty="0" smtClean="0"/>
              <a:t> </a:t>
            </a:r>
            <a:r>
              <a:rPr lang="fr-CH" baseline="0" dirty="0" err="1" smtClean="0"/>
              <a:t>haben</a:t>
            </a:r>
            <a:r>
              <a:rPr lang="fr-CH" baseline="0" dirty="0" smtClean="0"/>
              <a:t> </a:t>
            </a:r>
            <a:r>
              <a:rPr lang="fr-CH" baseline="0" dirty="0" err="1" smtClean="0"/>
              <a:t>tatsächlich</a:t>
            </a:r>
            <a:r>
              <a:rPr lang="fr-CH" baseline="0" dirty="0" smtClean="0"/>
              <a:t> </a:t>
            </a:r>
            <a:r>
              <a:rPr lang="fr-CH" baseline="0" dirty="0" err="1" smtClean="0"/>
              <a:t>bessere</a:t>
            </a:r>
            <a:r>
              <a:rPr lang="fr-CH" baseline="0" dirty="0" smtClean="0"/>
              <a:t> </a:t>
            </a:r>
            <a:r>
              <a:rPr lang="fr-CH" baseline="0" dirty="0" err="1" smtClean="0"/>
              <a:t>Resultate</a:t>
            </a:r>
            <a:r>
              <a:rPr lang="fr-CH" baseline="0" dirty="0" smtClean="0"/>
              <a:t> </a:t>
            </a:r>
            <a:r>
              <a:rPr lang="fr-CH" baseline="0" dirty="0" err="1" smtClean="0"/>
              <a:t>erreicht</a:t>
            </a:r>
            <a:r>
              <a:rPr lang="fr-CH" baseline="0" dirty="0" smtClean="0"/>
              <a:t> </a:t>
            </a:r>
            <a:r>
              <a:rPr lang="fr-CH" baseline="0" dirty="0" err="1" smtClean="0"/>
              <a:t>und</a:t>
            </a:r>
            <a:r>
              <a:rPr lang="fr-CH" baseline="0" dirty="0" smtClean="0"/>
              <a:t> </a:t>
            </a:r>
            <a:r>
              <a:rPr lang="fr-CH" baseline="0" dirty="0" err="1" smtClean="0"/>
              <a:t>ihr</a:t>
            </a:r>
            <a:r>
              <a:rPr lang="fr-CH" baseline="0" dirty="0" smtClean="0"/>
              <a:t> </a:t>
            </a:r>
            <a:r>
              <a:rPr lang="fr-CH" baseline="0" dirty="0" err="1" smtClean="0"/>
              <a:t>Selbstbewusstsein</a:t>
            </a:r>
            <a:r>
              <a:rPr lang="fr-CH" baseline="0" dirty="0" smtClean="0"/>
              <a:t> </a:t>
            </a:r>
            <a:r>
              <a:rPr lang="fr-CH" baseline="0" dirty="0" err="1" smtClean="0"/>
              <a:t>ist</a:t>
            </a:r>
            <a:r>
              <a:rPr lang="fr-CH" baseline="0" dirty="0" smtClean="0"/>
              <a:t> </a:t>
            </a:r>
            <a:r>
              <a:rPr lang="fr-CH" baseline="0" dirty="0" err="1" smtClean="0"/>
              <a:t>im</a:t>
            </a:r>
            <a:r>
              <a:rPr lang="fr-CH" baseline="0" dirty="0" smtClean="0"/>
              <a:t> </a:t>
            </a:r>
            <a:r>
              <a:rPr lang="fr-CH" baseline="0" dirty="0" err="1" smtClean="0"/>
              <a:t>Vergleich</a:t>
            </a:r>
            <a:r>
              <a:rPr lang="fr-CH" baseline="0" dirty="0" smtClean="0"/>
              <a:t> </a:t>
            </a:r>
            <a:r>
              <a:rPr lang="fr-CH" baseline="0" dirty="0" err="1" smtClean="0"/>
              <a:t>zu</a:t>
            </a:r>
            <a:r>
              <a:rPr lang="fr-CH" baseline="0" dirty="0" smtClean="0"/>
              <a:t> </a:t>
            </a:r>
            <a:r>
              <a:rPr lang="fr-CH" baseline="0" dirty="0" err="1" smtClean="0"/>
              <a:t>SchülerInnen</a:t>
            </a:r>
            <a:r>
              <a:rPr lang="fr-CH" baseline="0" dirty="0" smtClean="0"/>
              <a:t> </a:t>
            </a:r>
            <a:r>
              <a:rPr lang="fr-CH" baseline="0" dirty="0" err="1" smtClean="0"/>
              <a:t>aus</a:t>
            </a:r>
            <a:r>
              <a:rPr lang="fr-CH" baseline="0" dirty="0" smtClean="0"/>
              <a:t> </a:t>
            </a:r>
            <a:r>
              <a:rPr lang="fr-CH" baseline="0" dirty="0" err="1" smtClean="0"/>
              <a:t>traditionellen</a:t>
            </a:r>
            <a:r>
              <a:rPr lang="fr-CH" baseline="0" dirty="0" smtClean="0"/>
              <a:t> </a:t>
            </a:r>
            <a:r>
              <a:rPr lang="fr-CH" baseline="0" dirty="0" err="1" smtClean="0"/>
              <a:t>Klassen</a:t>
            </a:r>
            <a:r>
              <a:rPr lang="fr-CH" baseline="0" dirty="0" smtClean="0"/>
              <a:t> </a:t>
            </a:r>
            <a:r>
              <a:rPr lang="fr-CH" baseline="0" dirty="0" err="1" smtClean="0"/>
              <a:t>angestiegen</a:t>
            </a:r>
            <a:r>
              <a:rPr lang="fr-CH" baseline="0" dirty="0" smtClean="0"/>
              <a:t>. </a:t>
            </a:r>
          </a:p>
          <a:p>
            <a:r>
              <a:rPr lang="fr-CH" baseline="0" dirty="0" err="1" smtClean="0"/>
              <a:t>Sie</a:t>
            </a:r>
            <a:r>
              <a:rPr lang="fr-CH" baseline="0" dirty="0" smtClean="0"/>
              <a:t> </a:t>
            </a:r>
            <a:r>
              <a:rPr lang="fr-CH" baseline="0" dirty="0" err="1" smtClean="0"/>
              <a:t>können</a:t>
            </a:r>
            <a:r>
              <a:rPr lang="fr-CH" baseline="0" dirty="0" smtClean="0"/>
              <a:t> die </a:t>
            </a:r>
            <a:r>
              <a:rPr lang="fr-CH" baseline="0" dirty="0" err="1" smtClean="0"/>
              <a:t>Jigsaw-Methode</a:t>
            </a:r>
            <a:r>
              <a:rPr lang="fr-CH" baseline="0" dirty="0" smtClean="0"/>
              <a:t> mit </a:t>
            </a:r>
            <a:r>
              <a:rPr lang="fr-CH" baseline="0" dirty="0" err="1" smtClean="0"/>
              <a:t>Ihren</a:t>
            </a:r>
            <a:r>
              <a:rPr lang="fr-CH" baseline="0" dirty="0" smtClean="0"/>
              <a:t> </a:t>
            </a:r>
            <a:r>
              <a:rPr lang="fr-CH" baseline="0" dirty="0" err="1" smtClean="0"/>
              <a:t>SuS</a:t>
            </a:r>
            <a:r>
              <a:rPr lang="fr-CH" baseline="0" dirty="0" smtClean="0"/>
              <a:t> </a:t>
            </a:r>
            <a:r>
              <a:rPr lang="fr-CH" baseline="0" dirty="0" err="1" smtClean="0"/>
              <a:t>durchführen</a:t>
            </a:r>
            <a:r>
              <a:rPr lang="fr-CH" baseline="0" dirty="0" smtClean="0"/>
              <a:t>: </a:t>
            </a:r>
            <a:r>
              <a:rPr lang="fr-CH" baseline="0" dirty="0" err="1" smtClean="0"/>
              <a:t>Teilen</a:t>
            </a:r>
            <a:r>
              <a:rPr lang="fr-CH" baseline="0" dirty="0" smtClean="0"/>
              <a:t> </a:t>
            </a:r>
            <a:r>
              <a:rPr lang="fr-CH" baseline="0" dirty="0" err="1" smtClean="0"/>
              <a:t>Sie</a:t>
            </a:r>
            <a:r>
              <a:rPr lang="fr-CH" baseline="0" dirty="0" smtClean="0"/>
              <a:t> die </a:t>
            </a:r>
            <a:r>
              <a:rPr lang="fr-CH" baseline="0" dirty="0" err="1" smtClean="0"/>
              <a:t>Klasse</a:t>
            </a:r>
            <a:r>
              <a:rPr lang="fr-CH" baseline="0" dirty="0" smtClean="0"/>
              <a:t> in </a:t>
            </a:r>
            <a:r>
              <a:rPr lang="fr-CH" baseline="0" dirty="0" err="1" smtClean="0"/>
              <a:t>Gruppen</a:t>
            </a:r>
            <a:r>
              <a:rPr lang="fr-CH" baseline="0" dirty="0" smtClean="0"/>
              <a:t> à </a:t>
            </a:r>
            <a:r>
              <a:rPr lang="fr-CH" baseline="0" dirty="0" err="1" smtClean="0"/>
              <a:t>sechs</a:t>
            </a:r>
            <a:r>
              <a:rPr lang="fr-CH" baseline="0" dirty="0" smtClean="0"/>
              <a:t> </a:t>
            </a:r>
            <a:r>
              <a:rPr lang="fr-CH" baseline="0" dirty="0" err="1" smtClean="0"/>
              <a:t>SuS</a:t>
            </a:r>
            <a:r>
              <a:rPr lang="fr-CH" baseline="0" dirty="0" smtClean="0"/>
              <a:t>. </a:t>
            </a:r>
            <a:r>
              <a:rPr lang="fr-CH" baseline="0" dirty="0" err="1" smtClean="0"/>
              <a:t>JedeR</a:t>
            </a:r>
            <a:r>
              <a:rPr lang="fr-CH" baseline="0" dirty="0" smtClean="0"/>
              <a:t> </a:t>
            </a:r>
            <a:r>
              <a:rPr lang="fr-CH" baseline="0" dirty="0" err="1" smtClean="0"/>
              <a:t>SchülerIn</a:t>
            </a:r>
            <a:r>
              <a:rPr lang="fr-CH" baseline="0" dirty="0" smtClean="0"/>
              <a:t> </a:t>
            </a:r>
            <a:r>
              <a:rPr lang="fr-CH" baseline="0" dirty="0" err="1" smtClean="0"/>
              <a:t>erhält</a:t>
            </a:r>
            <a:r>
              <a:rPr lang="fr-CH" baseline="0" dirty="0" smtClean="0"/>
              <a:t> </a:t>
            </a:r>
            <a:r>
              <a:rPr lang="fr-CH" baseline="0" dirty="0" err="1" smtClean="0"/>
              <a:t>einen</a:t>
            </a:r>
            <a:r>
              <a:rPr lang="fr-CH" baseline="0" dirty="0" smtClean="0"/>
              <a:t> </a:t>
            </a:r>
            <a:r>
              <a:rPr lang="fr-CH" baseline="0" dirty="0" err="1" smtClean="0"/>
              <a:t>Ausschnitt</a:t>
            </a:r>
            <a:r>
              <a:rPr lang="fr-CH" baseline="0" dirty="0" smtClean="0"/>
              <a:t> </a:t>
            </a:r>
            <a:r>
              <a:rPr lang="fr-CH" baseline="0" dirty="0" err="1" smtClean="0"/>
              <a:t>eines</a:t>
            </a:r>
            <a:r>
              <a:rPr lang="fr-CH" baseline="0" dirty="0" smtClean="0"/>
              <a:t> </a:t>
            </a:r>
            <a:r>
              <a:rPr lang="fr-CH" baseline="0" dirty="0" err="1" smtClean="0"/>
              <a:t>zusammenhängenden</a:t>
            </a:r>
            <a:r>
              <a:rPr lang="fr-CH" baseline="0" dirty="0" smtClean="0"/>
              <a:t> </a:t>
            </a:r>
            <a:r>
              <a:rPr lang="fr-CH" baseline="0" dirty="0" err="1" smtClean="0"/>
              <a:t>Texts</a:t>
            </a:r>
            <a:r>
              <a:rPr lang="fr-CH" baseline="0" dirty="0" smtClean="0"/>
              <a:t> (</a:t>
            </a:r>
            <a:r>
              <a:rPr lang="fr-CH" baseline="0" dirty="0" err="1" smtClean="0"/>
              <a:t>beispielsweise</a:t>
            </a:r>
            <a:r>
              <a:rPr lang="fr-CH" baseline="0" dirty="0" smtClean="0"/>
              <a:t> die </a:t>
            </a:r>
            <a:r>
              <a:rPr lang="fr-CH" baseline="0" dirty="0" err="1" smtClean="0"/>
              <a:t>Biografie</a:t>
            </a:r>
            <a:r>
              <a:rPr lang="fr-CH" baseline="0" dirty="0" smtClean="0"/>
              <a:t> von Eleanor Roosevelt). </a:t>
            </a:r>
            <a:r>
              <a:rPr lang="fr-CH" baseline="0" dirty="0" err="1" smtClean="0"/>
              <a:t>Nur</a:t>
            </a:r>
            <a:r>
              <a:rPr lang="fr-CH" baseline="0" dirty="0" smtClean="0"/>
              <a:t> </a:t>
            </a:r>
            <a:r>
              <a:rPr lang="fr-CH" baseline="0" dirty="0" err="1" smtClean="0"/>
              <a:t>durch</a:t>
            </a:r>
            <a:r>
              <a:rPr lang="fr-CH" baseline="0" dirty="0" smtClean="0"/>
              <a:t> den </a:t>
            </a:r>
            <a:r>
              <a:rPr lang="fr-CH" baseline="0" dirty="0" err="1" smtClean="0"/>
              <a:t>Beitrag</a:t>
            </a:r>
            <a:r>
              <a:rPr lang="fr-CH" baseline="0" dirty="0" smtClean="0"/>
              <a:t> </a:t>
            </a:r>
            <a:r>
              <a:rPr lang="fr-CH" baseline="0" dirty="0" err="1" smtClean="0"/>
              <a:t>jedes</a:t>
            </a:r>
            <a:r>
              <a:rPr lang="fr-CH" baseline="0" dirty="0" smtClean="0"/>
              <a:t> </a:t>
            </a:r>
            <a:r>
              <a:rPr lang="fr-CH" baseline="0" dirty="0" err="1" smtClean="0"/>
              <a:t>Gruppenmitglieds</a:t>
            </a:r>
            <a:r>
              <a:rPr lang="fr-CH" baseline="0" dirty="0" smtClean="0"/>
              <a:t> </a:t>
            </a:r>
            <a:r>
              <a:rPr lang="fr-CH" baseline="0" dirty="0" err="1" smtClean="0"/>
              <a:t>wird</a:t>
            </a:r>
            <a:r>
              <a:rPr lang="fr-CH" baseline="0" dirty="0" smtClean="0"/>
              <a:t> </a:t>
            </a:r>
            <a:r>
              <a:rPr lang="fr-CH" baseline="0" dirty="0" err="1" smtClean="0"/>
              <a:t>das</a:t>
            </a:r>
            <a:r>
              <a:rPr lang="fr-CH" baseline="0" dirty="0" smtClean="0"/>
              <a:t> «Puzzle» </a:t>
            </a:r>
            <a:r>
              <a:rPr lang="fr-CH" baseline="0" dirty="0" err="1" smtClean="0"/>
              <a:t>vollständig</a:t>
            </a:r>
            <a:r>
              <a:rPr lang="fr-CH" baseline="0" dirty="0" smtClean="0"/>
              <a:t> </a:t>
            </a:r>
            <a:r>
              <a:rPr lang="fr-CH" baseline="0" dirty="0" err="1" smtClean="0"/>
              <a:t>und</a:t>
            </a:r>
            <a:r>
              <a:rPr lang="fr-CH" baseline="0" dirty="0" smtClean="0"/>
              <a:t> die </a:t>
            </a:r>
            <a:r>
              <a:rPr lang="fr-CH" baseline="0" dirty="0" err="1" smtClean="0"/>
              <a:t>Gesamtheit</a:t>
            </a:r>
            <a:r>
              <a:rPr lang="fr-CH" baseline="0" dirty="0" smtClean="0"/>
              <a:t> der </a:t>
            </a:r>
            <a:r>
              <a:rPr lang="fr-CH" baseline="0" dirty="0" err="1" smtClean="0"/>
              <a:t>Informationen</a:t>
            </a:r>
            <a:r>
              <a:rPr lang="fr-CH" baseline="0" dirty="0" smtClean="0"/>
              <a:t> </a:t>
            </a:r>
            <a:r>
              <a:rPr lang="fr-CH" baseline="0" dirty="0" err="1" smtClean="0"/>
              <a:t>im</a:t>
            </a:r>
            <a:r>
              <a:rPr lang="fr-CH" baseline="0" dirty="0" smtClean="0"/>
              <a:t> </a:t>
            </a:r>
            <a:r>
              <a:rPr lang="fr-CH" baseline="0" dirty="0" err="1" smtClean="0"/>
              <a:t>Text</a:t>
            </a:r>
            <a:r>
              <a:rPr lang="fr-CH" baseline="0" dirty="0" smtClean="0"/>
              <a:t> </a:t>
            </a:r>
            <a:r>
              <a:rPr lang="fr-CH" baseline="0" dirty="0" err="1" smtClean="0"/>
              <a:t>für</a:t>
            </a:r>
            <a:r>
              <a:rPr lang="fr-CH" baseline="0" dirty="0" smtClean="0"/>
              <a:t> </a:t>
            </a:r>
            <a:r>
              <a:rPr lang="fr-CH" baseline="0" dirty="0" err="1" smtClean="0"/>
              <a:t>alle</a:t>
            </a:r>
            <a:r>
              <a:rPr lang="fr-CH" baseline="0" dirty="0" smtClean="0"/>
              <a:t> </a:t>
            </a:r>
            <a:r>
              <a:rPr lang="fr-CH" baseline="0" dirty="0" err="1" smtClean="0"/>
              <a:t>zugänglich</a:t>
            </a:r>
            <a:r>
              <a:rPr lang="fr-CH" baseline="0" dirty="0" smtClean="0"/>
              <a:t>.</a:t>
            </a:r>
          </a:p>
          <a:p>
            <a:endParaRPr lang="fr-CH" baseline="0" dirty="0" smtClean="0"/>
          </a:p>
          <a:p>
            <a:endParaRPr lang="fr-CH" baseline="0" dirty="0" smtClean="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22</a:t>
            </a:fld>
            <a:endParaRPr lang="de-CH"/>
          </a:p>
        </p:txBody>
      </p:sp>
    </p:spTree>
    <p:extLst>
      <p:ext uri="{BB962C8B-B14F-4D97-AF65-F5344CB8AC3E}">
        <p14:creationId xmlns:p14="http://schemas.microsoft.com/office/powerpoint/2010/main" val="410656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FontTx/>
              <a:buNone/>
            </a:pPr>
            <a:r>
              <a:rPr lang="fr-CH" dirty="0" err="1" smtClean="0"/>
              <a:t>Dieser</a:t>
            </a:r>
            <a:r>
              <a:rPr lang="fr-CH" dirty="0" smtClean="0"/>
              <a:t> Teil </a:t>
            </a:r>
            <a:r>
              <a:rPr lang="fr-CH" dirty="0" err="1" smtClean="0"/>
              <a:t>kann</a:t>
            </a:r>
            <a:r>
              <a:rPr lang="fr-CH" dirty="0" smtClean="0"/>
              <a:t> </a:t>
            </a:r>
            <a:r>
              <a:rPr lang="fr-CH" dirty="0" err="1" smtClean="0"/>
              <a:t>gut</a:t>
            </a:r>
            <a:r>
              <a:rPr lang="fr-CH" dirty="0" smtClean="0"/>
              <a:t> </a:t>
            </a:r>
            <a:r>
              <a:rPr lang="fr-CH" dirty="0" err="1" smtClean="0"/>
              <a:t>interaktiv</a:t>
            </a:r>
            <a:r>
              <a:rPr lang="fr-CH" dirty="0" smtClean="0"/>
              <a:t> </a:t>
            </a:r>
            <a:r>
              <a:rPr lang="fr-CH" dirty="0" err="1" smtClean="0"/>
              <a:t>gestaltet</a:t>
            </a:r>
            <a:r>
              <a:rPr lang="fr-CH" dirty="0" smtClean="0"/>
              <a:t> </a:t>
            </a:r>
            <a:r>
              <a:rPr lang="fr-CH" dirty="0" err="1" smtClean="0"/>
              <a:t>werden</a:t>
            </a:r>
            <a:r>
              <a:rPr lang="fr-CH" dirty="0" smtClean="0"/>
              <a:t>: </a:t>
            </a:r>
            <a:r>
              <a:rPr lang="fr-CH" dirty="0" err="1" smtClean="0"/>
              <a:t>SuS</a:t>
            </a:r>
            <a:r>
              <a:rPr lang="fr-CH" baseline="0" dirty="0" smtClean="0"/>
              <a:t> </a:t>
            </a:r>
            <a:r>
              <a:rPr lang="fr-CH" baseline="0" dirty="0" err="1" smtClean="0"/>
              <a:t>sollen</a:t>
            </a:r>
            <a:r>
              <a:rPr lang="fr-CH" baseline="0" dirty="0" smtClean="0"/>
              <a:t> in </a:t>
            </a:r>
            <a:r>
              <a:rPr lang="fr-CH" baseline="0" dirty="0" err="1" smtClean="0"/>
              <a:t>Gruppen</a:t>
            </a:r>
            <a:r>
              <a:rPr lang="fr-CH" baseline="0" dirty="0" smtClean="0"/>
              <a:t> </a:t>
            </a:r>
            <a:r>
              <a:rPr lang="fr-CH" baseline="0" dirty="0" err="1" smtClean="0"/>
              <a:t>austauschen</a:t>
            </a:r>
            <a:r>
              <a:rPr lang="fr-CH" baseline="0" dirty="0" smtClean="0"/>
              <a:t>, </a:t>
            </a:r>
            <a:r>
              <a:rPr lang="fr-CH" baseline="0" dirty="0" err="1" smtClean="0"/>
              <a:t>was</a:t>
            </a:r>
            <a:r>
              <a:rPr lang="fr-CH" baseline="0" dirty="0" smtClean="0"/>
              <a:t> </a:t>
            </a:r>
            <a:r>
              <a:rPr lang="fr-CH" baseline="0" dirty="0" err="1" smtClean="0"/>
              <a:t>sie</a:t>
            </a:r>
            <a:r>
              <a:rPr lang="fr-CH" baseline="0" dirty="0" smtClean="0"/>
              <a:t> </a:t>
            </a:r>
            <a:r>
              <a:rPr lang="fr-CH" baseline="0" dirty="0" err="1" smtClean="0"/>
              <a:t>unter</a:t>
            </a:r>
            <a:r>
              <a:rPr lang="fr-CH" baseline="0" dirty="0" smtClean="0"/>
              <a:t> den </a:t>
            </a:r>
            <a:r>
              <a:rPr lang="fr-CH" baseline="0" dirty="0" err="1" smtClean="0"/>
              <a:t>Begriffen</a:t>
            </a:r>
            <a:r>
              <a:rPr lang="fr-CH" baseline="0" dirty="0" smtClean="0"/>
              <a:t> </a:t>
            </a:r>
            <a:r>
              <a:rPr lang="fr-CH" baseline="0" dirty="0" err="1" smtClean="0"/>
              <a:t>verstehen</a:t>
            </a:r>
            <a:r>
              <a:rPr lang="fr-CH" baseline="0" dirty="0" smtClean="0"/>
              <a:t>. </a:t>
            </a:r>
          </a:p>
          <a:p>
            <a:pPr>
              <a:buFontTx/>
              <a:buNone/>
            </a:pPr>
            <a:endParaRPr lang="fr-CH" baseline="0" dirty="0" smtClean="0"/>
          </a:p>
          <a:p>
            <a:pPr>
              <a:buFontTx/>
              <a:buNone/>
            </a:pPr>
            <a:r>
              <a:rPr lang="fr-CH" baseline="0" dirty="0" err="1" smtClean="0"/>
              <a:t>Beispiele</a:t>
            </a:r>
            <a:r>
              <a:rPr lang="fr-CH" baseline="0" dirty="0" smtClean="0"/>
              <a:t>:</a:t>
            </a:r>
            <a:endParaRPr lang="fr-CH" dirty="0" smtClean="0"/>
          </a:p>
          <a:p>
            <a:pPr>
              <a:buFontTx/>
              <a:buChar char="-"/>
            </a:pPr>
            <a:r>
              <a:rPr lang="fr-CH" dirty="0" smtClean="0"/>
              <a:t> </a:t>
            </a:r>
            <a:r>
              <a:rPr lang="fr-CH" dirty="0" err="1" smtClean="0"/>
              <a:t>Italiener</a:t>
            </a:r>
            <a:r>
              <a:rPr lang="fr-CH" baseline="0" dirty="0" smtClean="0"/>
              <a:t> </a:t>
            </a:r>
            <a:r>
              <a:rPr lang="fr-CH" baseline="0" dirty="0" err="1" smtClean="0"/>
              <a:t>essen</a:t>
            </a:r>
            <a:r>
              <a:rPr lang="fr-CH" baseline="0" dirty="0" smtClean="0"/>
              <a:t> Pizza.</a:t>
            </a:r>
            <a:endParaRPr lang="fr-CH" dirty="0" smtClean="0"/>
          </a:p>
          <a:p>
            <a:pPr>
              <a:buFontTx/>
              <a:buChar char="-"/>
            </a:pPr>
            <a:r>
              <a:rPr lang="fr-CH" dirty="0" smtClean="0"/>
              <a:t> Afrikaner </a:t>
            </a:r>
            <a:r>
              <a:rPr lang="fr-CH" dirty="0" err="1" smtClean="0"/>
              <a:t>können</a:t>
            </a:r>
            <a:r>
              <a:rPr lang="fr-CH" dirty="0" smtClean="0"/>
              <a:t> </a:t>
            </a:r>
            <a:r>
              <a:rPr lang="fr-CH" dirty="0" err="1" smtClean="0"/>
              <a:t>gut</a:t>
            </a:r>
            <a:r>
              <a:rPr lang="fr-CH" dirty="0" smtClean="0"/>
              <a:t> </a:t>
            </a:r>
            <a:r>
              <a:rPr lang="fr-CH" dirty="0" err="1" smtClean="0"/>
              <a:t>tanzen</a:t>
            </a:r>
            <a:r>
              <a:rPr lang="fr-CH" dirty="0" smtClean="0"/>
              <a:t>.</a:t>
            </a:r>
          </a:p>
          <a:p>
            <a:pPr>
              <a:buFontTx/>
              <a:buChar char="-"/>
            </a:pPr>
            <a:r>
              <a:rPr lang="fr-CH" dirty="0" smtClean="0"/>
              <a:t> </a:t>
            </a:r>
            <a:r>
              <a:rPr lang="fr-CH" dirty="0" err="1" smtClean="0"/>
              <a:t>Frauen</a:t>
            </a:r>
            <a:r>
              <a:rPr lang="fr-CH" dirty="0" smtClean="0"/>
              <a:t> </a:t>
            </a:r>
            <a:r>
              <a:rPr lang="fr-CH" dirty="0" err="1" smtClean="0"/>
              <a:t>interessieren</a:t>
            </a:r>
            <a:r>
              <a:rPr lang="fr-CH" dirty="0" smtClean="0"/>
              <a:t> </a:t>
            </a:r>
            <a:r>
              <a:rPr lang="fr-CH" dirty="0" err="1" smtClean="0"/>
              <a:t>sich</a:t>
            </a:r>
            <a:r>
              <a:rPr lang="fr-CH" dirty="0" smtClean="0"/>
              <a:t> </a:t>
            </a:r>
            <a:r>
              <a:rPr lang="fr-CH" dirty="0" err="1" smtClean="0"/>
              <a:t>nicht</a:t>
            </a:r>
            <a:r>
              <a:rPr lang="fr-CH" dirty="0" smtClean="0"/>
              <a:t> </a:t>
            </a:r>
            <a:r>
              <a:rPr lang="fr-CH" dirty="0" err="1" smtClean="0"/>
              <a:t>für</a:t>
            </a:r>
            <a:r>
              <a:rPr lang="fr-CH" dirty="0" smtClean="0"/>
              <a:t> </a:t>
            </a:r>
            <a:r>
              <a:rPr lang="fr-CH" dirty="0" err="1" smtClean="0"/>
              <a:t>Technik</a:t>
            </a:r>
            <a:r>
              <a:rPr lang="fr-CH" dirty="0" smtClean="0"/>
              <a:t>.</a:t>
            </a:r>
          </a:p>
          <a:p>
            <a:pPr>
              <a:buFontTx/>
              <a:buChar char="-"/>
            </a:pPr>
            <a:r>
              <a:rPr lang="fr-CH" dirty="0" smtClean="0"/>
              <a:t> </a:t>
            </a:r>
            <a:r>
              <a:rPr lang="fr-CH" dirty="0" err="1" smtClean="0"/>
              <a:t>Blondinen</a:t>
            </a:r>
            <a:r>
              <a:rPr lang="fr-CH" dirty="0" smtClean="0"/>
              <a:t> </a:t>
            </a:r>
            <a:r>
              <a:rPr lang="fr-CH" dirty="0" err="1" smtClean="0"/>
              <a:t>sind</a:t>
            </a:r>
            <a:r>
              <a:rPr lang="fr-CH" dirty="0" smtClean="0"/>
              <a:t> </a:t>
            </a:r>
            <a:r>
              <a:rPr lang="fr-CH" dirty="0" err="1" smtClean="0"/>
              <a:t>dumm</a:t>
            </a:r>
            <a:r>
              <a:rPr lang="fr-CH" dirty="0" smtClean="0"/>
              <a:t>.</a:t>
            </a:r>
          </a:p>
          <a:p>
            <a:pPr>
              <a:buFontTx/>
              <a:buChar char="-"/>
            </a:pPr>
            <a:r>
              <a:rPr lang="fr-CH" dirty="0" smtClean="0"/>
              <a:t> Schweizer </a:t>
            </a:r>
            <a:r>
              <a:rPr lang="fr-CH" dirty="0" err="1" smtClean="0"/>
              <a:t>sind</a:t>
            </a:r>
            <a:r>
              <a:rPr lang="fr-CH" dirty="0" smtClean="0"/>
              <a:t> </a:t>
            </a:r>
            <a:r>
              <a:rPr lang="fr-CH" dirty="0" err="1" smtClean="0"/>
              <a:t>langsam</a:t>
            </a:r>
            <a:r>
              <a:rPr lang="fr-CH" dirty="0" smtClean="0"/>
              <a:t>.</a:t>
            </a:r>
          </a:p>
          <a:p>
            <a:pPr>
              <a:buFontTx/>
              <a:buChar char="-"/>
            </a:pPr>
            <a:endParaRPr lang="fr-CH" baseline="0" dirty="0" smtClean="0"/>
          </a:p>
          <a:p>
            <a:pPr>
              <a:buFontTx/>
              <a:buNone/>
            </a:pPr>
            <a:r>
              <a:rPr lang="fr-CH" baseline="0" dirty="0" err="1" smtClean="0"/>
              <a:t>Ein</a:t>
            </a:r>
            <a:r>
              <a:rPr lang="fr-CH" baseline="0" dirty="0" smtClean="0"/>
              <a:t> </a:t>
            </a:r>
            <a:r>
              <a:rPr lang="fr-CH" baseline="0" dirty="0" err="1" smtClean="0"/>
              <a:t>Stereotyp</a:t>
            </a:r>
            <a:r>
              <a:rPr lang="fr-CH" baseline="0" dirty="0" smtClean="0"/>
              <a:t> </a:t>
            </a:r>
            <a:r>
              <a:rPr lang="fr-CH" baseline="0" dirty="0" err="1" smtClean="0"/>
              <a:t>befindet</a:t>
            </a:r>
            <a:r>
              <a:rPr lang="fr-CH" baseline="0" dirty="0" smtClean="0"/>
              <a:t> </a:t>
            </a:r>
            <a:r>
              <a:rPr lang="fr-CH" baseline="0" dirty="0" err="1" smtClean="0"/>
              <a:t>sich</a:t>
            </a:r>
            <a:r>
              <a:rPr lang="fr-CH" baseline="0" dirty="0" smtClean="0"/>
              <a:t> </a:t>
            </a:r>
            <a:r>
              <a:rPr lang="fr-CH" baseline="0" dirty="0" err="1" smtClean="0"/>
              <a:t>auf</a:t>
            </a:r>
            <a:r>
              <a:rPr lang="fr-CH" baseline="0" dirty="0" smtClean="0"/>
              <a:t> der </a:t>
            </a:r>
            <a:r>
              <a:rPr lang="fr-CH" baseline="0" dirty="0" err="1" smtClean="0"/>
              <a:t>kognitiven</a:t>
            </a:r>
            <a:r>
              <a:rPr lang="fr-CH" baseline="0" dirty="0" smtClean="0"/>
              <a:t> </a:t>
            </a:r>
            <a:r>
              <a:rPr lang="fr-CH" baseline="0" dirty="0" err="1" smtClean="0"/>
              <a:t>Ebene</a:t>
            </a:r>
            <a:r>
              <a:rPr lang="fr-CH" baseline="0" dirty="0" smtClean="0"/>
              <a:t> </a:t>
            </a:r>
            <a:r>
              <a:rPr lang="fr-CH" baseline="0" dirty="0" err="1" smtClean="0"/>
              <a:t>und</a:t>
            </a:r>
            <a:r>
              <a:rPr lang="fr-CH" baseline="0" dirty="0" smtClean="0"/>
              <a:t> </a:t>
            </a:r>
            <a:r>
              <a:rPr lang="fr-CH" baseline="0" dirty="0" err="1" smtClean="0"/>
              <a:t>bezeichnet</a:t>
            </a:r>
            <a:r>
              <a:rPr lang="fr-CH" baseline="0" dirty="0" smtClean="0"/>
              <a:t> die </a:t>
            </a:r>
            <a:r>
              <a:rPr lang="fr-CH" baseline="0" dirty="0" err="1" smtClean="0"/>
              <a:t>Eigenschaft</a:t>
            </a:r>
            <a:r>
              <a:rPr lang="fr-CH" baseline="0" dirty="0" smtClean="0"/>
              <a:t>, die man mit </a:t>
            </a:r>
            <a:r>
              <a:rPr lang="fr-CH" baseline="0" dirty="0" err="1" smtClean="0"/>
              <a:t>einer</a:t>
            </a:r>
            <a:r>
              <a:rPr lang="fr-CH" baseline="0" dirty="0" smtClean="0"/>
              <a:t> </a:t>
            </a:r>
            <a:r>
              <a:rPr lang="fr-CH" baseline="0" dirty="0" err="1" smtClean="0"/>
              <a:t>bestimmten</a:t>
            </a:r>
            <a:r>
              <a:rPr lang="fr-CH" baseline="0" dirty="0" smtClean="0"/>
              <a:t> </a:t>
            </a:r>
            <a:r>
              <a:rPr lang="fr-CH" baseline="0" dirty="0" err="1" smtClean="0"/>
              <a:t>sozialen</a:t>
            </a:r>
            <a:r>
              <a:rPr lang="fr-CH" baseline="0" dirty="0" smtClean="0"/>
              <a:t> </a:t>
            </a:r>
            <a:r>
              <a:rPr lang="fr-CH" baseline="0" dirty="0" err="1" smtClean="0"/>
              <a:t>Gruppe</a:t>
            </a:r>
            <a:r>
              <a:rPr lang="fr-CH" baseline="0" dirty="0" smtClean="0"/>
              <a:t> </a:t>
            </a:r>
            <a:r>
              <a:rPr lang="fr-CH" baseline="0" dirty="0" err="1" smtClean="0"/>
              <a:t>asoziiert</a:t>
            </a:r>
            <a:r>
              <a:rPr lang="fr-CH" baseline="0" dirty="0" smtClean="0"/>
              <a:t>. </a:t>
            </a:r>
          </a:p>
          <a:p>
            <a:pPr>
              <a:buFontTx/>
              <a:buNone/>
            </a:pPr>
            <a:endParaRPr lang="fr-CH"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smtClean="0"/>
              <a:t>Hier </a:t>
            </a:r>
            <a:r>
              <a:rPr lang="fr-CH" baseline="0" dirty="0" err="1" smtClean="0"/>
              <a:t>können</a:t>
            </a:r>
            <a:r>
              <a:rPr lang="fr-CH" baseline="0" dirty="0" smtClean="0"/>
              <a:t> </a:t>
            </a:r>
            <a:r>
              <a:rPr lang="fr-CH" baseline="0" dirty="0" err="1" smtClean="0"/>
              <a:t>Sie</a:t>
            </a:r>
            <a:r>
              <a:rPr lang="fr-CH" baseline="0" dirty="0" smtClean="0"/>
              <a:t> </a:t>
            </a:r>
            <a:r>
              <a:rPr lang="fr-CH" baseline="0" dirty="0" err="1" smtClean="0"/>
              <a:t>auch</a:t>
            </a:r>
            <a:r>
              <a:rPr lang="fr-CH" baseline="0" dirty="0" smtClean="0"/>
              <a:t> den Film «</a:t>
            </a:r>
            <a:r>
              <a:rPr lang="fr-CH" baseline="0" dirty="0" err="1" smtClean="0"/>
              <a:t>Was</a:t>
            </a:r>
            <a:r>
              <a:rPr lang="fr-CH" baseline="0" dirty="0" smtClean="0"/>
              <a:t> </a:t>
            </a:r>
            <a:r>
              <a:rPr lang="fr-CH" baseline="0" dirty="0" err="1" smtClean="0"/>
              <a:t>wisst</a:t>
            </a:r>
            <a:r>
              <a:rPr lang="fr-CH" baseline="0" dirty="0" smtClean="0"/>
              <a:t> </a:t>
            </a:r>
            <a:r>
              <a:rPr lang="fr-CH" baseline="0" dirty="0" err="1" smtClean="0"/>
              <a:t>ihr</a:t>
            </a:r>
            <a:r>
              <a:rPr lang="fr-CH" baseline="0" dirty="0" smtClean="0"/>
              <a:t> </a:t>
            </a:r>
            <a:r>
              <a:rPr lang="fr-CH" baseline="0" dirty="0" err="1" smtClean="0"/>
              <a:t>denn</a:t>
            </a:r>
            <a:r>
              <a:rPr lang="fr-CH" baseline="0" dirty="0" smtClean="0"/>
              <a:t> </a:t>
            </a:r>
            <a:r>
              <a:rPr lang="fr-CH" baseline="0" dirty="0" err="1" smtClean="0"/>
              <a:t>eigentlich</a:t>
            </a:r>
            <a:r>
              <a:rPr lang="fr-CH" baseline="0" dirty="0" smtClean="0"/>
              <a:t> </a:t>
            </a:r>
            <a:r>
              <a:rPr lang="fr-CH" baseline="0" dirty="0" err="1" smtClean="0"/>
              <a:t>schon</a:t>
            </a:r>
            <a:r>
              <a:rPr lang="fr-CH" baseline="0" dirty="0" smtClean="0"/>
              <a:t> </a:t>
            </a:r>
            <a:r>
              <a:rPr lang="fr-CH" baseline="0" dirty="0" err="1" smtClean="0"/>
              <a:t>davon</a:t>
            </a:r>
            <a:r>
              <a:rPr lang="fr-CH" baseline="0" dirty="0" smtClean="0"/>
              <a:t>?» </a:t>
            </a:r>
            <a:r>
              <a:rPr lang="fr-CH" baseline="0" dirty="0" err="1" smtClean="0"/>
              <a:t>zeigen</a:t>
            </a:r>
            <a:r>
              <a:rPr lang="fr-CH" baseline="0" dirty="0" smtClean="0"/>
              <a:t>, </a:t>
            </a:r>
            <a:r>
              <a:rPr lang="fr-CH" baseline="0" dirty="0" err="1" smtClean="0"/>
              <a:t>auf</a:t>
            </a:r>
            <a:r>
              <a:rPr lang="fr-CH" baseline="0" dirty="0" smtClean="0"/>
              <a:t> den </a:t>
            </a:r>
            <a:r>
              <a:rPr lang="fr-CH" baseline="0" dirty="0" err="1" smtClean="0"/>
              <a:t>im</a:t>
            </a:r>
            <a:r>
              <a:rPr lang="fr-CH" baseline="0" dirty="0" smtClean="0"/>
              <a:t> </a:t>
            </a:r>
            <a:r>
              <a:rPr lang="fr-CH" baseline="0" dirty="0" err="1" smtClean="0"/>
              <a:t>Arbeitsblatt</a:t>
            </a:r>
            <a:r>
              <a:rPr lang="fr-CH" baseline="0" dirty="0" smtClean="0"/>
              <a:t> </a:t>
            </a:r>
            <a:r>
              <a:rPr lang="fr-CH" baseline="0" dirty="0" err="1" smtClean="0"/>
              <a:t>verwiesen</a:t>
            </a:r>
            <a:r>
              <a:rPr lang="fr-CH" baseline="0" dirty="0" smtClean="0"/>
              <a:t> </a:t>
            </a:r>
            <a:r>
              <a:rPr lang="fr-CH" baseline="0" dirty="0" err="1" smtClean="0"/>
              <a:t>wird</a:t>
            </a:r>
            <a:r>
              <a:rPr lang="fr-CH" baseline="0" dirty="0" smtClean="0"/>
              <a:t>: https://www.youtube.com/watch?v=1YahzpDXXkU </a:t>
            </a:r>
          </a:p>
          <a:p>
            <a:pPr>
              <a:buFontTx/>
              <a:buNone/>
            </a:pPr>
            <a:endParaRPr lang="fr-CH" baseline="0" dirty="0" smtClean="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3</a:t>
            </a:fld>
            <a:endParaRPr lang="de-CH"/>
          </a:p>
        </p:txBody>
      </p:sp>
    </p:spTree>
    <p:extLst>
      <p:ext uri="{BB962C8B-B14F-4D97-AF65-F5344CB8AC3E}">
        <p14:creationId xmlns:p14="http://schemas.microsoft.com/office/powerpoint/2010/main" val="2607463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Das</a:t>
            </a:r>
            <a:r>
              <a:rPr lang="fr-CH" dirty="0" smtClean="0"/>
              <a:t> </a:t>
            </a:r>
            <a:r>
              <a:rPr lang="fr-CH" dirty="0" err="1" smtClean="0"/>
              <a:t>Vorurteil</a:t>
            </a:r>
            <a:r>
              <a:rPr lang="fr-CH" dirty="0" smtClean="0"/>
              <a:t> </a:t>
            </a:r>
            <a:r>
              <a:rPr lang="fr-CH" dirty="0" err="1" smtClean="0"/>
              <a:t>bezeichnet</a:t>
            </a:r>
            <a:r>
              <a:rPr lang="fr-CH" dirty="0" smtClean="0"/>
              <a:t> die </a:t>
            </a:r>
            <a:r>
              <a:rPr lang="fr-CH" dirty="0" err="1" smtClean="0"/>
              <a:t>emotionale</a:t>
            </a:r>
            <a:r>
              <a:rPr lang="fr-CH" dirty="0" smtClean="0"/>
              <a:t> </a:t>
            </a:r>
            <a:r>
              <a:rPr lang="fr-CH" dirty="0" err="1" smtClean="0"/>
              <a:t>Ebene</a:t>
            </a:r>
            <a:r>
              <a:rPr lang="fr-CH" dirty="0" smtClean="0"/>
              <a:t>. </a:t>
            </a:r>
            <a:r>
              <a:rPr lang="fr-CH" dirty="0" err="1" smtClean="0"/>
              <a:t>Wir</a:t>
            </a:r>
            <a:r>
              <a:rPr lang="fr-CH" dirty="0" smtClean="0"/>
              <a:t> </a:t>
            </a:r>
            <a:r>
              <a:rPr lang="fr-CH" dirty="0" err="1" smtClean="0"/>
              <a:t>empfinden</a:t>
            </a:r>
            <a:r>
              <a:rPr lang="fr-CH" dirty="0" smtClean="0"/>
              <a:t> </a:t>
            </a:r>
            <a:r>
              <a:rPr lang="fr-CH" dirty="0" err="1" smtClean="0"/>
              <a:t>Abneigung</a:t>
            </a:r>
            <a:r>
              <a:rPr lang="fr-CH" dirty="0" smtClean="0"/>
              <a:t> </a:t>
            </a:r>
            <a:r>
              <a:rPr lang="fr-CH" dirty="0" err="1" smtClean="0"/>
              <a:t>oder</a:t>
            </a:r>
            <a:r>
              <a:rPr lang="fr-CH" dirty="0" smtClean="0"/>
              <a:t> </a:t>
            </a:r>
            <a:r>
              <a:rPr lang="fr-CH" dirty="0" err="1" smtClean="0"/>
              <a:t>Zuneigung</a:t>
            </a:r>
            <a:r>
              <a:rPr lang="fr-CH" dirty="0" smtClean="0"/>
              <a:t> </a:t>
            </a:r>
            <a:r>
              <a:rPr lang="fr-CH" dirty="0" err="1" smtClean="0"/>
              <a:t>zu</a:t>
            </a:r>
            <a:r>
              <a:rPr lang="fr-CH" dirty="0" smtClean="0"/>
              <a:t> </a:t>
            </a:r>
            <a:r>
              <a:rPr lang="fr-CH" dirty="0" err="1" smtClean="0"/>
              <a:t>einer</a:t>
            </a:r>
            <a:r>
              <a:rPr lang="fr-CH" dirty="0" smtClean="0"/>
              <a:t> </a:t>
            </a:r>
            <a:r>
              <a:rPr lang="fr-CH" dirty="0" err="1" smtClean="0"/>
              <a:t>bestimmten</a:t>
            </a:r>
            <a:r>
              <a:rPr lang="fr-CH" dirty="0" smtClean="0"/>
              <a:t> Person </a:t>
            </a:r>
            <a:r>
              <a:rPr lang="fr-CH" dirty="0" err="1" smtClean="0"/>
              <a:t>aufgrund</a:t>
            </a:r>
            <a:r>
              <a:rPr lang="fr-CH" dirty="0" smtClean="0"/>
              <a:t> </a:t>
            </a:r>
            <a:r>
              <a:rPr lang="fr-CH" dirty="0" err="1" smtClean="0"/>
              <a:t>ihrer</a:t>
            </a:r>
            <a:r>
              <a:rPr lang="fr-CH" dirty="0" smtClean="0"/>
              <a:t> </a:t>
            </a:r>
            <a:r>
              <a:rPr lang="fr-CH" dirty="0" err="1" smtClean="0"/>
              <a:t>Gruppenzugehörigkeit</a:t>
            </a:r>
            <a:r>
              <a:rPr lang="fr-CH" dirty="0" smtClean="0"/>
              <a:t>. </a:t>
            </a:r>
          </a:p>
          <a:p>
            <a:endParaRPr lang="fr-CH" dirty="0" smtClean="0"/>
          </a:p>
          <a:p>
            <a:r>
              <a:rPr lang="fr-CH" dirty="0" err="1" smtClean="0"/>
              <a:t>Vorurteile</a:t>
            </a:r>
            <a:r>
              <a:rPr lang="fr-CH" baseline="0" dirty="0" smtClean="0"/>
              <a:t> </a:t>
            </a:r>
            <a:r>
              <a:rPr lang="fr-CH" baseline="0" dirty="0" err="1" smtClean="0"/>
              <a:t>hängen</a:t>
            </a:r>
            <a:r>
              <a:rPr lang="fr-CH" baseline="0" dirty="0" smtClean="0"/>
              <a:t> von </a:t>
            </a:r>
            <a:r>
              <a:rPr lang="fr-CH" baseline="0" dirty="0" err="1" smtClean="0"/>
              <a:t>Stereotypen</a:t>
            </a:r>
            <a:r>
              <a:rPr lang="fr-CH" baseline="0" dirty="0" smtClean="0"/>
              <a:t> ab, </a:t>
            </a:r>
            <a:r>
              <a:rPr lang="fr-CH" baseline="0" dirty="0" err="1" smtClean="0"/>
              <a:t>sind</a:t>
            </a:r>
            <a:r>
              <a:rPr lang="fr-CH" baseline="0" dirty="0" smtClean="0"/>
              <a:t> </a:t>
            </a:r>
            <a:r>
              <a:rPr lang="fr-CH" baseline="0" dirty="0" err="1" smtClean="0"/>
              <a:t>jedoch</a:t>
            </a:r>
            <a:r>
              <a:rPr lang="fr-CH" baseline="0" dirty="0" smtClean="0"/>
              <a:t> </a:t>
            </a:r>
            <a:r>
              <a:rPr lang="fr-CH" baseline="0" dirty="0" err="1" smtClean="0"/>
              <a:t>nicht</a:t>
            </a:r>
            <a:r>
              <a:rPr lang="fr-CH" baseline="0" dirty="0" smtClean="0"/>
              <a:t> </a:t>
            </a:r>
            <a:r>
              <a:rPr lang="fr-CH" baseline="0" dirty="0" err="1" smtClean="0"/>
              <a:t>damit</a:t>
            </a:r>
            <a:r>
              <a:rPr lang="fr-CH" baseline="0" dirty="0" smtClean="0"/>
              <a:t> </a:t>
            </a:r>
            <a:r>
              <a:rPr lang="fr-CH" baseline="0" dirty="0" err="1" smtClean="0"/>
              <a:t>gleichzustellen</a:t>
            </a:r>
            <a:r>
              <a:rPr lang="fr-CH" baseline="0" dirty="0" smtClean="0"/>
              <a:t>. </a:t>
            </a:r>
            <a:r>
              <a:rPr lang="fr-CH" baseline="0" dirty="0" err="1" smtClean="0"/>
              <a:t>Vorurteile</a:t>
            </a:r>
            <a:r>
              <a:rPr lang="fr-CH" baseline="0" dirty="0" smtClean="0"/>
              <a:t> </a:t>
            </a:r>
            <a:r>
              <a:rPr lang="fr-CH" baseline="0" dirty="0" err="1" smtClean="0"/>
              <a:t>wecken</a:t>
            </a:r>
            <a:r>
              <a:rPr lang="fr-CH" baseline="0" dirty="0" smtClean="0"/>
              <a:t> </a:t>
            </a:r>
            <a:r>
              <a:rPr lang="fr-CH" baseline="0" dirty="0" err="1" smtClean="0"/>
              <a:t>oftmals</a:t>
            </a:r>
            <a:r>
              <a:rPr lang="fr-CH" baseline="0" dirty="0" smtClean="0"/>
              <a:t> </a:t>
            </a:r>
            <a:r>
              <a:rPr lang="fr-CH" baseline="0" dirty="0" err="1" smtClean="0"/>
              <a:t>negative</a:t>
            </a:r>
            <a:r>
              <a:rPr lang="fr-CH" baseline="0" dirty="0" smtClean="0"/>
              <a:t> </a:t>
            </a:r>
            <a:r>
              <a:rPr lang="fr-CH" baseline="0" dirty="0" err="1" smtClean="0"/>
              <a:t>Gefühle</a:t>
            </a:r>
            <a:r>
              <a:rPr lang="fr-CH" baseline="0" dirty="0" smtClean="0"/>
              <a:t> </a:t>
            </a:r>
            <a:r>
              <a:rPr lang="fr-CH" baseline="0" dirty="0" err="1" smtClean="0"/>
              <a:t>und</a:t>
            </a:r>
            <a:r>
              <a:rPr lang="fr-CH" baseline="0" dirty="0" smtClean="0"/>
              <a:t> </a:t>
            </a:r>
            <a:r>
              <a:rPr lang="fr-CH" baseline="0" dirty="0" err="1" smtClean="0"/>
              <a:t>beeinflussen</a:t>
            </a:r>
            <a:r>
              <a:rPr lang="fr-CH" baseline="0" dirty="0" smtClean="0"/>
              <a:t> </a:t>
            </a:r>
            <a:r>
              <a:rPr lang="fr-CH" baseline="0" dirty="0" err="1" smtClean="0"/>
              <a:t>unsere</a:t>
            </a:r>
            <a:r>
              <a:rPr lang="fr-CH" baseline="0" dirty="0" smtClean="0"/>
              <a:t> </a:t>
            </a:r>
            <a:r>
              <a:rPr lang="fr-CH" baseline="0" dirty="0" err="1" smtClean="0"/>
              <a:t>Haltung</a:t>
            </a:r>
            <a:r>
              <a:rPr lang="fr-CH" baseline="0" dirty="0" smtClean="0"/>
              <a:t> </a:t>
            </a:r>
            <a:r>
              <a:rPr lang="fr-CH" baseline="0" dirty="0" err="1" smtClean="0"/>
              <a:t>und</a:t>
            </a:r>
            <a:r>
              <a:rPr lang="fr-CH" baseline="0" dirty="0" smtClean="0"/>
              <a:t> </a:t>
            </a:r>
            <a:r>
              <a:rPr lang="fr-CH" baseline="0" dirty="0" err="1" smtClean="0"/>
              <a:t>unsere</a:t>
            </a:r>
            <a:r>
              <a:rPr lang="fr-CH" baseline="0" dirty="0" smtClean="0"/>
              <a:t> </a:t>
            </a:r>
            <a:r>
              <a:rPr lang="fr-CH" baseline="0" dirty="0" err="1" smtClean="0"/>
              <a:t>Emotionen</a:t>
            </a:r>
            <a:r>
              <a:rPr lang="fr-CH" baseline="0" dirty="0" smtClean="0"/>
              <a:t>. </a:t>
            </a:r>
            <a:r>
              <a:rPr lang="fr-CH" baseline="0" dirty="0" err="1" smtClean="0"/>
              <a:t>Stereotype</a:t>
            </a:r>
            <a:r>
              <a:rPr lang="fr-CH" baseline="0" dirty="0" smtClean="0"/>
              <a:t> </a:t>
            </a:r>
            <a:r>
              <a:rPr lang="fr-CH" baseline="0" dirty="0" err="1" smtClean="0"/>
              <a:t>können</a:t>
            </a:r>
            <a:r>
              <a:rPr lang="fr-CH" baseline="0" dirty="0" smtClean="0"/>
              <a:t> </a:t>
            </a:r>
            <a:r>
              <a:rPr lang="fr-CH" baseline="0" dirty="0" err="1" smtClean="0"/>
              <a:t>hingegen</a:t>
            </a:r>
            <a:r>
              <a:rPr lang="fr-CH" baseline="0" dirty="0" smtClean="0"/>
              <a:t> positive </a:t>
            </a:r>
            <a:r>
              <a:rPr lang="fr-CH" baseline="0" dirty="0" err="1" smtClean="0"/>
              <a:t>wie</a:t>
            </a:r>
            <a:r>
              <a:rPr lang="fr-CH" baseline="0" dirty="0" smtClean="0"/>
              <a:t> </a:t>
            </a:r>
            <a:r>
              <a:rPr lang="fr-CH" baseline="0" dirty="0" err="1" smtClean="0"/>
              <a:t>auch</a:t>
            </a:r>
            <a:r>
              <a:rPr lang="fr-CH" baseline="0" dirty="0" smtClean="0"/>
              <a:t> </a:t>
            </a:r>
            <a:r>
              <a:rPr lang="fr-CH" baseline="0" dirty="0" err="1" smtClean="0"/>
              <a:t>negative</a:t>
            </a:r>
            <a:r>
              <a:rPr lang="fr-CH" baseline="0" dirty="0" smtClean="0"/>
              <a:t> </a:t>
            </a:r>
            <a:r>
              <a:rPr lang="fr-CH" baseline="0" dirty="0" err="1" smtClean="0"/>
              <a:t>Charakteristiken</a:t>
            </a:r>
            <a:r>
              <a:rPr lang="fr-CH" baseline="0" dirty="0" smtClean="0"/>
              <a:t> </a:t>
            </a:r>
            <a:r>
              <a:rPr lang="fr-CH" baseline="0" dirty="0" err="1" smtClean="0"/>
              <a:t>beinhalten</a:t>
            </a:r>
            <a:r>
              <a:rPr lang="fr-CH" baseline="0" dirty="0" smtClean="0"/>
              <a:t> </a:t>
            </a:r>
            <a:r>
              <a:rPr lang="fr-CH" baseline="0" dirty="0" err="1" smtClean="0"/>
              <a:t>und</a:t>
            </a:r>
            <a:r>
              <a:rPr lang="fr-CH" baseline="0" dirty="0" smtClean="0"/>
              <a:t> </a:t>
            </a:r>
            <a:r>
              <a:rPr lang="fr-CH" baseline="0" dirty="0" err="1" smtClean="0"/>
              <a:t>widerspiegeln</a:t>
            </a:r>
            <a:r>
              <a:rPr lang="fr-CH" baseline="0" dirty="0" smtClean="0"/>
              <a:t> </a:t>
            </a:r>
            <a:r>
              <a:rPr lang="fr-CH" baseline="0" dirty="0" err="1" smtClean="0"/>
              <a:t>unsere</a:t>
            </a:r>
            <a:r>
              <a:rPr lang="fr-CH" baseline="0" dirty="0" smtClean="0"/>
              <a:t> </a:t>
            </a:r>
            <a:r>
              <a:rPr lang="fr-CH" baseline="0" dirty="0" err="1" smtClean="0"/>
              <a:t>Neigung</a:t>
            </a:r>
            <a:r>
              <a:rPr lang="fr-CH" baseline="0" dirty="0" smtClean="0"/>
              <a:t>, </a:t>
            </a:r>
            <a:r>
              <a:rPr lang="fr-CH" baseline="0" dirty="0" err="1" smtClean="0"/>
              <a:t>Personen</a:t>
            </a:r>
            <a:r>
              <a:rPr lang="fr-CH" baseline="0" dirty="0" smtClean="0"/>
              <a:t> </a:t>
            </a:r>
            <a:r>
              <a:rPr lang="fr-CH" baseline="0" dirty="0" err="1" smtClean="0"/>
              <a:t>nach</a:t>
            </a:r>
            <a:r>
              <a:rPr lang="fr-CH" baseline="0" dirty="0" smtClean="0"/>
              <a:t> </a:t>
            </a:r>
            <a:r>
              <a:rPr lang="fr-CH" baseline="0" dirty="0" err="1" smtClean="0"/>
              <a:t>ihrer</a:t>
            </a:r>
            <a:r>
              <a:rPr lang="fr-CH" baseline="0" dirty="0" smtClean="0"/>
              <a:t> </a:t>
            </a:r>
            <a:r>
              <a:rPr lang="fr-CH" baseline="0" dirty="0" err="1" smtClean="0"/>
              <a:t>Gruppenzugehörigkeit</a:t>
            </a:r>
            <a:r>
              <a:rPr lang="fr-CH" baseline="0" dirty="0" smtClean="0"/>
              <a:t> </a:t>
            </a:r>
            <a:r>
              <a:rPr lang="fr-CH" baseline="0" dirty="0" err="1" smtClean="0"/>
              <a:t>zu</a:t>
            </a:r>
            <a:r>
              <a:rPr lang="fr-CH" baseline="0" dirty="0" smtClean="0"/>
              <a:t> </a:t>
            </a:r>
            <a:r>
              <a:rPr lang="fr-CH" baseline="0" dirty="0" err="1" smtClean="0"/>
              <a:t>kategorisieren</a:t>
            </a:r>
            <a:r>
              <a:rPr lang="fr-CH" baseline="0" dirty="0" smtClean="0"/>
              <a:t>. </a:t>
            </a:r>
          </a:p>
          <a:p>
            <a:endParaRPr lang="fr-FR" dirty="0" smtClean="0"/>
          </a:p>
          <a:p>
            <a:r>
              <a:rPr lang="fr-CH" dirty="0" err="1" smtClean="0"/>
              <a:t>Beispiele</a:t>
            </a:r>
            <a:r>
              <a:rPr lang="fr-CH" dirty="0" smtClean="0"/>
              <a:t> </a:t>
            </a:r>
            <a:r>
              <a:rPr lang="fr-CH" dirty="0" err="1" smtClean="0"/>
              <a:t>für</a:t>
            </a:r>
            <a:r>
              <a:rPr lang="fr-CH" dirty="0" smtClean="0"/>
              <a:t> </a:t>
            </a:r>
            <a:r>
              <a:rPr lang="fr-CH" dirty="0" err="1" smtClean="0"/>
              <a:t>Vorurteile</a:t>
            </a:r>
            <a:r>
              <a:rPr lang="fr-CH" dirty="0" smtClean="0"/>
              <a:t>:</a:t>
            </a:r>
          </a:p>
          <a:p>
            <a:pPr marL="171450" indent="-171450">
              <a:buFontTx/>
              <a:buChar char="-"/>
            </a:pPr>
            <a:r>
              <a:rPr lang="fr-CH" dirty="0" err="1" smtClean="0"/>
              <a:t>Migranten</a:t>
            </a:r>
            <a:r>
              <a:rPr lang="fr-CH" dirty="0" smtClean="0"/>
              <a:t> </a:t>
            </a:r>
            <a:r>
              <a:rPr lang="fr-CH" dirty="0" err="1" smtClean="0"/>
              <a:t>kommen</a:t>
            </a:r>
            <a:r>
              <a:rPr lang="fr-CH" dirty="0" smtClean="0"/>
              <a:t> </a:t>
            </a:r>
            <a:r>
              <a:rPr lang="fr-CH" dirty="0" err="1" smtClean="0"/>
              <a:t>nur</a:t>
            </a:r>
            <a:r>
              <a:rPr lang="fr-CH" dirty="0" smtClean="0"/>
              <a:t> </a:t>
            </a:r>
            <a:r>
              <a:rPr lang="fr-CH" dirty="0" err="1" smtClean="0"/>
              <a:t>hierher</a:t>
            </a:r>
            <a:r>
              <a:rPr lang="fr-CH" dirty="0" smtClean="0"/>
              <a:t>,</a:t>
            </a:r>
            <a:r>
              <a:rPr lang="fr-CH" baseline="0" dirty="0" smtClean="0"/>
              <a:t> </a:t>
            </a:r>
            <a:r>
              <a:rPr lang="fr-CH" baseline="0" dirty="0" err="1" smtClean="0"/>
              <a:t>um</a:t>
            </a:r>
            <a:r>
              <a:rPr lang="fr-CH" baseline="0" dirty="0" smtClean="0"/>
              <a:t> von </a:t>
            </a:r>
            <a:r>
              <a:rPr lang="fr-CH" baseline="0" dirty="0" err="1" smtClean="0"/>
              <a:t>unserem</a:t>
            </a:r>
            <a:r>
              <a:rPr lang="fr-CH" baseline="0" dirty="0" smtClean="0"/>
              <a:t> </a:t>
            </a:r>
            <a:r>
              <a:rPr lang="fr-CH" baseline="0" dirty="0" err="1" smtClean="0"/>
              <a:t>Geld</a:t>
            </a:r>
            <a:r>
              <a:rPr lang="fr-CH" baseline="0" dirty="0" smtClean="0"/>
              <a:t> </a:t>
            </a:r>
            <a:r>
              <a:rPr lang="fr-CH" baseline="0" dirty="0" err="1" smtClean="0"/>
              <a:t>zu</a:t>
            </a:r>
            <a:r>
              <a:rPr lang="fr-CH" baseline="0" dirty="0" smtClean="0"/>
              <a:t> </a:t>
            </a:r>
            <a:r>
              <a:rPr lang="fr-CH" baseline="0" dirty="0" err="1" smtClean="0"/>
              <a:t>profitieren</a:t>
            </a:r>
            <a:r>
              <a:rPr lang="fr-CH" baseline="0" dirty="0" smtClean="0"/>
              <a:t>.</a:t>
            </a:r>
          </a:p>
          <a:p>
            <a:pPr marL="171450" indent="-171450">
              <a:buFontTx/>
              <a:buChar char="-"/>
            </a:pPr>
            <a:r>
              <a:rPr lang="fr-CH" baseline="0" dirty="0" err="1" smtClean="0"/>
              <a:t>Männer</a:t>
            </a:r>
            <a:r>
              <a:rPr lang="fr-CH" baseline="0" dirty="0" smtClean="0"/>
              <a:t> </a:t>
            </a:r>
            <a:r>
              <a:rPr lang="fr-CH" baseline="0" dirty="0" err="1" smtClean="0"/>
              <a:t>können</a:t>
            </a:r>
            <a:r>
              <a:rPr lang="fr-CH" baseline="0" dirty="0" smtClean="0"/>
              <a:t> </a:t>
            </a:r>
            <a:r>
              <a:rPr lang="fr-CH" baseline="0" dirty="0" err="1" smtClean="0"/>
              <a:t>nicht</a:t>
            </a:r>
            <a:r>
              <a:rPr lang="fr-CH" baseline="0" dirty="0" smtClean="0"/>
              <a:t> </a:t>
            </a:r>
            <a:r>
              <a:rPr lang="fr-CH" baseline="0" dirty="0" err="1" smtClean="0"/>
              <a:t>kommunizieren</a:t>
            </a:r>
            <a:r>
              <a:rPr lang="fr-CH" baseline="0" dirty="0" smtClean="0"/>
              <a:t>.</a:t>
            </a:r>
          </a:p>
          <a:p>
            <a:pPr marL="171450" indent="-171450">
              <a:buFontTx/>
              <a:buChar char="-"/>
            </a:pPr>
            <a:r>
              <a:rPr lang="fr-CH" baseline="0" dirty="0" err="1" smtClean="0"/>
              <a:t>Ich</a:t>
            </a:r>
            <a:r>
              <a:rPr lang="fr-CH" baseline="0" dirty="0" smtClean="0"/>
              <a:t> </a:t>
            </a:r>
            <a:r>
              <a:rPr lang="fr-CH" baseline="0" dirty="0" err="1" smtClean="0"/>
              <a:t>bevorzuge</a:t>
            </a:r>
            <a:r>
              <a:rPr lang="fr-CH" baseline="0" dirty="0" smtClean="0"/>
              <a:t> </a:t>
            </a:r>
            <a:r>
              <a:rPr lang="fr-CH" baseline="0" dirty="0" err="1" smtClean="0"/>
              <a:t>schwarze</a:t>
            </a:r>
            <a:r>
              <a:rPr lang="fr-CH" baseline="0" dirty="0" smtClean="0"/>
              <a:t> </a:t>
            </a:r>
            <a:r>
              <a:rPr lang="fr-CH" baseline="0" dirty="0" err="1" smtClean="0"/>
              <a:t>Sängerinnen</a:t>
            </a:r>
            <a:r>
              <a:rPr lang="fr-CH" baseline="0" dirty="0" smtClean="0"/>
              <a:t>, </a:t>
            </a:r>
            <a:r>
              <a:rPr lang="fr-CH" baseline="0" dirty="0" err="1" smtClean="0"/>
              <a:t>weil</a:t>
            </a:r>
            <a:r>
              <a:rPr lang="fr-CH" baseline="0" dirty="0" smtClean="0"/>
              <a:t> </a:t>
            </a:r>
            <a:r>
              <a:rPr lang="fr-CH" baseline="0" dirty="0" err="1" smtClean="0"/>
              <a:t>ich</a:t>
            </a:r>
            <a:r>
              <a:rPr lang="fr-CH" baseline="0" dirty="0" smtClean="0"/>
              <a:t> </a:t>
            </a:r>
            <a:r>
              <a:rPr lang="fr-CH" baseline="0" dirty="0" err="1" smtClean="0"/>
              <a:t>finde</a:t>
            </a:r>
            <a:r>
              <a:rPr lang="fr-CH" baseline="0" dirty="0" smtClean="0"/>
              <a:t>, </a:t>
            </a:r>
            <a:r>
              <a:rPr lang="fr-CH" baseline="0" dirty="0" err="1" smtClean="0"/>
              <a:t>dass</a:t>
            </a:r>
            <a:r>
              <a:rPr lang="fr-CH" baseline="0" dirty="0" smtClean="0"/>
              <a:t> </a:t>
            </a:r>
            <a:r>
              <a:rPr lang="fr-CH" baseline="0" dirty="0" err="1" smtClean="0"/>
              <a:t>sie</a:t>
            </a:r>
            <a:r>
              <a:rPr lang="fr-CH" baseline="0" dirty="0" smtClean="0"/>
              <a:t> </a:t>
            </a:r>
            <a:r>
              <a:rPr lang="fr-CH" baseline="0" dirty="0" err="1" smtClean="0"/>
              <a:t>besser</a:t>
            </a:r>
            <a:r>
              <a:rPr lang="fr-CH" baseline="0" dirty="0" smtClean="0"/>
              <a:t> </a:t>
            </a:r>
            <a:r>
              <a:rPr lang="fr-CH" baseline="0" dirty="0" err="1" smtClean="0"/>
              <a:t>singen</a:t>
            </a:r>
            <a:r>
              <a:rPr lang="fr-CH" baseline="0" dirty="0" smtClean="0"/>
              <a:t> </a:t>
            </a:r>
            <a:r>
              <a:rPr lang="fr-CH" baseline="0" dirty="0" err="1" smtClean="0"/>
              <a:t>können</a:t>
            </a:r>
            <a:r>
              <a:rPr lang="fr-CH" baseline="0" dirty="0" smtClean="0"/>
              <a:t>. </a:t>
            </a:r>
            <a:endParaRPr lang="fr-CH"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baseline="0" dirty="0" smtClean="0"/>
              <a:t>Quelle: </a:t>
            </a:r>
            <a:r>
              <a:rPr lang="fr-CH" sz="1200" baseline="0" dirty="0" err="1" smtClean="0"/>
              <a:t>Aronson</a:t>
            </a:r>
            <a:r>
              <a:rPr lang="fr-CH" sz="1200" baseline="0" dirty="0" smtClean="0"/>
              <a:t>, Elliot, Wilson Timothy D. </a:t>
            </a:r>
            <a:r>
              <a:rPr lang="fr-CH" sz="1200" baseline="0" dirty="0" err="1" smtClean="0"/>
              <a:t>und</a:t>
            </a:r>
            <a:r>
              <a:rPr lang="fr-CH" sz="1200" baseline="0" dirty="0" smtClean="0"/>
              <a:t> </a:t>
            </a:r>
            <a:r>
              <a:rPr lang="fr-CH" sz="1200" baseline="0" dirty="0" err="1" smtClean="0"/>
              <a:t>Akert</a:t>
            </a:r>
            <a:r>
              <a:rPr lang="fr-CH" sz="1200" baseline="0" dirty="0" smtClean="0"/>
              <a:t>, Robin M., «</a:t>
            </a:r>
            <a:r>
              <a:rPr lang="fr-CH" sz="1200" baseline="0" dirty="0" err="1" smtClean="0"/>
              <a:t>Sozialpsychologie</a:t>
            </a:r>
            <a:r>
              <a:rPr lang="fr-CH" sz="1200" baseline="0" dirty="0" smtClean="0"/>
              <a:t>. 6. </a:t>
            </a:r>
            <a:r>
              <a:rPr lang="fr-CH" sz="1200" baseline="0" dirty="0" err="1" smtClean="0"/>
              <a:t>aktualisierte</a:t>
            </a:r>
            <a:r>
              <a:rPr lang="fr-CH" sz="1200" baseline="0" dirty="0" smtClean="0"/>
              <a:t> </a:t>
            </a:r>
            <a:r>
              <a:rPr lang="fr-CH" sz="1200" baseline="0" dirty="0" err="1" smtClean="0"/>
              <a:t>Auflage</a:t>
            </a:r>
            <a:r>
              <a:rPr lang="fr-CH" sz="1200" baseline="0" dirty="0" smtClean="0"/>
              <a:t>», Pearson </a:t>
            </a:r>
            <a:r>
              <a:rPr lang="fr-CH" sz="1200" baseline="0" dirty="0" err="1" smtClean="0"/>
              <a:t>Studium</a:t>
            </a:r>
            <a:r>
              <a:rPr lang="fr-CH" sz="1200" baseline="0" dirty="0" smtClean="0"/>
              <a:t>, </a:t>
            </a:r>
            <a:r>
              <a:rPr lang="fr-CH" sz="1200" baseline="0" dirty="0" err="1" smtClean="0"/>
              <a:t>München</a:t>
            </a:r>
            <a:r>
              <a:rPr lang="fr-CH" sz="1200" baseline="0" dirty="0" smtClean="0"/>
              <a:t>, 2008, p. 460.</a:t>
            </a:r>
            <a:endParaRPr lang="fr-CH" sz="1200" b="1" u="sng" baseline="0" dirty="0" smtClean="0">
              <a:solidFill>
                <a:srgbClr val="FF0000"/>
              </a:solidFill>
            </a:endParaRPr>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4</a:t>
            </a:fld>
            <a:endParaRPr lang="de-CH"/>
          </a:p>
        </p:txBody>
      </p:sp>
    </p:spTree>
    <p:extLst>
      <p:ext uri="{BB962C8B-B14F-4D97-AF65-F5344CB8AC3E}">
        <p14:creationId xmlns:p14="http://schemas.microsoft.com/office/powerpoint/2010/main" val="409054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smtClean="0"/>
              <a:t>Stereotyp/Vorurteil/Diskriminierung</a:t>
            </a:r>
            <a:r>
              <a:rPr lang="de-CH" baseline="0" dirty="0" smtClean="0"/>
              <a:t> visualisieren: Kopf für Stereotype, Herz für Vorurteile und Hand für Diskriminierung.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b="0" baseline="0" dirty="0" smtClean="0"/>
              <a:t>Stereotype und Vorurteile basieren auf einer Übergewichtung von Differenzen </a:t>
            </a:r>
            <a:r>
              <a:rPr lang="de-CH" b="1" baseline="0" dirty="0" smtClean="0"/>
              <a:t>zwischen</a:t>
            </a:r>
            <a:r>
              <a:rPr lang="de-CH" b="0" baseline="0" dirty="0" smtClean="0"/>
              <a:t> Gruppen/kollektiven Identitäten bei gleichzeitiger Untergewichtung von Differenzen </a:t>
            </a:r>
            <a:r>
              <a:rPr lang="de-CH" b="1" baseline="0" dirty="0" smtClean="0"/>
              <a:t>innerhalb </a:t>
            </a:r>
            <a:r>
              <a:rPr lang="de-CH" b="0" baseline="0" dirty="0" smtClean="0"/>
              <a:t>dieser Gruppen. Sie funktionieren nach der binären Logik «Wir» und «Sie» und schaffen ein Gefühl der Zugehörigkeit bzw. Zusammengehörigkeit.</a:t>
            </a:r>
            <a:endParaRPr lang="fr-CH" b="0" baseline="0" dirty="0" smtClean="0"/>
          </a:p>
          <a:p>
            <a:endParaRPr lang="fr-CH" b="1" baseline="0" dirty="0" smtClean="0"/>
          </a:p>
          <a:p>
            <a:r>
              <a:rPr lang="fr-CH" b="1" baseline="0" dirty="0" err="1" smtClean="0"/>
              <a:t>Nutzen</a:t>
            </a:r>
            <a:r>
              <a:rPr lang="fr-CH" b="1" baseline="0" dirty="0" smtClean="0"/>
              <a:t> von </a:t>
            </a:r>
            <a:r>
              <a:rPr lang="fr-CH" b="1" baseline="0" dirty="0" err="1" smtClean="0"/>
              <a:t>Stereotypen</a:t>
            </a:r>
            <a:r>
              <a:rPr lang="fr-CH" b="1" baseline="0" dirty="0" smtClean="0"/>
              <a:t> </a:t>
            </a:r>
            <a:r>
              <a:rPr lang="fr-CH" b="1" baseline="0" dirty="0" err="1" smtClean="0"/>
              <a:t>und</a:t>
            </a:r>
            <a:r>
              <a:rPr lang="fr-CH" b="1" baseline="0" dirty="0" smtClean="0"/>
              <a:t> </a:t>
            </a:r>
            <a:r>
              <a:rPr lang="fr-CH" b="1" baseline="0" dirty="0" err="1" smtClean="0"/>
              <a:t>Vorurteilen</a:t>
            </a:r>
            <a:r>
              <a:rPr lang="fr-CH" b="1" baseline="0" dirty="0" smtClean="0"/>
              <a:t>:</a:t>
            </a:r>
            <a:r>
              <a:rPr lang="fr-CH" baseline="0" dirty="0" smtClean="0"/>
              <a:t> </a:t>
            </a:r>
          </a:p>
          <a:p>
            <a:r>
              <a:rPr lang="fr-CH" b="1" baseline="0" dirty="0" err="1" smtClean="0"/>
              <a:t>Erleichterung</a:t>
            </a:r>
            <a:r>
              <a:rPr lang="fr-CH" b="1" baseline="0" dirty="0" smtClean="0"/>
              <a:t> des </a:t>
            </a:r>
            <a:r>
              <a:rPr lang="fr-CH" b="1" baseline="0" dirty="0" err="1" smtClean="0"/>
              <a:t>Alltags</a:t>
            </a:r>
            <a:r>
              <a:rPr lang="fr-CH" baseline="0" dirty="0" smtClean="0"/>
              <a:t>: Die </a:t>
            </a:r>
            <a:r>
              <a:rPr lang="fr-CH" baseline="0" dirty="0" err="1" smtClean="0"/>
              <a:t>Umwelt</a:t>
            </a:r>
            <a:r>
              <a:rPr lang="fr-CH" baseline="0" dirty="0" smtClean="0"/>
              <a:t> des </a:t>
            </a:r>
            <a:r>
              <a:rPr lang="fr-CH" baseline="0" dirty="0" err="1" smtClean="0"/>
              <a:t>Menschen</a:t>
            </a:r>
            <a:r>
              <a:rPr lang="fr-CH" baseline="0" dirty="0" smtClean="0"/>
              <a:t> </a:t>
            </a:r>
            <a:r>
              <a:rPr lang="fr-CH" baseline="0" dirty="0" err="1" smtClean="0"/>
              <a:t>ist</a:t>
            </a:r>
            <a:r>
              <a:rPr lang="fr-CH" baseline="0" dirty="0" smtClean="0"/>
              <a:t> </a:t>
            </a:r>
            <a:r>
              <a:rPr lang="fr-CH" baseline="0" dirty="0" err="1" smtClean="0"/>
              <a:t>höchst</a:t>
            </a:r>
            <a:r>
              <a:rPr lang="fr-CH" baseline="0" dirty="0" smtClean="0"/>
              <a:t> </a:t>
            </a:r>
            <a:r>
              <a:rPr lang="fr-CH" baseline="0" dirty="0" err="1" smtClean="0"/>
              <a:t>komplex</a:t>
            </a:r>
            <a:r>
              <a:rPr lang="fr-CH" baseline="0" dirty="0" smtClean="0"/>
              <a:t>, </a:t>
            </a:r>
            <a:r>
              <a:rPr lang="fr-CH" baseline="0" dirty="0" err="1" smtClean="0"/>
              <a:t>wir</a:t>
            </a:r>
            <a:r>
              <a:rPr lang="fr-CH" baseline="0" dirty="0" smtClean="0"/>
              <a:t> </a:t>
            </a:r>
            <a:r>
              <a:rPr lang="fr-CH" baseline="0" dirty="0" err="1" smtClean="0"/>
              <a:t>werden</a:t>
            </a:r>
            <a:r>
              <a:rPr lang="fr-CH" baseline="0" dirty="0" smtClean="0"/>
              <a:t> </a:t>
            </a:r>
            <a:r>
              <a:rPr lang="fr-CH" baseline="0" dirty="0" err="1" smtClean="0"/>
              <a:t>ständig</a:t>
            </a:r>
            <a:r>
              <a:rPr lang="fr-CH" baseline="0" dirty="0" smtClean="0"/>
              <a:t> mit </a:t>
            </a:r>
            <a:r>
              <a:rPr lang="fr-CH" baseline="0" dirty="0" err="1" smtClean="0"/>
              <a:t>einer</a:t>
            </a:r>
            <a:r>
              <a:rPr lang="fr-CH" baseline="0" dirty="0" smtClean="0"/>
              <a:t> </a:t>
            </a:r>
            <a:r>
              <a:rPr lang="fr-CH" baseline="0" dirty="0" err="1" smtClean="0"/>
              <a:t>Fülle</a:t>
            </a:r>
            <a:r>
              <a:rPr lang="fr-CH" baseline="0" dirty="0" smtClean="0"/>
              <a:t> von </a:t>
            </a:r>
            <a:r>
              <a:rPr lang="fr-CH" baseline="0" dirty="0" err="1" smtClean="0"/>
              <a:t>Reizen</a:t>
            </a:r>
            <a:r>
              <a:rPr lang="fr-CH" baseline="0" dirty="0" smtClean="0"/>
              <a:t> </a:t>
            </a:r>
            <a:r>
              <a:rPr lang="fr-CH" baseline="0" dirty="0" err="1" smtClean="0"/>
              <a:t>und</a:t>
            </a:r>
            <a:r>
              <a:rPr lang="fr-CH" baseline="0" dirty="0" smtClean="0"/>
              <a:t> </a:t>
            </a:r>
            <a:r>
              <a:rPr lang="fr-CH" baseline="0" dirty="0" err="1" smtClean="0"/>
              <a:t>Informationen</a:t>
            </a:r>
            <a:r>
              <a:rPr lang="fr-CH" baseline="0" dirty="0" smtClean="0"/>
              <a:t> </a:t>
            </a:r>
            <a:r>
              <a:rPr lang="fr-CH" baseline="0" dirty="0" err="1" smtClean="0"/>
              <a:t>konfrontiert</a:t>
            </a:r>
            <a:r>
              <a:rPr lang="fr-CH" baseline="0" dirty="0" smtClean="0"/>
              <a:t>. </a:t>
            </a:r>
            <a:r>
              <a:rPr lang="fr-CH" baseline="0" dirty="0" err="1" smtClean="0"/>
              <a:t>Würden</a:t>
            </a:r>
            <a:r>
              <a:rPr lang="fr-CH" baseline="0" dirty="0" smtClean="0"/>
              <a:t> </a:t>
            </a:r>
            <a:r>
              <a:rPr lang="fr-CH" baseline="0" dirty="0" err="1" smtClean="0"/>
              <a:t>wir</a:t>
            </a:r>
            <a:r>
              <a:rPr lang="fr-CH" baseline="0" dirty="0" smtClean="0"/>
              <a:t> uns </a:t>
            </a:r>
            <a:r>
              <a:rPr lang="fr-CH" baseline="0" dirty="0" err="1" smtClean="0"/>
              <a:t>ständig</a:t>
            </a:r>
            <a:r>
              <a:rPr lang="fr-CH" baseline="0" dirty="0" smtClean="0"/>
              <a:t> mit </a:t>
            </a:r>
            <a:r>
              <a:rPr lang="fr-CH" baseline="0" dirty="0" err="1" smtClean="0"/>
              <a:t>allen</a:t>
            </a:r>
            <a:r>
              <a:rPr lang="fr-CH" baseline="0" dirty="0" smtClean="0"/>
              <a:t> </a:t>
            </a:r>
            <a:r>
              <a:rPr lang="fr-CH" baseline="0" dirty="0" err="1" smtClean="0"/>
              <a:t>davon</a:t>
            </a:r>
            <a:r>
              <a:rPr lang="fr-CH" baseline="0" dirty="0" smtClean="0"/>
              <a:t> </a:t>
            </a:r>
            <a:r>
              <a:rPr lang="fr-CH" baseline="0" dirty="0" err="1" smtClean="0"/>
              <a:t>auseinandersetzen</a:t>
            </a:r>
            <a:r>
              <a:rPr lang="fr-CH" baseline="0" dirty="0" smtClean="0"/>
              <a:t>, </a:t>
            </a:r>
            <a:r>
              <a:rPr lang="fr-CH" baseline="0" dirty="0" err="1" smtClean="0"/>
              <a:t>wären</a:t>
            </a:r>
            <a:r>
              <a:rPr lang="fr-CH" baseline="0" dirty="0" smtClean="0"/>
              <a:t> </a:t>
            </a:r>
            <a:r>
              <a:rPr lang="fr-CH" baseline="0" dirty="0" err="1" smtClean="0"/>
              <a:t>wir</a:t>
            </a:r>
            <a:r>
              <a:rPr lang="fr-CH" baseline="0" dirty="0" smtClean="0"/>
              <a:t> </a:t>
            </a:r>
            <a:r>
              <a:rPr lang="fr-CH" baseline="0" dirty="0" err="1" smtClean="0"/>
              <a:t>komplett</a:t>
            </a:r>
            <a:r>
              <a:rPr lang="fr-CH" baseline="0" dirty="0" smtClean="0"/>
              <a:t> </a:t>
            </a:r>
            <a:r>
              <a:rPr lang="fr-CH" baseline="0" dirty="0" err="1" smtClean="0"/>
              <a:t>überfordert</a:t>
            </a:r>
            <a:r>
              <a:rPr lang="fr-CH" baseline="0" dirty="0" smtClean="0"/>
              <a:t> </a:t>
            </a:r>
            <a:r>
              <a:rPr lang="fr-CH" baseline="0" dirty="0" err="1" smtClean="0"/>
              <a:t>und</a:t>
            </a:r>
            <a:r>
              <a:rPr lang="fr-CH" baseline="0" dirty="0" smtClean="0"/>
              <a:t> </a:t>
            </a:r>
            <a:r>
              <a:rPr lang="fr-CH" baseline="0" dirty="0" err="1" smtClean="0"/>
              <a:t>könnten</a:t>
            </a:r>
            <a:r>
              <a:rPr lang="fr-CH" baseline="0" dirty="0" smtClean="0"/>
              <a:t> </a:t>
            </a:r>
            <a:r>
              <a:rPr lang="fr-CH" baseline="0" dirty="0" err="1" smtClean="0"/>
              <a:t>zeitlich</a:t>
            </a:r>
            <a:r>
              <a:rPr lang="fr-CH" baseline="0" dirty="0" smtClean="0"/>
              <a:t> </a:t>
            </a:r>
            <a:r>
              <a:rPr lang="fr-CH" baseline="0" dirty="0" err="1" smtClean="0"/>
              <a:t>nur</a:t>
            </a:r>
            <a:r>
              <a:rPr lang="fr-CH" baseline="0" dirty="0" smtClean="0"/>
              <a:t> </a:t>
            </a:r>
            <a:r>
              <a:rPr lang="fr-CH" baseline="0" dirty="0" err="1" smtClean="0"/>
              <a:t>sehr</a:t>
            </a:r>
            <a:r>
              <a:rPr lang="fr-CH" baseline="0" dirty="0" smtClean="0"/>
              <a:t> </a:t>
            </a:r>
            <a:r>
              <a:rPr lang="fr-CH" baseline="0" dirty="0" err="1" smtClean="0"/>
              <a:t>verschoben</a:t>
            </a:r>
            <a:r>
              <a:rPr lang="fr-CH" baseline="0" dirty="0" smtClean="0"/>
              <a:t> </a:t>
            </a:r>
            <a:r>
              <a:rPr lang="fr-CH" baseline="0" dirty="0" err="1" smtClean="0"/>
              <a:t>handeln</a:t>
            </a:r>
            <a:r>
              <a:rPr lang="fr-CH" baseline="0" dirty="0" smtClean="0"/>
              <a:t>. </a:t>
            </a:r>
            <a:r>
              <a:rPr lang="fr-CH" baseline="0" dirty="0" err="1" smtClean="0"/>
              <a:t>Deswegen</a:t>
            </a:r>
            <a:r>
              <a:rPr lang="fr-CH" baseline="0" dirty="0" smtClean="0"/>
              <a:t> </a:t>
            </a:r>
            <a:r>
              <a:rPr lang="fr-CH" baseline="0" dirty="0" err="1" smtClean="0"/>
              <a:t>findet</a:t>
            </a:r>
            <a:r>
              <a:rPr lang="fr-CH" baseline="0" dirty="0" smtClean="0"/>
              <a:t> </a:t>
            </a:r>
            <a:r>
              <a:rPr lang="fr-CH" baseline="0" dirty="0" err="1" smtClean="0"/>
              <a:t>im</a:t>
            </a:r>
            <a:r>
              <a:rPr lang="fr-CH" baseline="0" dirty="0" smtClean="0"/>
              <a:t> </a:t>
            </a:r>
            <a:r>
              <a:rPr lang="fr-CH" baseline="0" dirty="0" err="1" smtClean="0"/>
              <a:t>Gehirn</a:t>
            </a:r>
            <a:r>
              <a:rPr lang="fr-CH" baseline="0" dirty="0" smtClean="0"/>
              <a:t> </a:t>
            </a:r>
            <a:r>
              <a:rPr lang="fr-CH" baseline="0" dirty="0" err="1" smtClean="0"/>
              <a:t>eine</a:t>
            </a:r>
            <a:r>
              <a:rPr lang="fr-CH" baseline="0" dirty="0" smtClean="0"/>
              <a:t> </a:t>
            </a:r>
            <a:r>
              <a:rPr lang="fr-CH" baseline="0" dirty="0" err="1" smtClean="0"/>
              <a:t>Selektion</a:t>
            </a:r>
            <a:r>
              <a:rPr lang="fr-CH" baseline="0" dirty="0" smtClean="0"/>
              <a:t> der </a:t>
            </a:r>
            <a:r>
              <a:rPr lang="fr-CH" baseline="0" dirty="0" err="1" smtClean="0"/>
              <a:t>Reize</a:t>
            </a:r>
            <a:r>
              <a:rPr lang="fr-CH" baseline="0" dirty="0" smtClean="0"/>
              <a:t> </a:t>
            </a:r>
            <a:r>
              <a:rPr lang="fr-CH" baseline="0" dirty="0" err="1" smtClean="0"/>
              <a:t>statt</a:t>
            </a:r>
            <a:r>
              <a:rPr lang="fr-CH" baseline="0" dirty="0" smtClean="0"/>
              <a:t>. Es </a:t>
            </a:r>
            <a:r>
              <a:rPr lang="fr-CH" baseline="0" dirty="0" err="1" smtClean="0"/>
              <a:t>wird</a:t>
            </a:r>
            <a:r>
              <a:rPr lang="fr-CH" baseline="0" dirty="0" smtClean="0"/>
              <a:t> </a:t>
            </a:r>
            <a:r>
              <a:rPr lang="fr-CH" baseline="0" dirty="0" err="1" smtClean="0"/>
              <a:t>also</a:t>
            </a:r>
            <a:r>
              <a:rPr lang="fr-CH" baseline="0" dirty="0" smtClean="0"/>
              <a:t> </a:t>
            </a:r>
            <a:r>
              <a:rPr lang="fr-CH" baseline="0" dirty="0" err="1" smtClean="0"/>
              <a:t>automatisch</a:t>
            </a:r>
            <a:r>
              <a:rPr lang="fr-CH" baseline="0" dirty="0" smtClean="0"/>
              <a:t> </a:t>
            </a:r>
            <a:r>
              <a:rPr lang="fr-CH" baseline="0" dirty="0" err="1" smtClean="0"/>
              <a:t>und</a:t>
            </a:r>
            <a:r>
              <a:rPr lang="fr-CH" baseline="0" dirty="0" smtClean="0"/>
              <a:t> </a:t>
            </a:r>
            <a:r>
              <a:rPr lang="fr-CH" baseline="0" dirty="0" err="1" smtClean="0"/>
              <a:t>weitgehend</a:t>
            </a:r>
            <a:r>
              <a:rPr lang="fr-CH" baseline="0" dirty="0" smtClean="0"/>
              <a:t> </a:t>
            </a:r>
            <a:r>
              <a:rPr lang="fr-CH" baseline="0" dirty="0" err="1" smtClean="0"/>
              <a:t>unbewusst</a:t>
            </a:r>
            <a:r>
              <a:rPr lang="fr-CH" baseline="0" dirty="0" smtClean="0"/>
              <a:t> </a:t>
            </a:r>
            <a:r>
              <a:rPr lang="fr-CH" baseline="0" dirty="0" err="1" smtClean="0"/>
              <a:t>entschieden</a:t>
            </a:r>
            <a:r>
              <a:rPr lang="fr-CH" baseline="0" dirty="0" smtClean="0"/>
              <a:t>, welche </a:t>
            </a:r>
            <a:r>
              <a:rPr lang="fr-CH" baseline="0" dirty="0" err="1" smtClean="0"/>
              <a:t>Informationen</a:t>
            </a:r>
            <a:r>
              <a:rPr lang="fr-CH" baseline="0" dirty="0" smtClean="0"/>
              <a:t> </a:t>
            </a:r>
            <a:r>
              <a:rPr lang="fr-CH" baseline="0" dirty="0" err="1" smtClean="0"/>
              <a:t>nach</a:t>
            </a:r>
            <a:r>
              <a:rPr lang="fr-CH" baseline="0" dirty="0" smtClean="0"/>
              <a:t> der </a:t>
            </a:r>
            <a:r>
              <a:rPr lang="fr-CH" baseline="0" dirty="0" err="1" smtClean="0"/>
              <a:t>Aufnahme</a:t>
            </a:r>
            <a:r>
              <a:rPr lang="fr-CH" baseline="0" dirty="0" smtClean="0"/>
              <a:t> </a:t>
            </a:r>
            <a:r>
              <a:rPr lang="fr-CH" baseline="0" dirty="0" err="1" smtClean="0"/>
              <a:t>unserer</a:t>
            </a:r>
            <a:r>
              <a:rPr lang="fr-CH" baseline="0" dirty="0" smtClean="0"/>
              <a:t> </a:t>
            </a:r>
            <a:r>
              <a:rPr lang="fr-CH" baseline="0" dirty="0" err="1" smtClean="0"/>
              <a:t>Sinne</a:t>
            </a:r>
            <a:r>
              <a:rPr lang="fr-CH" baseline="0" dirty="0" smtClean="0"/>
              <a:t> </a:t>
            </a:r>
            <a:r>
              <a:rPr lang="fr-CH" baseline="0" dirty="0" err="1" smtClean="0"/>
              <a:t>im</a:t>
            </a:r>
            <a:r>
              <a:rPr lang="fr-CH" baseline="0" dirty="0" smtClean="0"/>
              <a:t> </a:t>
            </a:r>
            <a:r>
              <a:rPr lang="fr-CH" baseline="0" dirty="0" err="1" smtClean="0"/>
              <a:t>Gehirn</a:t>
            </a:r>
            <a:r>
              <a:rPr lang="fr-CH" baseline="0" dirty="0" smtClean="0"/>
              <a:t> </a:t>
            </a:r>
            <a:r>
              <a:rPr lang="fr-CH" baseline="0" dirty="0" err="1" smtClean="0"/>
              <a:t>weiterverarbeitet</a:t>
            </a:r>
            <a:r>
              <a:rPr lang="fr-CH" baseline="0" dirty="0" smtClean="0"/>
              <a:t> </a:t>
            </a:r>
            <a:r>
              <a:rPr lang="fr-CH" baseline="0" dirty="0" err="1" smtClean="0"/>
              <a:t>werden</a:t>
            </a:r>
            <a:r>
              <a:rPr lang="fr-CH" baseline="0" dirty="0" smtClean="0"/>
              <a:t> </a:t>
            </a:r>
            <a:r>
              <a:rPr lang="fr-CH" baseline="0" dirty="0" err="1" smtClean="0"/>
              <a:t>und</a:t>
            </a:r>
            <a:r>
              <a:rPr lang="fr-CH" baseline="0" dirty="0" smtClean="0"/>
              <a:t> welche </a:t>
            </a:r>
            <a:r>
              <a:rPr lang="fr-CH" baseline="0" dirty="0" err="1" smtClean="0"/>
              <a:t>bereits</a:t>
            </a:r>
            <a:r>
              <a:rPr lang="fr-CH" baseline="0" dirty="0" smtClean="0"/>
              <a:t> </a:t>
            </a:r>
            <a:r>
              <a:rPr lang="fr-CH" baseline="0" dirty="0" err="1" smtClean="0"/>
              <a:t>im</a:t>
            </a:r>
            <a:r>
              <a:rPr lang="fr-CH" baseline="0" dirty="0" smtClean="0"/>
              <a:t> </a:t>
            </a:r>
            <a:r>
              <a:rPr lang="fr-CH" baseline="0" dirty="0" err="1" smtClean="0"/>
              <a:t>Wahrnehmungsprozess</a:t>
            </a:r>
            <a:r>
              <a:rPr lang="fr-CH" baseline="0" dirty="0" smtClean="0"/>
              <a:t> </a:t>
            </a:r>
            <a:r>
              <a:rPr lang="fr-CH" baseline="0" dirty="0" err="1" smtClean="0"/>
              <a:t>ausgeblendet</a:t>
            </a:r>
            <a:r>
              <a:rPr lang="fr-CH" baseline="0" dirty="0" smtClean="0"/>
              <a:t> </a:t>
            </a:r>
            <a:r>
              <a:rPr lang="fr-CH" baseline="0" dirty="0" err="1" smtClean="0"/>
              <a:t>werden</a:t>
            </a:r>
            <a:r>
              <a:rPr lang="fr-CH" baseline="0" dirty="0" smtClean="0"/>
              <a:t>. Die </a:t>
            </a:r>
            <a:r>
              <a:rPr lang="fr-CH" baseline="0" dirty="0" err="1" smtClean="0"/>
              <a:t>Reize</a:t>
            </a:r>
            <a:r>
              <a:rPr lang="fr-CH" baseline="0" dirty="0" smtClean="0"/>
              <a:t>, die </a:t>
            </a:r>
            <a:r>
              <a:rPr lang="fr-CH" baseline="0" dirty="0" err="1" smtClean="0"/>
              <a:t>ankommen</a:t>
            </a:r>
            <a:r>
              <a:rPr lang="fr-CH" baseline="0" dirty="0" smtClean="0"/>
              <a:t>, </a:t>
            </a:r>
            <a:r>
              <a:rPr lang="fr-CH" baseline="0" dirty="0" err="1" smtClean="0"/>
              <a:t>aktivieren</a:t>
            </a:r>
            <a:r>
              <a:rPr lang="fr-CH" baseline="0" dirty="0" smtClean="0"/>
              <a:t> </a:t>
            </a:r>
            <a:r>
              <a:rPr lang="fr-CH" baseline="0" dirty="0" err="1" smtClean="0"/>
              <a:t>automatisch</a:t>
            </a:r>
            <a:r>
              <a:rPr lang="fr-CH" baseline="0" dirty="0" smtClean="0"/>
              <a:t> </a:t>
            </a:r>
            <a:r>
              <a:rPr lang="fr-CH" baseline="0" dirty="0" err="1" smtClean="0"/>
              <a:t>Hypothesen</a:t>
            </a:r>
            <a:r>
              <a:rPr lang="fr-CH" baseline="0" dirty="0" smtClean="0"/>
              <a:t> </a:t>
            </a:r>
            <a:r>
              <a:rPr lang="fr-CH" baseline="0" dirty="0" err="1" smtClean="0"/>
              <a:t>und</a:t>
            </a:r>
            <a:r>
              <a:rPr lang="fr-CH" baseline="0" dirty="0" smtClean="0"/>
              <a:t> </a:t>
            </a:r>
            <a:r>
              <a:rPr lang="fr-CH" baseline="0" dirty="0" err="1" smtClean="0"/>
              <a:t>Kategorien</a:t>
            </a:r>
            <a:r>
              <a:rPr lang="fr-CH" baseline="0" dirty="0" smtClean="0"/>
              <a:t> von </a:t>
            </a:r>
            <a:r>
              <a:rPr lang="fr-CH" baseline="0" dirty="0" err="1" smtClean="0"/>
              <a:t>vorhandenen</a:t>
            </a:r>
            <a:r>
              <a:rPr lang="fr-CH" baseline="0" dirty="0" smtClean="0"/>
              <a:t> </a:t>
            </a:r>
            <a:r>
              <a:rPr lang="fr-CH" baseline="0" dirty="0" err="1" smtClean="0"/>
              <a:t>Wissensbeständen</a:t>
            </a:r>
            <a:r>
              <a:rPr lang="fr-CH" baseline="0" dirty="0" smtClean="0"/>
              <a:t> </a:t>
            </a:r>
            <a:r>
              <a:rPr lang="fr-CH" baseline="0" dirty="0" err="1" smtClean="0"/>
              <a:t>und</a:t>
            </a:r>
            <a:r>
              <a:rPr lang="fr-CH" baseline="0" dirty="0" smtClean="0"/>
              <a:t> </a:t>
            </a:r>
            <a:r>
              <a:rPr lang="fr-CH" baseline="0" dirty="0" err="1" smtClean="0"/>
              <a:t>Erfahrungen</a:t>
            </a:r>
            <a:r>
              <a:rPr lang="fr-CH" baseline="0" dirty="0" smtClean="0"/>
              <a:t>. </a:t>
            </a:r>
            <a:r>
              <a:rPr lang="fr-CH" baseline="0" dirty="0" err="1" smtClean="0"/>
              <a:t>Dadurch</a:t>
            </a:r>
            <a:r>
              <a:rPr lang="fr-CH" baseline="0" dirty="0" smtClean="0"/>
              <a:t> </a:t>
            </a:r>
            <a:r>
              <a:rPr lang="fr-CH" baseline="0" dirty="0" err="1" smtClean="0"/>
              <a:t>kann</a:t>
            </a:r>
            <a:r>
              <a:rPr lang="fr-CH" baseline="0" dirty="0" smtClean="0"/>
              <a:t> man </a:t>
            </a:r>
            <a:r>
              <a:rPr lang="fr-CH" baseline="0" dirty="0" err="1" smtClean="0"/>
              <a:t>sehr</a:t>
            </a:r>
            <a:r>
              <a:rPr lang="fr-CH" baseline="0" dirty="0" smtClean="0"/>
              <a:t> </a:t>
            </a:r>
            <a:r>
              <a:rPr lang="fr-CH" baseline="0" dirty="0" err="1" smtClean="0"/>
              <a:t>schnell</a:t>
            </a:r>
            <a:r>
              <a:rPr lang="fr-CH" baseline="0" dirty="0" smtClean="0"/>
              <a:t> </a:t>
            </a:r>
            <a:r>
              <a:rPr lang="fr-CH" baseline="0" dirty="0" err="1" smtClean="0"/>
              <a:t>einen</a:t>
            </a:r>
            <a:r>
              <a:rPr lang="fr-CH" baseline="0" dirty="0" smtClean="0"/>
              <a:t> </a:t>
            </a:r>
            <a:r>
              <a:rPr lang="fr-CH" baseline="0" dirty="0" err="1" smtClean="0"/>
              <a:t>subjektiven</a:t>
            </a:r>
            <a:r>
              <a:rPr lang="fr-CH" baseline="0" dirty="0" smtClean="0"/>
              <a:t> </a:t>
            </a:r>
            <a:r>
              <a:rPr lang="fr-CH" baseline="0" dirty="0" err="1" smtClean="0"/>
              <a:t>Gesamteindruck</a:t>
            </a:r>
            <a:r>
              <a:rPr lang="fr-CH" baseline="0" dirty="0" smtClean="0"/>
              <a:t> </a:t>
            </a:r>
            <a:r>
              <a:rPr lang="fr-CH" baseline="0" dirty="0" err="1" smtClean="0"/>
              <a:t>einer</a:t>
            </a:r>
            <a:r>
              <a:rPr lang="fr-CH" baseline="0" dirty="0" smtClean="0"/>
              <a:t> Person </a:t>
            </a:r>
            <a:r>
              <a:rPr lang="fr-CH" baseline="0" dirty="0" err="1" smtClean="0"/>
              <a:t>gewinnen</a:t>
            </a:r>
            <a:r>
              <a:rPr lang="fr-CH" baseline="0" dirty="0" smtClean="0"/>
              <a:t> </a:t>
            </a:r>
            <a:r>
              <a:rPr lang="fr-CH" baseline="0" dirty="0" err="1" smtClean="0"/>
              <a:t>und</a:t>
            </a:r>
            <a:r>
              <a:rPr lang="fr-CH" baseline="0" dirty="0" smtClean="0"/>
              <a:t> </a:t>
            </a:r>
            <a:r>
              <a:rPr lang="fr-CH" baseline="0" dirty="0" err="1" smtClean="0"/>
              <a:t>diese</a:t>
            </a:r>
            <a:r>
              <a:rPr lang="fr-CH" baseline="0" dirty="0" smtClean="0"/>
              <a:t> </a:t>
            </a:r>
            <a:r>
              <a:rPr lang="fr-CH" baseline="0" dirty="0" err="1" smtClean="0"/>
              <a:t>einschätzen</a:t>
            </a:r>
            <a:r>
              <a:rPr lang="fr-CH" baseline="0" dirty="0" smtClean="0"/>
              <a:t>, </a:t>
            </a:r>
            <a:r>
              <a:rPr lang="fr-CH" baseline="0" dirty="0" err="1" smtClean="0"/>
              <a:t>was</a:t>
            </a:r>
            <a:r>
              <a:rPr lang="fr-CH" baseline="0" dirty="0" smtClean="0"/>
              <a:t> </a:t>
            </a:r>
            <a:r>
              <a:rPr lang="fr-CH" baseline="0" dirty="0" err="1" smtClean="0"/>
              <a:t>einem</a:t>
            </a:r>
            <a:r>
              <a:rPr lang="fr-CH" baseline="0" dirty="0" smtClean="0"/>
              <a:t> </a:t>
            </a:r>
            <a:r>
              <a:rPr lang="fr-CH" baseline="0" dirty="0" err="1" smtClean="0"/>
              <a:t>wiederum</a:t>
            </a:r>
            <a:r>
              <a:rPr lang="fr-CH" baseline="0" dirty="0" smtClean="0"/>
              <a:t> </a:t>
            </a:r>
            <a:r>
              <a:rPr lang="fr-CH" baseline="0" dirty="0" err="1" smtClean="0"/>
              <a:t>hilft</a:t>
            </a:r>
            <a:r>
              <a:rPr lang="fr-CH" baseline="0" dirty="0" smtClean="0"/>
              <a:t> </a:t>
            </a:r>
            <a:r>
              <a:rPr lang="fr-CH" baseline="0" dirty="0" err="1" smtClean="0"/>
              <a:t>zu</a:t>
            </a:r>
            <a:r>
              <a:rPr lang="fr-CH" baseline="0" dirty="0" smtClean="0"/>
              <a:t> </a:t>
            </a:r>
            <a:r>
              <a:rPr lang="fr-CH" baseline="0" dirty="0" err="1" smtClean="0"/>
              <a:t>wissen</a:t>
            </a:r>
            <a:r>
              <a:rPr lang="fr-CH" baseline="0" dirty="0" smtClean="0"/>
              <a:t>, </a:t>
            </a:r>
            <a:r>
              <a:rPr lang="fr-CH" baseline="0" dirty="0" err="1" smtClean="0"/>
              <a:t>wie</a:t>
            </a:r>
            <a:r>
              <a:rPr lang="fr-CH" baseline="0" dirty="0" smtClean="0"/>
              <a:t> man </a:t>
            </a:r>
            <a:r>
              <a:rPr lang="fr-CH" baseline="0" dirty="0" err="1" smtClean="0"/>
              <a:t>sich</a:t>
            </a:r>
            <a:r>
              <a:rPr lang="fr-CH" baseline="0" dirty="0" smtClean="0"/>
              <a:t> </a:t>
            </a:r>
            <a:r>
              <a:rPr lang="fr-CH" baseline="0" dirty="0" err="1" smtClean="0"/>
              <a:t>verhalten</a:t>
            </a:r>
            <a:r>
              <a:rPr lang="fr-CH" baseline="0" dirty="0" smtClean="0"/>
              <a:t> </a:t>
            </a:r>
            <a:r>
              <a:rPr lang="fr-CH" baseline="0" dirty="0" err="1" smtClean="0"/>
              <a:t>soll</a:t>
            </a:r>
            <a:r>
              <a:rPr lang="fr-CH" baseline="0" dirty="0" smtClean="0"/>
              <a:t>.</a:t>
            </a:r>
          </a:p>
          <a:p>
            <a:pPr marL="0" indent="0">
              <a:buNone/>
            </a:pPr>
            <a:r>
              <a:rPr lang="fr-CH" b="1" baseline="0" dirty="0" err="1" smtClean="0"/>
              <a:t>Anpassungsfunktion</a:t>
            </a:r>
            <a:r>
              <a:rPr lang="fr-CH" baseline="0" dirty="0" smtClean="0"/>
              <a:t>: </a:t>
            </a:r>
            <a:r>
              <a:rPr lang="fr-CH" baseline="0" dirty="0" err="1" smtClean="0"/>
              <a:t>Vorurteile</a:t>
            </a:r>
            <a:r>
              <a:rPr lang="fr-CH" baseline="0" dirty="0" smtClean="0"/>
              <a:t> </a:t>
            </a:r>
            <a:r>
              <a:rPr lang="fr-CH" baseline="0" dirty="0" err="1" smtClean="0"/>
              <a:t>ermöglichen</a:t>
            </a:r>
            <a:r>
              <a:rPr lang="fr-CH" baseline="0" dirty="0" smtClean="0"/>
              <a:t> </a:t>
            </a:r>
            <a:r>
              <a:rPr lang="fr-CH" baseline="0" dirty="0" err="1" smtClean="0"/>
              <a:t>auch</a:t>
            </a:r>
            <a:r>
              <a:rPr lang="fr-CH" baseline="0" dirty="0" smtClean="0"/>
              <a:t> </a:t>
            </a:r>
            <a:r>
              <a:rPr lang="fr-CH" baseline="0" dirty="0" err="1" smtClean="0"/>
              <a:t>eine</a:t>
            </a:r>
            <a:r>
              <a:rPr lang="fr-CH" baseline="0" dirty="0" smtClean="0"/>
              <a:t> </a:t>
            </a:r>
            <a:r>
              <a:rPr lang="fr-CH" baseline="0" dirty="0" err="1" smtClean="0"/>
              <a:t>schnelle</a:t>
            </a:r>
            <a:r>
              <a:rPr lang="fr-CH" baseline="0" dirty="0" smtClean="0"/>
              <a:t> </a:t>
            </a:r>
            <a:r>
              <a:rPr lang="fr-CH" baseline="0" dirty="0" err="1" smtClean="0"/>
              <a:t>Anpassung</a:t>
            </a:r>
            <a:r>
              <a:rPr lang="fr-CH" baseline="0" dirty="0" smtClean="0"/>
              <a:t> an </a:t>
            </a:r>
            <a:r>
              <a:rPr lang="fr-CH" baseline="0" dirty="0" err="1" smtClean="0"/>
              <a:t>das</a:t>
            </a:r>
            <a:r>
              <a:rPr lang="fr-CH" baseline="0" dirty="0" smtClean="0"/>
              <a:t> </a:t>
            </a:r>
            <a:r>
              <a:rPr lang="fr-CH" baseline="0" dirty="0" err="1" smtClean="0"/>
              <a:t>soziale</a:t>
            </a:r>
            <a:r>
              <a:rPr lang="fr-CH" baseline="0" dirty="0" smtClean="0"/>
              <a:t> </a:t>
            </a:r>
            <a:r>
              <a:rPr lang="fr-CH" baseline="0" dirty="0" err="1" smtClean="0"/>
              <a:t>Umfeld</a:t>
            </a:r>
            <a:r>
              <a:rPr lang="fr-CH" baseline="0" dirty="0" smtClean="0"/>
              <a:t>, </a:t>
            </a:r>
            <a:r>
              <a:rPr lang="fr-CH" baseline="0" dirty="0" err="1" smtClean="0"/>
              <a:t>z.B</a:t>
            </a:r>
            <a:r>
              <a:rPr lang="fr-CH" baseline="0" dirty="0" smtClean="0"/>
              <a:t>. die </a:t>
            </a:r>
            <a:r>
              <a:rPr lang="fr-CH" baseline="0" dirty="0" err="1" smtClean="0"/>
              <a:t>vorherrschende</a:t>
            </a:r>
            <a:r>
              <a:rPr lang="fr-CH" baseline="0" dirty="0" smtClean="0"/>
              <a:t> Meinung, </a:t>
            </a:r>
            <a:r>
              <a:rPr lang="fr-CH" baseline="0" dirty="0" err="1" smtClean="0"/>
              <a:t>Wert</a:t>
            </a:r>
            <a:r>
              <a:rPr lang="fr-CH" baseline="0" dirty="0" smtClean="0"/>
              <a:t>- </a:t>
            </a:r>
            <a:r>
              <a:rPr lang="fr-CH" baseline="0" dirty="0" err="1" smtClean="0"/>
              <a:t>und</a:t>
            </a:r>
            <a:r>
              <a:rPr lang="fr-CH" baseline="0" dirty="0" smtClean="0"/>
              <a:t> </a:t>
            </a:r>
            <a:r>
              <a:rPr lang="fr-CH" baseline="0" dirty="0" err="1" smtClean="0"/>
              <a:t>Normvorstelungen</a:t>
            </a:r>
            <a:r>
              <a:rPr lang="fr-CH" baseline="0" dirty="0" smtClean="0"/>
              <a:t> </a:t>
            </a:r>
            <a:r>
              <a:rPr lang="fr-CH" baseline="0" dirty="0" err="1" smtClean="0"/>
              <a:t>und</a:t>
            </a:r>
            <a:r>
              <a:rPr lang="fr-CH" baseline="0" dirty="0" smtClean="0"/>
              <a:t> </a:t>
            </a:r>
            <a:r>
              <a:rPr lang="fr-CH" baseline="0" dirty="0" err="1" smtClean="0"/>
              <a:t>Handlungsregeln</a:t>
            </a:r>
            <a:r>
              <a:rPr lang="fr-CH" baseline="0" dirty="0" smtClean="0"/>
              <a:t>. </a:t>
            </a:r>
            <a:r>
              <a:rPr lang="fr-CH" baseline="0" dirty="0" err="1" smtClean="0"/>
              <a:t>Vorurteile</a:t>
            </a:r>
            <a:r>
              <a:rPr lang="fr-CH" baseline="0" dirty="0" smtClean="0"/>
              <a:t> </a:t>
            </a:r>
            <a:r>
              <a:rPr lang="fr-CH" baseline="0" dirty="0" err="1" smtClean="0"/>
              <a:t>helfen</a:t>
            </a:r>
            <a:r>
              <a:rPr lang="fr-CH" baseline="0" dirty="0" smtClean="0"/>
              <a:t> </a:t>
            </a:r>
            <a:r>
              <a:rPr lang="fr-CH" baseline="0" dirty="0" err="1" smtClean="0"/>
              <a:t>somit</a:t>
            </a:r>
            <a:r>
              <a:rPr lang="fr-CH" baseline="0" dirty="0" smtClean="0"/>
              <a:t>, die </a:t>
            </a:r>
            <a:r>
              <a:rPr lang="fr-CH" baseline="0" dirty="0" err="1" smtClean="0"/>
              <a:t>Akzeptanz</a:t>
            </a:r>
            <a:r>
              <a:rPr lang="fr-CH" baseline="0" dirty="0" smtClean="0"/>
              <a:t> in der Gesellschaft </a:t>
            </a:r>
            <a:r>
              <a:rPr lang="fr-CH" baseline="0" dirty="0" err="1" smtClean="0"/>
              <a:t>zu</a:t>
            </a:r>
            <a:r>
              <a:rPr lang="fr-CH" baseline="0" dirty="0" smtClean="0"/>
              <a:t> </a:t>
            </a:r>
            <a:r>
              <a:rPr lang="fr-CH" baseline="0" dirty="0" err="1" smtClean="0"/>
              <a:t>erhöhen</a:t>
            </a:r>
            <a:r>
              <a:rPr lang="fr-CH" baseline="0" dirty="0" smtClean="0"/>
              <a:t>.</a:t>
            </a:r>
          </a:p>
          <a:p>
            <a:pPr marL="0" indent="0">
              <a:buNone/>
            </a:pPr>
            <a:endParaRPr lang="fr-CH" b="1" baseline="0" dirty="0" smtClean="0"/>
          </a:p>
          <a:p>
            <a:r>
              <a:rPr lang="fr-CH" b="1" baseline="0" dirty="0" err="1" smtClean="0"/>
              <a:t>Problematische</a:t>
            </a:r>
            <a:r>
              <a:rPr lang="fr-CH" b="1" baseline="0" dirty="0" smtClean="0"/>
              <a:t> </a:t>
            </a:r>
            <a:r>
              <a:rPr lang="fr-CH" b="1" baseline="0" dirty="0" err="1" smtClean="0"/>
              <a:t>Folgen</a:t>
            </a:r>
            <a:r>
              <a:rPr lang="fr-CH" b="1" baseline="0" dirty="0" smtClean="0"/>
              <a:t> von </a:t>
            </a:r>
            <a:r>
              <a:rPr lang="fr-CH" b="1" baseline="0" dirty="0" err="1" smtClean="0"/>
              <a:t>Stereotypen</a:t>
            </a:r>
            <a:r>
              <a:rPr lang="fr-CH" b="1" baseline="0" dirty="0" smtClean="0"/>
              <a:t> </a:t>
            </a:r>
            <a:r>
              <a:rPr lang="fr-CH" b="1" baseline="0" dirty="0" err="1" smtClean="0"/>
              <a:t>und</a:t>
            </a:r>
            <a:r>
              <a:rPr lang="fr-CH" b="1" baseline="0" dirty="0" smtClean="0"/>
              <a:t> </a:t>
            </a:r>
            <a:r>
              <a:rPr lang="fr-CH" b="1" baseline="0" dirty="0" err="1" smtClean="0"/>
              <a:t>Vorurteilen</a:t>
            </a:r>
            <a:r>
              <a:rPr lang="fr-CH" b="1" baseline="0" dirty="0" smtClean="0"/>
              <a:t>: </a:t>
            </a:r>
            <a:endParaRPr lang="fr-CH"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H" baseline="0" dirty="0" err="1" smtClean="0"/>
              <a:t>Wenn</a:t>
            </a:r>
            <a:r>
              <a:rPr lang="fr-CH" baseline="0" dirty="0" smtClean="0"/>
              <a:t> </a:t>
            </a:r>
            <a:r>
              <a:rPr lang="fr-CH" baseline="0" dirty="0" err="1" smtClean="0"/>
              <a:t>Generalisierungen</a:t>
            </a:r>
            <a:r>
              <a:rPr lang="fr-CH" baseline="0" dirty="0" smtClean="0"/>
              <a:t> </a:t>
            </a:r>
            <a:r>
              <a:rPr lang="fr-CH" baseline="0" dirty="0" err="1" smtClean="0"/>
              <a:t>negativ</a:t>
            </a:r>
            <a:r>
              <a:rPr lang="fr-CH" baseline="0" dirty="0" smtClean="0"/>
              <a:t> </a:t>
            </a:r>
            <a:r>
              <a:rPr lang="fr-CH" baseline="0" dirty="0" err="1" smtClean="0"/>
              <a:t>bewertet</a:t>
            </a:r>
            <a:r>
              <a:rPr lang="fr-CH" baseline="0" dirty="0" smtClean="0"/>
              <a:t> </a:t>
            </a:r>
            <a:r>
              <a:rPr lang="fr-CH" baseline="0" dirty="0" err="1" smtClean="0"/>
              <a:t>sind</a:t>
            </a:r>
            <a:r>
              <a:rPr lang="fr-CH" baseline="0" dirty="0" smtClean="0"/>
              <a:t>, </a:t>
            </a:r>
            <a:r>
              <a:rPr lang="fr-CH" baseline="0" dirty="0" err="1" smtClean="0"/>
              <a:t>kann</a:t>
            </a:r>
            <a:r>
              <a:rPr lang="fr-CH" baseline="0" dirty="0" smtClean="0"/>
              <a:t> dies </a:t>
            </a:r>
            <a:r>
              <a:rPr lang="fr-CH" baseline="0" dirty="0" err="1" smtClean="0"/>
              <a:t>Vorurteile</a:t>
            </a:r>
            <a:r>
              <a:rPr lang="fr-CH" baseline="0" dirty="0" smtClean="0"/>
              <a:t> </a:t>
            </a:r>
            <a:r>
              <a:rPr lang="fr-CH" baseline="0" dirty="0" err="1" smtClean="0"/>
              <a:t>und</a:t>
            </a:r>
            <a:r>
              <a:rPr lang="fr-CH" baseline="0" dirty="0" smtClean="0"/>
              <a:t> </a:t>
            </a:r>
            <a:r>
              <a:rPr lang="fr-CH" baseline="0" dirty="0" err="1" smtClean="0"/>
              <a:t>feindliches</a:t>
            </a:r>
            <a:r>
              <a:rPr lang="fr-CH" baseline="0" dirty="0" smtClean="0"/>
              <a:t> </a:t>
            </a:r>
            <a:r>
              <a:rPr lang="fr-CH" baseline="0" dirty="0" err="1" smtClean="0"/>
              <a:t>Verhalten</a:t>
            </a:r>
            <a:r>
              <a:rPr lang="fr-CH" baseline="0" dirty="0" smtClean="0"/>
              <a:t> </a:t>
            </a:r>
            <a:r>
              <a:rPr lang="fr-CH" baseline="0" dirty="0" err="1" smtClean="0"/>
              <a:t>gegenüber</a:t>
            </a:r>
            <a:r>
              <a:rPr lang="fr-CH" baseline="0" dirty="0" smtClean="0"/>
              <a:t> </a:t>
            </a:r>
            <a:r>
              <a:rPr lang="fr-CH" baseline="0" dirty="0" err="1" smtClean="0"/>
              <a:t>einer</a:t>
            </a:r>
            <a:r>
              <a:rPr lang="fr-CH" baseline="0" dirty="0" smtClean="0"/>
              <a:t> Person </a:t>
            </a:r>
            <a:r>
              <a:rPr lang="fr-CH" baseline="0" dirty="0" err="1" smtClean="0"/>
              <a:t>oder</a:t>
            </a:r>
            <a:r>
              <a:rPr lang="fr-CH" baseline="0" dirty="0" smtClean="0"/>
              <a:t> </a:t>
            </a:r>
            <a:r>
              <a:rPr lang="fr-CH" baseline="0" dirty="0" err="1" smtClean="0"/>
              <a:t>Gruppe</a:t>
            </a:r>
            <a:r>
              <a:rPr lang="fr-CH" baseline="0" dirty="0" smtClean="0"/>
              <a:t> </a:t>
            </a:r>
            <a:r>
              <a:rPr lang="fr-CH" baseline="0" dirty="0" err="1" smtClean="0"/>
              <a:t>auslösen</a:t>
            </a:r>
            <a:r>
              <a:rPr lang="fr-CH" baseline="0" dirty="0" smtClean="0"/>
              <a:t>. </a:t>
            </a:r>
            <a:r>
              <a:rPr lang="fr-CH" baseline="0" dirty="0" err="1" smtClean="0"/>
              <a:t>Vorurteile</a:t>
            </a:r>
            <a:r>
              <a:rPr lang="fr-CH" baseline="0" dirty="0" smtClean="0"/>
              <a:t> </a:t>
            </a:r>
            <a:r>
              <a:rPr lang="fr-CH" baseline="0" dirty="0" err="1" smtClean="0"/>
              <a:t>und</a:t>
            </a:r>
            <a:r>
              <a:rPr lang="fr-CH" baseline="0" dirty="0" smtClean="0"/>
              <a:t> </a:t>
            </a:r>
            <a:r>
              <a:rPr lang="fr-CH" baseline="0" dirty="0" err="1" smtClean="0"/>
              <a:t>Stereotypen</a:t>
            </a:r>
            <a:r>
              <a:rPr lang="fr-CH" baseline="0" dirty="0" smtClean="0"/>
              <a:t> </a:t>
            </a:r>
            <a:r>
              <a:rPr lang="fr-CH" baseline="0" dirty="0" err="1" smtClean="0"/>
              <a:t>beeinflussen</a:t>
            </a:r>
            <a:r>
              <a:rPr lang="fr-CH" baseline="0" dirty="0" smtClean="0"/>
              <a:t> </a:t>
            </a:r>
            <a:r>
              <a:rPr lang="fr-CH" baseline="0" dirty="0" err="1" smtClean="0"/>
              <a:t>unser</a:t>
            </a:r>
            <a:r>
              <a:rPr lang="fr-CH" baseline="0" dirty="0" smtClean="0"/>
              <a:t> </a:t>
            </a:r>
            <a:r>
              <a:rPr lang="fr-CH" baseline="0" dirty="0" err="1" smtClean="0"/>
              <a:t>Verhalten</a:t>
            </a:r>
            <a:r>
              <a:rPr lang="fr-CH" baseline="0" dirty="0" smtClean="0"/>
              <a:t> </a:t>
            </a:r>
            <a:r>
              <a:rPr lang="fr-CH" baseline="0" dirty="0" err="1" smtClean="0"/>
              <a:t>gegenüber</a:t>
            </a:r>
            <a:r>
              <a:rPr lang="fr-CH" baseline="0" dirty="0" smtClean="0"/>
              <a:t> </a:t>
            </a:r>
            <a:r>
              <a:rPr lang="fr-CH" baseline="0" dirty="0" err="1" smtClean="0"/>
              <a:t>Menschen</a:t>
            </a:r>
            <a:r>
              <a:rPr lang="fr-CH" baseline="0" dirty="0" smtClean="0"/>
              <a:t>, die </a:t>
            </a:r>
            <a:r>
              <a:rPr lang="fr-CH" baseline="0" dirty="0" err="1" smtClean="0"/>
              <a:t>wir</a:t>
            </a:r>
            <a:r>
              <a:rPr lang="fr-CH" baseline="0" dirty="0" smtClean="0"/>
              <a:t> </a:t>
            </a:r>
            <a:r>
              <a:rPr lang="fr-CH" baseline="0" dirty="0" err="1" smtClean="0"/>
              <a:t>nicht</a:t>
            </a:r>
            <a:r>
              <a:rPr lang="fr-CH" baseline="0" dirty="0" smtClean="0"/>
              <a:t> </a:t>
            </a:r>
            <a:r>
              <a:rPr lang="fr-CH" baseline="0" dirty="0" err="1" smtClean="0"/>
              <a:t>richtig</a:t>
            </a:r>
            <a:r>
              <a:rPr lang="fr-CH" baseline="0" dirty="0" smtClean="0"/>
              <a:t> </a:t>
            </a:r>
            <a:r>
              <a:rPr lang="fr-CH" baseline="0" dirty="0" err="1" smtClean="0"/>
              <a:t>kennen</a:t>
            </a:r>
            <a:r>
              <a:rPr lang="fr-CH" baseline="0" dirty="0" smtClean="0"/>
              <a:t>. Es </a:t>
            </a:r>
            <a:r>
              <a:rPr lang="fr-CH" baseline="0" dirty="0" err="1" smtClean="0"/>
              <a:t>besteht</a:t>
            </a:r>
            <a:r>
              <a:rPr lang="fr-CH" baseline="0" dirty="0" smtClean="0"/>
              <a:t> </a:t>
            </a:r>
            <a:r>
              <a:rPr lang="fr-CH" baseline="0" dirty="0" err="1" smtClean="0"/>
              <a:t>das</a:t>
            </a:r>
            <a:r>
              <a:rPr lang="fr-CH" baseline="0" dirty="0" smtClean="0"/>
              <a:t> </a:t>
            </a:r>
            <a:r>
              <a:rPr lang="fr-CH" baseline="0" dirty="0" err="1" smtClean="0"/>
              <a:t>Risiko</a:t>
            </a:r>
            <a:r>
              <a:rPr lang="fr-CH" baseline="0" dirty="0" smtClean="0"/>
              <a:t>, </a:t>
            </a:r>
            <a:r>
              <a:rPr lang="fr-CH" baseline="0" dirty="0" err="1" smtClean="0"/>
              <a:t>dass</a:t>
            </a:r>
            <a:r>
              <a:rPr lang="fr-CH" baseline="0" dirty="0" smtClean="0"/>
              <a:t> </a:t>
            </a:r>
            <a:r>
              <a:rPr lang="fr-CH" baseline="0" dirty="0" err="1" smtClean="0"/>
              <a:t>wir</a:t>
            </a:r>
            <a:r>
              <a:rPr lang="fr-CH" baseline="0" dirty="0" smtClean="0"/>
              <a:t> </a:t>
            </a:r>
            <a:r>
              <a:rPr lang="fr-CH" baseline="0" dirty="0" err="1" smtClean="0"/>
              <a:t>Menschen</a:t>
            </a:r>
            <a:r>
              <a:rPr lang="fr-CH" baseline="0" dirty="0" smtClean="0"/>
              <a:t> </a:t>
            </a:r>
            <a:r>
              <a:rPr lang="fr-CH" baseline="0" dirty="0" err="1" smtClean="0"/>
              <a:t>allein</a:t>
            </a:r>
            <a:r>
              <a:rPr lang="fr-CH" baseline="0" dirty="0" smtClean="0"/>
              <a:t> </a:t>
            </a:r>
            <a:r>
              <a:rPr lang="fr-CH" baseline="0" dirty="0" err="1" smtClean="0"/>
              <a:t>aufgrund</a:t>
            </a:r>
            <a:r>
              <a:rPr lang="fr-CH" baseline="0" dirty="0" smtClean="0"/>
              <a:t> </a:t>
            </a:r>
            <a:r>
              <a:rPr lang="fr-CH" baseline="0" dirty="0" err="1" smtClean="0"/>
              <a:t>ihrer</a:t>
            </a:r>
            <a:r>
              <a:rPr lang="fr-CH" baseline="0" dirty="0" smtClean="0"/>
              <a:t> </a:t>
            </a:r>
            <a:r>
              <a:rPr lang="fr-CH" baseline="0" dirty="0" err="1" smtClean="0"/>
              <a:t>Zugehörigkeit</a:t>
            </a:r>
            <a:r>
              <a:rPr lang="fr-CH" baseline="0" dirty="0" smtClean="0"/>
              <a:t> </a:t>
            </a:r>
            <a:r>
              <a:rPr lang="fr-CH" baseline="0" dirty="0" err="1" smtClean="0"/>
              <a:t>zu</a:t>
            </a:r>
            <a:r>
              <a:rPr lang="fr-CH" baseline="0" dirty="0" smtClean="0"/>
              <a:t> </a:t>
            </a:r>
            <a:r>
              <a:rPr lang="fr-CH" baseline="0" dirty="0" err="1" smtClean="0"/>
              <a:t>einer</a:t>
            </a:r>
            <a:r>
              <a:rPr lang="fr-CH" baseline="0" dirty="0" smtClean="0"/>
              <a:t> </a:t>
            </a:r>
            <a:r>
              <a:rPr lang="fr-CH" baseline="0" dirty="0" err="1" smtClean="0"/>
              <a:t>Gruppe</a:t>
            </a:r>
            <a:r>
              <a:rPr lang="fr-CH" baseline="0" dirty="0" smtClean="0"/>
              <a:t> </a:t>
            </a:r>
            <a:r>
              <a:rPr lang="fr-CH" baseline="0" dirty="0" err="1" smtClean="0"/>
              <a:t>bzw</a:t>
            </a:r>
            <a:r>
              <a:rPr lang="fr-CH" baseline="0" dirty="0" smtClean="0"/>
              <a:t>. </a:t>
            </a:r>
            <a:r>
              <a:rPr lang="fr-CH" baseline="0" dirty="0" err="1" smtClean="0"/>
              <a:t>aufgrund</a:t>
            </a:r>
            <a:r>
              <a:rPr lang="fr-CH" baseline="0" dirty="0" smtClean="0"/>
              <a:t> </a:t>
            </a:r>
            <a:r>
              <a:rPr lang="fr-CH" baseline="0" dirty="0" err="1" smtClean="0"/>
              <a:t>eines</a:t>
            </a:r>
            <a:r>
              <a:rPr lang="fr-CH" baseline="0" dirty="0" smtClean="0"/>
              <a:t> (</a:t>
            </a:r>
            <a:r>
              <a:rPr lang="fr-CH" baseline="0" dirty="0" err="1" smtClean="0"/>
              <a:t>vermeintlichen</a:t>
            </a:r>
            <a:r>
              <a:rPr lang="fr-CH" baseline="0" dirty="0" smtClean="0"/>
              <a:t> </a:t>
            </a:r>
            <a:r>
              <a:rPr lang="fr-CH" baseline="0" dirty="0" err="1" smtClean="0"/>
              <a:t>oder</a:t>
            </a:r>
            <a:r>
              <a:rPr lang="fr-CH" baseline="0" dirty="0" smtClean="0"/>
              <a:t> </a:t>
            </a:r>
            <a:r>
              <a:rPr lang="fr-CH" baseline="0" dirty="0" err="1" smtClean="0"/>
              <a:t>tatsächlichen</a:t>
            </a:r>
            <a:r>
              <a:rPr lang="fr-CH" baseline="0" dirty="0" smtClean="0"/>
              <a:t>) </a:t>
            </a:r>
            <a:r>
              <a:rPr lang="fr-CH" baseline="0" dirty="0" err="1" smtClean="0"/>
              <a:t>Merkmals</a:t>
            </a:r>
            <a:r>
              <a:rPr lang="fr-CH" baseline="0" dirty="0" smtClean="0"/>
              <a:t> </a:t>
            </a:r>
            <a:r>
              <a:rPr lang="fr-CH" baseline="0" dirty="0" err="1" smtClean="0"/>
              <a:t>anders</a:t>
            </a:r>
            <a:r>
              <a:rPr lang="fr-CH" baseline="0" dirty="0" smtClean="0"/>
              <a:t> </a:t>
            </a:r>
            <a:r>
              <a:rPr lang="fr-CH" baseline="0" dirty="0" err="1" smtClean="0"/>
              <a:t>behandeln</a:t>
            </a:r>
            <a:r>
              <a:rPr lang="fr-CH" baseline="0" dirty="0" smtClean="0"/>
              <a:t>. </a:t>
            </a:r>
            <a:r>
              <a:rPr lang="fr-CH" baseline="0" dirty="0" err="1" smtClean="0"/>
              <a:t>Wenn</a:t>
            </a:r>
            <a:r>
              <a:rPr lang="fr-CH" baseline="0" dirty="0" smtClean="0"/>
              <a:t> </a:t>
            </a:r>
            <a:r>
              <a:rPr lang="fr-CH" baseline="0" dirty="0" err="1" smtClean="0"/>
              <a:t>also</a:t>
            </a:r>
            <a:r>
              <a:rPr lang="fr-CH" baseline="0" dirty="0" smtClean="0"/>
              <a:t> die </a:t>
            </a:r>
            <a:r>
              <a:rPr lang="fr-CH" baseline="0" dirty="0" err="1" smtClean="0"/>
              <a:t>kognitive</a:t>
            </a:r>
            <a:r>
              <a:rPr lang="fr-CH" baseline="0" dirty="0" smtClean="0"/>
              <a:t> </a:t>
            </a:r>
            <a:r>
              <a:rPr lang="fr-CH" baseline="0" dirty="0" err="1" smtClean="0"/>
              <a:t>und</a:t>
            </a:r>
            <a:r>
              <a:rPr lang="fr-CH" baseline="0" dirty="0" smtClean="0"/>
              <a:t> die </a:t>
            </a:r>
            <a:r>
              <a:rPr lang="fr-CH" baseline="0" dirty="0" err="1" smtClean="0"/>
              <a:t>emotionale</a:t>
            </a:r>
            <a:r>
              <a:rPr lang="fr-CH" baseline="0" dirty="0" smtClean="0"/>
              <a:t> </a:t>
            </a:r>
            <a:r>
              <a:rPr lang="fr-CH" baseline="0" dirty="0" err="1" smtClean="0"/>
              <a:t>Ebene</a:t>
            </a:r>
            <a:r>
              <a:rPr lang="fr-CH" baseline="0" dirty="0" smtClean="0"/>
              <a:t>, </a:t>
            </a:r>
            <a:r>
              <a:rPr lang="fr-CH" baseline="0" dirty="0" err="1" smtClean="0"/>
              <a:t>das</a:t>
            </a:r>
            <a:r>
              <a:rPr lang="fr-CH" baseline="0" dirty="0" smtClean="0"/>
              <a:t> </a:t>
            </a:r>
            <a:r>
              <a:rPr lang="fr-CH" baseline="0" dirty="0" err="1" smtClean="0"/>
              <a:t>Vorurteil</a:t>
            </a:r>
            <a:r>
              <a:rPr lang="fr-CH" baseline="0" dirty="0" smtClean="0"/>
              <a:t>, </a:t>
            </a:r>
            <a:r>
              <a:rPr lang="fr-CH" baseline="0" dirty="0" err="1" smtClean="0"/>
              <a:t>zu</a:t>
            </a:r>
            <a:r>
              <a:rPr lang="fr-CH" baseline="0" dirty="0" smtClean="0"/>
              <a:t> </a:t>
            </a:r>
            <a:r>
              <a:rPr lang="fr-CH" baseline="0" dirty="0" err="1" smtClean="0"/>
              <a:t>benachteiligendem</a:t>
            </a:r>
            <a:r>
              <a:rPr lang="fr-CH" baseline="0" dirty="0" smtClean="0"/>
              <a:t> </a:t>
            </a:r>
            <a:r>
              <a:rPr lang="fr-CH" baseline="0" dirty="0" err="1" smtClean="0"/>
              <a:t>Verhalten</a:t>
            </a:r>
            <a:r>
              <a:rPr lang="fr-CH" baseline="0" dirty="0" smtClean="0"/>
              <a:t> </a:t>
            </a:r>
            <a:r>
              <a:rPr lang="fr-CH" baseline="0" dirty="0" err="1" smtClean="0"/>
              <a:t>gegenüber</a:t>
            </a:r>
            <a:r>
              <a:rPr lang="fr-CH" baseline="0" dirty="0" smtClean="0"/>
              <a:t> </a:t>
            </a:r>
            <a:r>
              <a:rPr lang="fr-CH" baseline="0" dirty="0" err="1" smtClean="0"/>
              <a:t>einer</a:t>
            </a:r>
            <a:r>
              <a:rPr lang="fr-CH" baseline="0" dirty="0" smtClean="0"/>
              <a:t> Person </a:t>
            </a:r>
            <a:r>
              <a:rPr lang="fr-CH" baseline="0" dirty="0" err="1" smtClean="0"/>
              <a:t>oder</a:t>
            </a:r>
            <a:r>
              <a:rPr lang="fr-CH" baseline="0" dirty="0" smtClean="0"/>
              <a:t> </a:t>
            </a:r>
            <a:r>
              <a:rPr lang="fr-CH" baseline="0" dirty="0" err="1" smtClean="0"/>
              <a:t>Gruppe</a:t>
            </a:r>
            <a:r>
              <a:rPr lang="fr-CH" baseline="0" dirty="0" smtClean="0"/>
              <a:t> </a:t>
            </a:r>
            <a:r>
              <a:rPr lang="fr-CH" baseline="0" dirty="0" err="1" smtClean="0"/>
              <a:t>führen</a:t>
            </a:r>
            <a:r>
              <a:rPr lang="fr-CH" baseline="0" dirty="0" smtClean="0"/>
              <a:t>, </a:t>
            </a:r>
            <a:r>
              <a:rPr lang="fr-CH" baseline="0" dirty="0" err="1" smtClean="0"/>
              <a:t>spricht</a:t>
            </a:r>
            <a:r>
              <a:rPr lang="fr-CH" baseline="0" dirty="0" smtClean="0"/>
              <a:t> man von </a:t>
            </a:r>
            <a:r>
              <a:rPr lang="fr-CH" baseline="0" dirty="0" err="1" smtClean="0"/>
              <a:t>Diskriminierung</a:t>
            </a:r>
            <a:r>
              <a:rPr lang="fr-CH" baseline="0" dirty="0" smtClean="0"/>
              <a:t>.</a:t>
            </a:r>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5</a:t>
            </a:fld>
            <a:endParaRPr lang="de-CH"/>
          </a:p>
        </p:txBody>
      </p:sp>
    </p:spTree>
    <p:extLst>
      <p:ext uri="{BB962C8B-B14F-4D97-AF65-F5344CB8AC3E}">
        <p14:creationId xmlns:p14="http://schemas.microsoft.com/office/powerpoint/2010/main" val="191191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DE" altLang="de-DE" b="1" baseline="0" dirty="0" smtClean="0">
                <a:latin typeface="Times New Roman" panose="02020603050405020304" pitchFamily="18" charset="0"/>
              </a:rPr>
              <a:t>Der Pygmalion-Effekt (oder Rosenthal-Effekt) </a:t>
            </a:r>
            <a:r>
              <a:rPr lang="de-DE" altLang="de-DE" b="0" baseline="0" dirty="0" smtClean="0">
                <a:latin typeface="Times New Roman" panose="02020603050405020304" pitchFamily="18" charset="0"/>
              </a:rPr>
              <a:t>illustriert, in welchem </a:t>
            </a:r>
            <a:r>
              <a:rPr lang="de-DE" altLang="de-DE" b="0" baseline="0" dirty="0" err="1" smtClean="0">
                <a:latin typeface="Times New Roman" panose="02020603050405020304" pitchFamily="18" charset="0"/>
              </a:rPr>
              <a:t>Ausmass</a:t>
            </a:r>
            <a:r>
              <a:rPr lang="de-DE" altLang="de-DE" b="0" baseline="0" dirty="0" smtClean="0">
                <a:latin typeface="Times New Roman" panose="02020603050405020304" pitchFamily="18" charset="0"/>
              </a:rPr>
              <a:t> Stereotype und Vorurteile unsere Wahrnehmung und unser Verhalten beeinflussen und welche Auswirkungen sie auf andere haben können.</a:t>
            </a:r>
          </a:p>
          <a:p>
            <a:endParaRPr lang="de-DE" altLang="de-DE" b="1" baseline="0" dirty="0" smtClean="0">
              <a:latin typeface="Times New Roman" panose="02020603050405020304" pitchFamily="18" charset="0"/>
            </a:endParaRPr>
          </a:p>
          <a:p>
            <a:r>
              <a:rPr lang="de-CH" dirty="0" smtClean="0"/>
              <a:t>Der Pygmalion-Effekt (auch Rosenthal-Effekt) geht auf die klassischen Untersuchungen von Rosenthal und Jacobson (1966) zurück. Die </a:t>
            </a:r>
            <a:r>
              <a:rPr lang="de-CH" b="0" dirty="0" err="1" smtClean="0"/>
              <a:t>SozialpsychologInnen</a:t>
            </a:r>
            <a:r>
              <a:rPr lang="de-CH" b="0" dirty="0" smtClean="0"/>
              <a:t> Robert Rosenthal und Leonore Jacobson </a:t>
            </a:r>
            <a:r>
              <a:rPr lang="de-CH" dirty="0" smtClean="0"/>
              <a:t>hatten im Rahmen eines Experiments eine Reihe von Grundschulkindern zufällig ausgewählt.</a:t>
            </a:r>
            <a:r>
              <a:rPr lang="de-CH" baseline="0" dirty="0" smtClean="0"/>
              <a:t> </a:t>
            </a:r>
            <a:r>
              <a:rPr lang="de-CH" dirty="0" smtClean="0"/>
              <a:t>Den Lehrkräften hatten sie mitgeteilt, dass sich diese Kinder im Verlauf des nächsten Jahres intellektuell hervorragend entwickeln würden. Ein Jahr später schnitten die zufällig benannten Kinder bei einem Intelligenztest tatsächlich besser ab als zu Beginn des Experiments.</a:t>
            </a:r>
          </a:p>
          <a:p>
            <a:endParaRPr lang="de-CH" dirty="0" smtClean="0"/>
          </a:p>
          <a:p>
            <a:r>
              <a:rPr lang="de-CH" dirty="0" smtClean="0"/>
              <a:t>In späteren Studien wurden die Ergebnisse mehrfach bestätigt. Insbesondere in den unteren Schulklassen wirkt der Pygmalion-Effekt stark. Videoanalysen von </a:t>
            </a:r>
            <a:r>
              <a:rPr lang="de-CH" dirty="0" err="1" smtClean="0"/>
              <a:t>Chaiken</a:t>
            </a:r>
            <a:r>
              <a:rPr lang="de-CH" dirty="0" smtClean="0"/>
              <a:t> et al (1974) zeigten, dass </a:t>
            </a:r>
            <a:r>
              <a:rPr lang="de-CH" dirty="0" err="1" smtClean="0"/>
              <a:t>LehrerInnen</a:t>
            </a:r>
            <a:r>
              <a:rPr lang="de-CH" dirty="0" smtClean="0"/>
              <a:t> die „intelligenten“ </a:t>
            </a:r>
            <a:r>
              <a:rPr lang="de-CH" dirty="0" err="1" smtClean="0"/>
              <a:t>SchülerInnen</a:t>
            </a:r>
            <a:r>
              <a:rPr lang="de-CH" dirty="0" smtClean="0"/>
              <a:t> </a:t>
            </a:r>
            <a:r>
              <a:rPr lang="de-CH" b="1" dirty="0" smtClean="0"/>
              <a:t>mehr anlächeln, mehr Augenkontakt haben und ihre Kommentare mehr loben</a:t>
            </a:r>
            <a:r>
              <a:rPr lang="de-CH" dirty="0" smtClean="0"/>
              <a:t>. Dieses meist unbewusste Verhalten </a:t>
            </a:r>
            <a:r>
              <a:rPr lang="de-CH" dirty="0" err="1" smtClean="0"/>
              <a:t>beinflusst</a:t>
            </a:r>
            <a:r>
              <a:rPr lang="de-CH" dirty="0" smtClean="0"/>
              <a:t> die </a:t>
            </a:r>
            <a:r>
              <a:rPr lang="de-CH" b="1" dirty="0" smtClean="0"/>
              <a:t>tatsächlichen Leistungen</a:t>
            </a:r>
            <a:r>
              <a:rPr lang="de-CH" dirty="0" smtClean="0"/>
              <a:t> der Betroffenen. Dies gilt selbst dann, wenn die </a:t>
            </a:r>
            <a:r>
              <a:rPr lang="de-CH" dirty="0" err="1" smtClean="0"/>
              <a:t>SchülerInnen</a:t>
            </a:r>
            <a:r>
              <a:rPr lang="de-CH" dirty="0" smtClean="0"/>
              <a:t> von den Erwartungen nichts wissen und die </a:t>
            </a:r>
            <a:r>
              <a:rPr lang="de-CH" dirty="0" err="1" smtClean="0"/>
              <a:t>LehrerInnen</a:t>
            </a:r>
            <a:r>
              <a:rPr lang="de-CH" dirty="0" smtClean="0"/>
              <a:t> glauben, sich neutral zu verhalten (vgl. </a:t>
            </a:r>
            <a:r>
              <a:rPr lang="de-CH" dirty="0" err="1" smtClean="0"/>
              <a:t>Freimuth</a:t>
            </a:r>
            <a:r>
              <a:rPr lang="de-CH" dirty="0" smtClean="0"/>
              <a:t> und </a:t>
            </a:r>
            <a:r>
              <a:rPr lang="de-CH" dirty="0" err="1" smtClean="0"/>
              <a:t>Haritz</a:t>
            </a:r>
            <a:r>
              <a:rPr lang="de-CH" dirty="0" smtClean="0"/>
              <a:t>, 2009).</a:t>
            </a:r>
          </a:p>
          <a:p>
            <a:r>
              <a:rPr lang="de-CH" dirty="0" smtClean="0"/>
              <a:t>Zudem können die aufbauenden oder demoralisierenden Effekte deutlich größer sein, wenn die Betroffenen aus benachteiligten oder stigmatisierten Gruppen kommen, wie z.B. </a:t>
            </a:r>
            <a:r>
              <a:rPr lang="de-CH" dirty="0" err="1" smtClean="0"/>
              <a:t>MigrantInnen</a:t>
            </a:r>
            <a:r>
              <a:rPr lang="de-CH" dirty="0" smtClean="0"/>
              <a:t>, ethnische Minderheiten, sozial schwachen Schichten usw. </a:t>
            </a:r>
          </a:p>
          <a:p>
            <a:endParaRPr lang="de-CH" altLang="de-DE" b="1" dirty="0" smtClean="0">
              <a:latin typeface="Times New Roman" panose="02020603050405020304" pitchFamily="18" charset="0"/>
            </a:endParaRPr>
          </a:p>
          <a:p>
            <a:r>
              <a:rPr lang="de-CH" altLang="de-DE" b="0" dirty="0" smtClean="0">
                <a:latin typeface="Times New Roman" panose="02020603050405020304" pitchFamily="18" charset="0"/>
              </a:rPr>
              <a:t>Quelle:</a:t>
            </a:r>
            <a:r>
              <a:rPr lang="de-CH" altLang="de-DE" b="0" baseline="0" dirty="0" smtClean="0">
                <a:latin typeface="Times New Roman" panose="02020603050405020304" pitchFamily="18" charset="0"/>
              </a:rPr>
              <a:t> http://www.anti-bias.eu/allgemein/pygmalion-effekt/ </a:t>
            </a:r>
            <a:endParaRPr lang="de-DE" altLang="de-DE" b="0" dirty="0" smtClean="0">
              <a:latin typeface="Times New Roman" panose="02020603050405020304" pitchFamily="18" charset="0"/>
            </a:endParaRPr>
          </a:p>
          <a:p>
            <a:endParaRPr lang="de-DE" altLang="de-DE" b="1" dirty="0" smtClean="0">
              <a:latin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6</a:t>
            </a:fld>
            <a:endParaRPr lang="de-CH"/>
          </a:p>
        </p:txBody>
      </p:sp>
    </p:spTree>
    <p:extLst>
      <p:ext uri="{BB962C8B-B14F-4D97-AF65-F5344CB8AC3E}">
        <p14:creationId xmlns:p14="http://schemas.microsoft.com/office/powerpoint/2010/main" val="28579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0" u="none" dirty="0" err="1" smtClean="0"/>
              <a:t>Diskriminierung</a:t>
            </a:r>
            <a:r>
              <a:rPr lang="fr-CH" b="0" u="none" baseline="0" dirty="0" smtClean="0"/>
              <a:t> </a:t>
            </a:r>
            <a:r>
              <a:rPr lang="fr-CH" b="0" u="none" baseline="0" dirty="0" err="1" smtClean="0"/>
              <a:t>ist</a:t>
            </a:r>
            <a:r>
              <a:rPr lang="fr-CH" b="0" u="none" baseline="0" dirty="0" smtClean="0"/>
              <a:t> die </a:t>
            </a:r>
            <a:r>
              <a:rPr lang="fr-CH" b="0" u="none" baseline="0" dirty="0" err="1" smtClean="0"/>
              <a:t>ungerechtfertigte</a:t>
            </a:r>
            <a:r>
              <a:rPr lang="fr-CH" b="0" u="none" baseline="0" dirty="0" smtClean="0"/>
              <a:t> </a:t>
            </a:r>
            <a:r>
              <a:rPr lang="fr-CH" b="0" u="none" baseline="0" dirty="0" err="1" smtClean="0"/>
              <a:t>Ungleichbehandlung</a:t>
            </a:r>
            <a:r>
              <a:rPr lang="fr-CH" b="0" u="none" baseline="0" dirty="0" smtClean="0"/>
              <a:t> von </a:t>
            </a:r>
            <a:r>
              <a:rPr lang="fr-CH" b="0" u="none" baseline="0" dirty="0" err="1" smtClean="0"/>
              <a:t>einzelnen</a:t>
            </a:r>
            <a:r>
              <a:rPr lang="fr-CH" b="0" u="none" baseline="0" dirty="0" smtClean="0"/>
              <a:t> </a:t>
            </a:r>
            <a:r>
              <a:rPr lang="fr-CH" b="0" u="none" baseline="0" dirty="0" err="1" smtClean="0"/>
              <a:t>Menschen</a:t>
            </a:r>
            <a:r>
              <a:rPr lang="fr-CH" b="0" u="none" baseline="0" dirty="0" smtClean="0"/>
              <a:t> </a:t>
            </a:r>
            <a:r>
              <a:rPr lang="fr-CH" b="0" u="none" baseline="0" dirty="0" err="1" smtClean="0"/>
              <a:t>oder</a:t>
            </a:r>
            <a:r>
              <a:rPr lang="fr-CH" b="0" u="none" baseline="0" dirty="0" smtClean="0"/>
              <a:t> </a:t>
            </a:r>
            <a:r>
              <a:rPr lang="fr-CH" b="0" u="none" baseline="0" dirty="0" err="1" smtClean="0"/>
              <a:t>Gruppen</a:t>
            </a:r>
            <a:r>
              <a:rPr lang="fr-CH" b="0" u="none" baseline="0" dirty="0" smtClean="0"/>
              <a:t> </a:t>
            </a:r>
            <a:r>
              <a:rPr lang="fr-CH" b="0" u="none" baseline="0" dirty="0" err="1" smtClean="0"/>
              <a:t>aufgrund</a:t>
            </a:r>
            <a:r>
              <a:rPr lang="fr-CH" b="0" u="none" baseline="0" dirty="0" smtClean="0"/>
              <a:t> </a:t>
            </a:r>
            <a:r>
              <a:rPr lang="fr-CH" b="0" u="none" baseline="0" dirty="0" err="1" smtClean="0"/>
              <a:t>tatsächlicher</a:t>
            </a:r>
            <a:r>
              <a:rPr lang="fr-CH" b="0" u="none" baseline="0" dirty="0" smtClean="0"/>
              <a:t> </a:t>
            </a:r>
            <a:r>
              <a:rPr lang="fr-CH" b="0" u="none" baseline="0" dirty="0" err="1" smtClean="0"/>
              <a:t>oder</a:t>
            </a:r>
            <a:r>
              <a:rPr lang="fr-CH" b="0" u="none" baseline="0" dirty="0" smtClean="0"/>
              <a:t> </a:t>
            </a:r>
            <a:r>
              <a:rPr lang="fr-CH" b="0" u="none" baseline="0" dirty="0" err="1" smtClean="0"/>
              <a:t>zugeschriebener</a:t>
            </a:r>
            <a:r>
              <a:rPr lang="fr-CH" b="0" u="none" baseline="0" dirty="0" smtClean="0"/>
              <a:t> </a:t>
            </a:r>
            <a:r>
              <a:rPr lang="fr-CH" b="0" u="none" baseline="0" dirty="0" err="1" smtClean="0"/>
              <a:t>Merkmale</a:t>
            </a:r>
            <a:r>
              <a:rPr lang="fr-CH" b="0" u="none" baseline="0" dirty="0" smtClean="0"/>
              <a:t>.</a:t>
            </a:r>
          </a:p>
          <a:p>
            <a:endParaRPr lang="fr-CH" b="1" u="sng" dirty="0" smtClean="0"/>
          </a:p>
          <a:p>
            <a:r>
              <a:rPr lang="de-DE" dirty="0" smtClean="0"/>
              <a:t>Die Dimensionen und Erscheinungsformen von Diskriminierung sind vielfältig. </a:t>
            </a:r>
            <a:r>
              <a:rPr lang="de-CH" i="0" baseline="0" dirty="0" smtClean="0"/>
              <a:t>Folgende Merkmale sind jedoch am häufigsten Grund für Diskriminierung: Hautfarbe, Geschlecht, sexuelle Orientierung, Sprache, Religion, politische oder sonstige Anschauung, Nationalität, soziale Herkunft, Ethnie, Behinderung, Alter, Körper. Das sind exemplarische Merkmale, es ist keine erschöpfende Liste. </a:t>
            </a:r>
          </a:p>
          <a:p>
            <a:endParaRPr lang="de-CH" i="0" baseline="0" dirty="0" smtClean="0"/>
          </a:p>
          <a:p>
            <a:r>
              <a:rPr lang="de-CH" i="0" baseline="0" dirty="0" smtClean="0"/>
              <a:t>Das Phänomen Diskriminierung befindet sich in ständigem Wandel. Häufig sind verschiedene Diskriminierungsmerkmale auch miteinander verknüpft. Dann handelt es sich um die sogenannte mehrdimensionale Diskriminierung oder Mehrfachdiskriminierung (z.B. eine Muslimin, die sowohl aufgrund ihres Glaubens als auch aufgrund ihres Geschlechts Ungleichbehandlung ausgesetzt ist).</a:t>
            </a:r>
          </a:p>
          <a:p>
            <a:endParaRPr lang="de-CH"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CH" i="0" baseline="0" dirty="0" smtClean="0"/>
              <a:t>Diskriminierung findet sowohl im privaten wie auch im öffentlichen Bereich statt und streckt sich auf alle Lebensbereiche aus (Wohnen, Schule, Arbeit, Öffentlichkeit). Es führt bei den Betroffenen zum Teil zu weitreichenden psychischen und physischen Verletzungen und schränkt sie in ihrer Lebensgestaltung und Lebensqualität stark ein. Nebst der tatsächlichen Benachteiligung kann Diskriminierung auch einen entwürdigenden, erniedrigenden, einschüchternden und beleidigen Effekt auf die Betroffenen haben.</a:t>
            </a:r>
            <a:endParaRPr lang="de-CH" i="0" dirty="0" smtClean="0"/>
          </a:p>
          <a:p>
            <a:endParaRPr lang="de-CH" i="0" baseline="0" dirty="0" smtClean="0"/>
          </a:p>
          <a:p>
            <a:r>
              <a:rPr lang="de-CH" i="0" baseline="0" dirty="0" smtClean="0"/>
              <a:t>Diskriminierung kann direkt oder indirekt geschehen. Bei der </a:t>
            </a:r>
            <a:r>
              <a:rPr lang="de-CH" b="1" i="0" baseline="0" dirty="0" smtClean="0"/>
              <a:t>direkten Diskriminierung </a:t>
            </a:r>
            <a:r>
              <a:rPr lang="de-CH" i="0" baseline="0" dirty="0" smtClean="0"/>
              <a:t>geschieht die Diskriminierung aufgrund tatsächlicher Merkmale. </a:t>
            </a:r>
          </a:p>
          <a:p>
            <a:r>
              <a:rPr lang="de-CH" i="1" baseline="0" dirty="0" smtClean="0"/>
              <a:t>Beispiel 1: Eine Politik, die nur Männern die Anstellung als Sicherheitswächter erlaubt, ist direkt diskriminierend, weil sie Frauen explizit ausschliesst. </a:t>
            </a:r>
          </a:p>
          <a:p>
            <a:r>
              <a:rPr lang="de-CH" i="1" baseline="0" dirty="0" smtClean="0"/>
              <a:t>Beispiel 2: Der Zugang zu einem Restaurant ist einer Person nicht möglich, weil sie in einem Rollstuhl sitzt.</a:t>
            </a:r>
          </a:p>
          <a:p>
            <a:r>
              <a:rPr lang="de-CH" i="1" baseline="0" dirty="0" smtClean="0"/>
              <a:t>Beispiel 3: Man stellt eine Person nicht ein, weil sie türkische Wurzeln hat. </a:t>
            </a:r>
          </a:p>
          <a:p>
            <a:endParaRPr lang="de-CH" i="0" baseline="0" dirty="0" smtClean="0"/>
          </a:p>
          <a:p>
            <a:r>
              <a:rPr lang="de-CH" i="0" baseline="0" dirty="0" smtClean="0"/>
              <a:t>Die </a:t>
            </a:r>
            <a:r>
              <a:rPr lang="de-CH" b="1" i="0" baseline="0" dirty="0" smtClean="0"/>
              <a:t>indirekte Diskriminierung </a:t>
            </a:r>
            <a:r>
              <a:rPr lang="de-CH" i="0" baseline="0" dirty="0" smtClean="0"/>
              <a:t>ist nicht auf den ersten Blick sichtbar. Diese Art der Diskriminierung ist viel verbreiteter als die direkte. </a:t>
            </a:r>
          </a:p>
          <a:p>
            <a:r>
              <a:rPr lang="fr-FR" i="1" dirty="0" err="1" smtClean="0"/>
              <a:t>Beispiel</a:t>
            </a:r>
            <a:r>
              <a:rPr lang="fr-FR" i="1" dirty="0" smtClean="0"/>
              <a:t> 1: </a:t>
            </a:r>
            <a:r>
              <a:rPr lang="fr-FR" i="1" dirty="0" err="1" smtClean="0"/>
              <a:t>Eine</a:t>
            </a:r>
            <a:r>
              <a:rPr lang="fr-FR" i="1" dirty="0" smtClean="0"/>
              <a:t> </a:t>
            </a:r>
            <a:r>
              <a:rPr lang="fr-FR" i="1" dirty="0" err="1" smtClean="0"/>
              <a:t>Stellenanzeige</a:t>
            </a:r>
            <a:r>
              <a:rPr lang="fr-FR" i="1" dirty="0" smtClean="0"/>
              <a:t>,</a:t>
            </a:r>
            <a:r>
              <a:rPr lang="fr-FR" i="1" baseline="0" dirty="0" smtClean="0"/>
              <a:t> die </a:t>
            </a:r>
            <a:r>
              <a:rPr lang="fr-FR" i="1" baseline="0" dirty="0" err="1" smtClean="0"/>
              <a:t>eine</a:t>
            </a:r>
            <a:r>
              <a:rPr lang="fr-FR" i="1" baseline="0" dirty="0" smtClean="0"/>
              <a:t> Person mit </a:t>
            </a:r>
            <a:r>
              <a:rPr lang="fr-FR" i="1" baseline="0" dirty="0" err="1" smtClean="0"/>
              <a:t>gültigem</a:t>
            </a:r>
            <a:r>
              <a:rPr lang="fr-FR" i="1" baseline="0" dirty="0" smtClean="0"/>
              <a:t> </a:t>
            </a:r>
            <a:r>
              <a:rPr lang="fr-FR" i="1" baseline="0" dirty="0" err="1" smtClean="0"/>
              <a:t>Fahrausweis</a:t>
            </a:r>
            <a:r>
              <a:rPr lang="fr-FR" i="1" baseline="0" dirty="0" smtClean="0"/>
              <a:t> </a:t>
            </a:r>
            <a:r>
              <a:rPr lang="fr-FR" i="1" baseline="0" dirty="0" err="1" smtClean="0"/>
              <a:t>sucht</a:t>
            </a:r>
            <a:r>
              <a:rPr lang="fr-FR" i="1" baseline="0" dirty="0" smtClean="0"/>
              <a:t>, </a:t>
            </a:r>
            <a:r>
              <a:rPr lang="fr-FR" i="1" baseline="0" dirty="0" err="1" smtClean="0"/>
              <a:t>scheint</a:t>
            </a:r>
            <a:r>
              <a:rPr lang="fr-FR" i="1" baseline="0" dirty="0" smtClean="0"/>
              <a:t> </a:t>
            </a:r>
            <a:r>
              <a:rPr lang="fr-FR" i="1" baseline="0" dirty="0" err="1" smtClean="0"/>
              <a:t>neutral</a:t>
            </a:r>
            <a:r>
              <a:rPr lang="fr-FR" i="1" baseline="0" dirty="0" smtClean="0"/>
              <a:t> </a:t>
            </a:r>
            <a:r>
              <a:rPr lang="fr-FR" i="1" baseline="0" dirty="0" err="1" smtClean="0"/>
              <a:t>zu</a:t>
            </a:r>
            <a:r>
              <a:rPr lang="fr-FR" i="1" baseline="0" dirty="0" smtClean="0"/>
              <a:t> sein. </a:t>
            </a:r>
            <a:r>
              <a:rPr lang="fr-FR" i="1" baseline="0" dirty="0" err="1" smtClean="0"/>
              <a:t>Doch</a:t>
            </a:r>
            <a:r>
              <a:rPr lang="fr-FR" i="1" baseline="0" dirty="0" smtClean="0"/>
              <a:t> </a:t>
            </a:r>
            <a:r>
              <a:rPr lang="fr-FR" i="1" baseline="0" dirty="0" err="1" smtClean="0"/>
              <a:t>sie</a:t>
            </a:r>
            <a:r>
              <a:rPr lang="fr-FR" i="1" baseline="0" dirty="0" smtClean="0"/>
              <a:t> </a:t>
            </a:r>
            <a:r>
              <a:rPr lang="fr-FR" i="1" baseline="0" dirty="0" err="1" smtClean="0"/>
              <a:t>diskriminiert</a:t>
            </a:r>
            <a:r>
              <a:rPr lang="fr-FR" i="1" baseline="0" dirty="0" smtClean="0"/>
              <a:t>, </a:t>
            </a:r>
            <a:r>
              <a:rPr lang="fr-FR" i="1" baseline="0" dirty="0" err="1" smtClean="0"/>
              <a:t>indem</a:t>
            </a:r>
            <a:r>
              <a:rPr lang="fr-FR" i="1" baseline="0" dirty="0" smtClean="0"/>
              <a:t> </a:t>
            </a:r>
            <a:r>
              <a:rPr lang="fr-FR" i="1" baseline="0" dirty="0" err="1" smtClean="0"/>
              <a:t>sie</a:t>
            </a:r>
            <a:r>
              <a:rPr lang="fr-FR" i="1" baseline="0" dirty="0" smtClean="0"/>
              <a:t> </a:t>
            </a:r>
            <a:r>
              <a:rPr lang="fr-FR" i="1" baseline="0" dirty="0" err="1" smtClean="0"/>
              <a:t>Personen</a:t>
            </a:r>
            <a:r>
              <a:rPr lang="fr-FR" i="1" baseline="0" dirty="0" smtClean="0"/>
              <a:t> </a:t>
            </a:r>
            <a:r>
              <a:rPr lang="fr-FR" i="1" baseline="0" dirty="0" err="1" smtClean="0"/>
              <a:t>ausschliesst</a:t>
            </a:r>
            <a:r>
              <a:rPr lang="fr-FR" i="1" baseline="0" dirty="0" smtClean="0"/>
              <a:t>, die den </a:t>
            </a:r>
            <a:r>
              <a:rPr lang="fr-FR" i="1" baseline="0" dirty="0" err="1" smtClean="0"/>
              <a:t>Fahrausweis</a:t>
            </a:r>
            <a:r>
              <a:rPr lang="fr-FR" i="1" baseline="0" dirty="0" smtClean="0"/>
              <a:t> </a:t>
            </a:r>
            <a:r>
              <a:rPr lang="fr-FR" i="1" baseline="0" dirty="0" err="1" smtClean="0"/>
              <a:t>beispielsweise</a:t>
            </a:r>
            <a:r>
              <a:rPr lang="fr-FR" i="1" baseline="0" dirty="0" smtClean="0"/>
              <a:t> </a:t>
            </a:r>
            <a:r>
              <a:rPr lang="fr-FR" i="1" baseline="0" dirty="0" err="1" smtClean="0"/>
              <a:t>aufgrund</a:t>
            </a:r>
            <a:r>
              <a:rPr lang="fr-FR" i="1" baseline="0" dirty="0" smtClean="0"/>
              <a:t> </a:t>
            </a:r>
            <a:r>
              <a:rPr lang="fr-FR" i="1" baseline="0" dirty="0" err="1" smtClean="0"/>
              <a:t>einer</a:t>
            </a:r>
            <a:r>
              <a:rPr lang="fr-FR" i="1" baseline="0" dirty="0" smtClean="0"/>
              <a:t> </a:t>
            </a:r>
            <a:r>
              <a:rPr lang="fr-FR" i="1" baseline="0" dirty="0" err="1" smtClean="0"/>
              <a:t>Krankheit</a:t>
            </a:r>
            <a:r>
              <a:rPr lang="fr-FR" i="1" baseline="0" dirty="0" smtClean="0"/>
              <a:t> </a:t>
            </a:r>
            <a:r>
              <a:rPr lang="fr-FR" i="1" baseline="0" dirty="0" err="1" smtClean="0"/>
              <a:t>wie</a:t>
            </a:r>
            <a:r>
              <a:rPr lang="fr-FR" i="1" baseline="0" dirty="0" smtClean="0"/>
              <a:t> Epilepsie </a:t>
            </a:r>
            <a:r>
              <a:rPr lang="fr-FR" i="1" baseline="0" dirty="0" err="1" smtClean="0"/>
              <a:t>nicht</a:t>
            </a:r>
            <a:r>
              <a:rPr lang="fr-FR" i="1" baseline="0" dirty="0" smtClean="0"/>
              <a:t> </a:t>
            </a:r>
            <a:r>
              <a:rPr lang="fr-FR" i="1" baseline="0" dirty="0" err="1" smtClean="0"/>
              <a:t>machen</a:t>
            </a:r>
            <a:r>
              <a:rPr lang="fr-FR" i="1" baseline="0" dirty="0" smtClean="0"/>
              <a:t> </a:t>
            </a:r>
            <a:r>
              <a:rPr lang="fr-FR" i="1" baseline="0" dirty="0" err="1" smtClean="0"/>
              <a:t>dürfen</a:t>
            </a:r>
            <a:r>
              <a:rPr lang="fr-FR" i="1" baseline="0" dirty="0" smtClean="0"/>
              <a:t>.</a:t>
            </a:r>
          </a:p>
          <a:p>
            <a:r>
              <a:rPr lang="fr-FR" i="1" baseline="0" dirty="0" err="1" smtClean="0"/>
              <a:t>Beispiel</a:t>
            </a:r>
            <a:r>
              <a:rPr lang="fr-FR" i="1" baseline="0" dirty="0" smtClean="0"/>
              <a:t> 2: </a:t>
            </a:r>
            <a:r>
              <a:rPr lang="fr-FR" i="1" baseline="0" dirty="0" err="1" smtClean="0"/>
              <a:t>Eine</a:t>
            </a:r>
            <a:r>
              <a:rPr lang="fr-FR" i="1" baseline="0" dirty="0" smtClean="0"/>
              <a:t> </a:t>
            </a:r>
            <a:r>
              <a:rPr lang="fr-FR" i="1" baseline="0" dirty="0" err="1" smtClean="0"/>
              <a:t>Vermieterin</a:t>
            </a:r>
            <a:r>
              <a:rPr lang="fr-FR" i="1" baseline="0" dirty="0" smtClean="0"/>
              <a:t> </a:t>
            </a:r>
            <a:r>
              <a:rPr lang="fr-FR" i="1" baseline="0" dirty="0" err="1" smtClean="0"/>
              <a:t>eines</a:t>
            </a:r>
            <a:r>
              <a:rPr lang="fr-FR" i="1" baseline="0" dirty="0" smtClean="0"/>
              <a:t> </a:t>
            </a:r>
            <a:r>
              <a:rPr lang="fr-FR" i="1" baseline="0" dirty="0" err="1" smtClean="0"/>
              <a:t>Wohnhauses</a:t>
            </a:r>
            <a:r>
              <a:rPr lang="fr-FR" i="1" baseline="0" dirty="0" smtClean="0"/>
              <a:t> </a:t>
            </a:r>
            <a:r>
              <a:rPr lang="fr-FR" i="1" baseline="0" dirty="0" err="1" smtClean="0"/>
              <a:t>informiert</a:t>
            </a:r>
            <a:r>
              <a:rPr lang="fr-FR" i="1" baseline="0" dirty="0" smtClean="0"/>
              <a:t> den </a:t>
            </a:r>
            <a:r>
              <a:rPr lang="fr-FR" i="1" baseline="0" dirty="0" err="1" smtClean="0"/>
              <a:t>Abwart</a:t>
            </a:r>
            <a:r>
              <a:rPr lang="fr-FR" i="1" baseline="0" dirty="0" smtClean="0"/>
              <a:t>, </a:t>
            </a:r>
            <a:r>
              <a:rPr lang="fr-FR" i="1" baseline="0" dirty="0" err="1" smtClean="0"/>
              <a:t>dass</a:t>
            </a:r>
            <a:r>
              <a:rPr lang="fr-FR" i="1" baseline="0" dirty="0" smtClean="0"/>
              <a:t> </a:t>
            </a:r>
            <a:r>
              <a:rPr lang="fr-FR" i="1" baseline="0" dirty="0" err="1" smtClean="0"/>
              <a:t>sie</a:t>
            </a:r>
            <a:r>
              <a:rPr lang="fr-FR" i="1" baseline="0" dirty="0" smtClean="0"/>
              <a:t> </a:t>
            </a:r>
            <a:r>
              <a:rPr lang="fr-FR" i="1" baseline="0" dirty="0" err="1" smtClean="0"/>
              <a:t>keine</a:t>
            </a:r>
            <a:r>
              <a:rPr lang="fr-FR" i="1" baseline="0" dirty="0" smtClean="0"/>
              <a:t> </a:t>
            </a:r>
            <a:r>
              <a:rPr lang="fr-FR" i="1" baseline="0" dirty="0" err="1" smtClean="0"/>
              <a:t>Personen</a:t>
            </a:r>
            <a:r>
              <a:rPr lang="fr-FR" i="1" baseline="0" dirty="0" smtClean="0"/>
              <a:t> </a:t>
            </a:r>
            <a:r>
              <a:rPr lang="fr-FR" i="1" baseline="0" dirty="0" err="1" smtClean="0"/>
              <a:t>aus</a:t>
            </a:r>
            <a:r>
              <a:rPr lang="fr-FR" i="1" baseline="0" dirty="0" smtClean="0"/>
              <a:t> </a:t>
            </a:r>
            <a:r>
              <a:rPr lang="fr-FR" i="1" baseline="0" dirty="0" err="1" smtClean="0"/>
              <a:t>dem</a:t>
            </a:r>
            <a:r>
              <a:rPr lang="fr-FR" i="1" baseline="0" dirty="0" smtClean="0"/>
              <a:t> Balkan in </a:t>
            </a:r>
            <a:r>
              <a:rPr lang="fr-FR" i="1" baseline="0" dirty="0" err="1" smtClean="0"/>
              <a:t>ihren</a:t>
            </a:r>
            <a:r>
              <a:rPr lang="fr-FR" i="1" baseline="0" dirty="0" smtClean="0"/>
              <a:t> </a:t>
            </a:r>
            <a:r>
              <a:rPr lang="fr-FR" i="1" baseline="0" dirty="0" err="1" smtClean="0"/>
              <a:t>Wohnungen</a:t>
            </a:r>
            <a:r>
              <a:rPr lang="fr-FR" i="1" baseline="0" dirty="0" smtClean="0"/>
              <a:t> </a:t>
            </a:r>
            <a:r>
              <a:rPr lang="fr-FR" i="1" baseline="0" dirty="0" err="1" smtClean="0"/>
              <a:t>unterbringen</a:t>
            </a:r>
            <a:r>
              <a:rPr lang="fr-FR" i="1" baseline="0" dirty="0" smtClean="0"/>
              <a:t> </a:t>
            </a:r>
            <a:r>
              <a:rPr lang="fr-FR" i="1" baseline="0" dirty="0" err="1" smtClean="0"/>
              <a:t>will</a:t>
            </a:r>
            <a:r>
              <a:rPr lang="fr-FR" i="1" baseline="0" dirty="0" smtClean="0"/>
              <a:t>. </a:t>
            </a:r>
            <a:r>
              <a:rPr lang="fr-FR" i="1" baseline="0" dirty="0" err="1" smtClean="0"/>
              <a:t>Eine</a:t>
            </a:r>
            <a:r>
              <a:rPr lang="fr-FR" i="1" baseline="0" dirty="0" smtClean="0"/>
              <a:t> Person mit </a:t>
            </a:r>
            <a:r>
              <a:rPr lang="fr-FR" i="1" baseline="0" dirty="0" err="1" smtClean="0"/>
              <a:t>Wurzeln</a:t>
            </a:r>
            <a:r>
              <a:rPr lang="fr-FR" i="1" baseline="0" dirty="0" smtClean="0"/>
              <a:t> </a:t>
            </a:r>
            <a:r>
              <a:rPr lang="fr-FR" i="1" baseline="0" dirty="0" err="1" smtClean="0"/>
              <a:t>im</a:t>
            </a:r>
            <a:r>
              <a:rPr lang="fr-FR" i="1" baseline="0" dirty="0" smtClean="0"/>
              <a:t> Kosovo </a:t>
            </a:r>
            <a:r>
              <a:rPr lang="fr-FR" i="1" baseline="0" dirty="0" err="1" smtClean="0"/>
              <a:t>bewirbt</a:t>
            </a:r>
            <a:r>
              <a:rPr lang="fr-FR" i="1" baseline="0" dirty="0" smtClean="0"/>
              <a:t> </a:t>
            </a:r>
            <a:r>
              <a:rPr lang="fr-FR" i="1" baseline="0" dirty="0" err="1" smtClean="0"/>
              <a:t>sich</a:t>
            </a:r>
            <a:r>
              <a:rPr lang="fr-FR" i="1" baseline="0" dirty="0" smtClean="0"/>
              <a:t>, </a:t>
            </a:r>
            <a:r>
              <a:rPr lang="fr-FR" i="1" baseline="0" dirty="0" err="1" smtClean="0"/>
              <a:t>weil</a:t>
            </a:r>
            <a:r>
              <a:rPr lang="fr-FR" i="1" baseline="0" dirty="0" smtClean="0"/>
              <a:t> </a:t>
            </a:r>
            <a:r>
              <a:rPr lang="fr-FR" i="1" baseline="0" dirty="0" err="1" smtClean="0"/>
              <a:t>sie</a:t>
            </a:r>
            <a:r>
              <a:rPr lang="fr-FR" i="1" baseline="0" dirty="0" smtClean="0"/>
              <a:t> die </a:t>
            </a:r>
            <a:r>
              <a:rPr lang="fr-FR" i="1" baseline="0" dirty="0" err="1" smtClean="0"/>
              <a:t>Anzeige</a:t>
            </a:r>
            <a:r>
              <a:rPr lang="fr-FR" i="1" baseline="0" dirty="0" smtClean="0"/>
              <a:t> </a:t>
            </a:r>
            <a:r>
              <a:rPr lang="fr-FR" i="1" baseline="0" dirty="0" err="1" smtClean="0"/>
              <a:t>gesehen</a:t>
            </a:r>
            <a:r>
              <a:rPr lang="fr-FR" i="1" baseline="0" dirty="0" smtClean="0"/>
              <a:t> </a:t>
            </a:r>
            <a:r>
              <a:rPr lang="fr-FR" i="1" baseline="0" dirty="0" err="1" smtClean="0"/>
              <a:t>hat</a:t>
            </a:r>
            <a:r>
              <a:rPr lang="fr-FR" i="1" baseline="0" dirty="0" smtClean="0"/>
              <a:t>. Der </a:t>
            </a:r>
            <a:r>
              <a:rPr lang="fr-FR" i="1" baseline="0" dirty="0" err="1" smtClean="0"/>
              <a:t>Abwart</a:t>
            </a:r>
            <a:r>
              <a:rPr lang="fr-FR" i="1" baseline="0" dirty="0" smtClean="0"/>
              <a:t> </a:t>
            </a:r>
            <a:r>
              <a:rPr lang="fr-FR" i="1" baseline="0" dirty="0" err="1" smtClean="0"/>
              <a:t>sagt</a:t>
            </a:r>
            <a:r>
              <a:rPr lang="fr-FR" i="1" baseline="0" dirty="0" smtClean="0"/>
              <a:t> </a:t>
            </a:r>
            <a:r>
              <a:rPr lang="fr-FR" i="1" baseline="0" dirty="0" err="1" smtClean="0"/>
              <a:t>ihr</a:t>
            </a:r>
            <a:r>
              <a:rPr lang="fr-FR" i="1" baseline="0" dirty="0" smtClean="0"/>
              <a:t> es </a:t>
            </a:r>
            <a:r>
              <a:rPr lang="fr-FR" i="1" baseline="0" dirty="0" err="1" smtClean="0"/>
              <a:t>sei</a:t>
            </a:r>
            <a:r>
              <a:rPr lang="fr-FR" i="1" baseline="0" dirty="0" smtClean="0"/>
              <a:t> </a:t>
            </a:r>
            <a:r>
              <a:rPr lang="fr-FR" i="1" baseline="0" dirty="0" err="1" smtClean="0"/>
              <a:t>keine</a:t>
            </a:r>
            <a:r>
              <a:rPr lang="fr-FR" i="1" baseline="0" dirty="0" smtClean="0"/>
              <a:t> </a:t>
            </a:r>
            <a:r>
              <a:rPr lang="fr-FR" i="1" baseline="0" dirty="0" err="1" smtClean="0"/>
              <a:t>Wohnung</a:t>
            </a:r>
            <a:r>
              <a:rPr lang="fr-FR" i="1" baseline="0" dirty="0" smtClean="0"/>
              <a:t> </a:t>
            </a:r>
            <a:r>
              <a:rPr lang="fr-FR" i="1" baseline="0" dirty="0" err="1" smtClean="0"/>
              <a:t>frei</a:t>
            </a:r>
            <a:r>
              <a:rPr lang="fr-FR" i="1" baseline="0" dirty="0" smtClean="0"/>
              <a:t>, </a:t>
            </a:r>
            <a:r>
              <a:rPr lang="fr-FR" i="1" baseline="0" dirty="0" err="1" smtClean="0"/>
              <a:t>was</a:t>
            </a:r>
            <a:r>
              <a:rPr lang="fr-FR" i="1" baseline="0" dirty="0" smtClean="0"/>
              <a:t> </a:t>
            </a:r>
            <a:r>
              <a:rPr lang="fr-FR" i="1" baseline="0" dirty="0" err="1" smtClean="0"/>
              <a:t>offensichtlich</a:t>
            </a:r>
            <a:r>
              <a:rPr lang="fr-FR" i="1" baseline="0" dirty="0" smtClean="0"/>
              <a:t> aber </a:t>
            </a:r>
            <a:r>
              <a:rPr lang="fr-FR" i="1" baseline="0" dirty="0" err="1" smtClean="0"/>
              <a:t>nicht</a:t>
            </a:r>
            <a:r>
              <a:rPr lang="fr-FR" i="1" baseline="0" dirty="0" smtClean="0"/>
              <a:t> </a:t>
            </a:r>
            <a:r>
              <a:rPr lang="fr-FR" i="1" baseline="0" dirty="0" err="1" smtClean="0"/>
              <a:t>stimmt</a:t>
            </a:r>
            <a:r>
              <a:rPr lang="fr-FR" i="1" baseline="0" dirty="0" smtClean="0"/>
              <a:t>.</a:t>
            </a:r>
          </a:p>
          <a:p>
            <a:endParaRPr lang="fr-FR"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smtClean="0"/>
              <a:t>Quelle (</a:t>
            </a:r>
            <a:r>
              <a:rPr lang="fr-FR" b="0" dirty="0" err="1" smtClean="0"/>
              <a:t>Beispiele</a:t>
            </a:r>
            <a:r>
              <a:rPr lang="fr-FR" b="0" dirty="0" smtClean="0"/>
              <a:t>):</a:t>
            </a:r>
            <a:r>
              <a:rPr lang="fr-FR" b="0" baseline="0" dirty="0" smtClean="0"/>
              <a:t> </a:t>
            </a:r>
            <a:r>
              <a:rPr lang="fr-FR" dirty="0" smtClean="0"/>
              <a:t>http://www.ciao.ch/f/racismes/infos/8b0982f3f15e887a4dfff4b2aa0a348e/5_discrimination/</a:t>
            </a:r>
          </a:p>
          <a:p>
            <a:endParaRPr lang="fr-FR" i="1" baseline="0" dirty="0" smtClean="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7</a:t>
            </a:fld>
            <a:endParaRPr lang="de-CH"/>
          </a:p>
        </p:txBody>
      </p:sp>
    </p:spTree>
    <p:extLst>
      <p:ext uri="{BB962C8B-B14F-4D97-AF65-F5344CB8AC3E}">
        <p14:creationId xmlns:p14="http://schemas.microsoft.com/office/powerpoint/2010/main" val="235755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err="1" smtClean="0"/>
              <a:t>Gehört</a:t>
            </a:r>
            <a:r>
              <a:rPr lang="fr-CH" dirty="0" smtClean="0"/>
              <a:t> </a:t>
            </a:r>
            <a:r>
              <a:rPr lang="fr-CH" dirty="0" err="1" smtClean="0"/>
              <a:t>zum</a:t>
            </a:r>
            <a:r>
              <a:rPr lang="fr-CH" dirty="0" smtClean="0"/>
              <a:t> </a:t>
            </a:r>
            <a:r>
              <a:rPr lang="fr-CH" dirty="0" err="1" smtClean="0"/>
              <a:t>vierten</a:t>
            </a:r>
            <a:r>
              <a:rPr lang="fr-CH" dirty="0" smtClean="0"/>
              <a:t> Teil des </a:t>
            </a:r>
            <a:r>
              <a:rPr lang="fr-CH" dirty="0" err="1" smtClean="0"/>
              <a:t>Arbeitsblatts</a:t>
            </a:r>
            <a:r>
              <a:rPr lang="fr-CH" dirty="0" smtClean="0"/>
              <a:t> </a:t>
            </a:r>
            <a:r>
              <a:rPr lang="fr-CH" baseline="0" dirty="0" smtClean="0"/>
              <a:t>«</a:t>
            </a:r>
            <a:r>
              <a:rPr lang="fr-CH" baseline="0" smtClean="0"/>
              <a:t>Stereotype </a:t>
            </a:r>
            <a:r>
              <a:rPr lang="fr-CH" baseline="0" dirty="0" err="1" smtClean="0"/>
              <a:t>und</a:t>
            </a:r>
            <a:r>
              <a:rPr lang="fr-CH" baseline="0" dirty="0" smtClean="0"/>
              <a:t> </a:t>
            </a:r>
            <a:r>
              <a:rPr lang="fr-CH" baseline="0" dirty="0" err="1" smtClean="0"/>
              <a:t>Diskriminierung</a:t>
            </a:r>
            <a:r>
              <a:rPr lang="fr-CH" baseline="0" dirty="0" smtClean="0"/>
              <a:t>»</a:t>
            </a:r>
          </a:p>
          <a:p>
            <a:endParaRPr lang="fr-CH" baseline="0" dirty="0" smtClean="0"/>
          </a:p>
          <a:p>
            <a:r>
              <a:rPr lang="fr-CH" baseline="0" dirty="0" err="1" smtClean="0"/>
              <a:t>Diskriminierung</a:t>
            </a:r>
            <a:r>
              <a:rPr lang="fr-CH" baseline="0" dirty="0" smtClean="0"/>
              <a:t> </a:t>
            </a:r>
            <a:r>
              <a:rPr lang="fr-CH" baseline="0" dirty="0" err="1" smtClean="0"/>
              <a:t>ist</a:t>
            </a:r>
            <a:r>
              <a:rPr lang="fr-CH" baseline="0" dirty="0" smtClean="0"/>
              <a:t> </a:t>
            </a:r>
            <a:r>
              <a:rPr lang="fr-CH" baseline="0" dirty="0" err="1" smtClean="0"/>
              <a:t>das</a:t>
            </a:r>
            <a:r>
              <a:rPr lang="fr-CH" baseline="0" dirty="0" smtClean="0"/>
              <a:t> </a:t>
            </a:r>
            <a:r>
              <a:rPr lang="fr-CH" baseline="0" dirty="0" err="1" smtClean="0"/>
              <a:t>Resultat</a:t>
            </a:r>
            <a:r>
              <a:rPr lang="fr-CH" baseline="0" dirty="0" smtClean="0"/>
              <a:t> von </a:t>
            </a:r>
            <a:r>
              <a:rPr lang="fr-CH" baseline="0" dirty="0" err="1" smtClean="0"/>
              <a:t>konkreten</a:t>
            </a:r>
            <a:r>
              <a:rPr lang="fr-CH" baseline="0" dirty="0" smtClean="0"/>
              <a:t> </a:t>
            </a:r>
            <a:r>
              <a:rPr lang="fr-CH" baseline="0" dirty="0" err="1" smtClean="0"/>
              <a:t>Handlungen</a:t>
            </a:r>
            <a:r>
              <a:rPr lang="fr-CH" baseline="0" dirty="0" smtClean="0"/>
              <a:t> </a:t>
            </a:r>
            <a:r>
              <a:rPr lang="fr-CH" baseline="0" dirty="0" err="1" smtClean="0"/>
              <a:t>und</a:t>
            </a:r>
            <a:r>
              <a:rPr lang="fr-CH" baseline="0" dirty="0" smtClean="0"/>
              <a:t> es </a:t>
            </a:r>
            <a:r>
              <a:rPr lang="fr-CH" baseline="0" dirty="0" err="1" smtClean="0"/>
              <a:t>ist</a:t>
            </a:r>
            <a:r>
              <a:rPr lang="fr-CH" baseline="0" dirty="0" smtClean="0"/>
              <a:t> </a:t>
            </a:r>
            <a:r>
              <a:rPr lang="fr-CH" baseline="0" dirty="0" err="1" smtClean="0"/>
              <a:t>möglich</a:t>
            </a:r>
            <a:r>
              <a:rPr lang="fr-CH" baseline="0" dirty="0" smtClean="0"/>
              <a:t>, </a:t>
            </a:r>
            <a:r>
              <a:rPr lang="fr-CH" baseline="0" dirty="0" err="1" smtClean="0"/>
              <a:t>sie</a:t>
            </a:r>
            <a:r>
              <a:rPr lang="fr-CH" baseline="0" dirty="0" smtClean="0"/>
              <a:t> </a:t>
            </a:r>
            <a:r>
              <a:rPr lang="fr-CH" baseline="0" dirty="0" err="1" smtClean="0"/>
              <a:t>effizient</a:t>
            </a:r>
            <a:r>
              <a:rPr lang="fr-CH" baseline="0" dirty="0" smtClean="0"/>
              <a:t> </a:t>
            </a:r>
            <a:r>
              <a:rPr lang="fr-CH" baseline="0" dirty="0" err="1" smtClean="0"/>
              <a:t>zu</a:t>
            </a:r>
            <a:r>
              <a:rPr lang="fr-CH" baseline="0" dirty="0" smtClean="0"/>
              <a:t> </a:t>
            </a:r>
            <a:r>
              <a:rPr lang="fr-CH" baseline="0" dirty="0" err="1" smtClean="0"/>
              <a:t>bekämpfen</a:t>
            </a:r>
            <a:r>
              <a:rPr lang="fr-CH" baseline="0" dirty="0" smtClean="0"/>
              <a:t>. Um </a:t>
            </a:r>
            <a:r>
              <a:rPr lang="fr-CH" baseline="0" dirty="0" err="1" smtClean="0"/>
              <a:t>sich</a:t>
            </a:r>
            <a:r>
              <a:rPr lang="fr-CH" baseline="0" dirty="0" smtClean="0"/>
              <a:t> </a:t>
            </a:r>
            <a:r>
              <a:rPr lang="fr-CH" baseline="0" dirty="0" err="1" smtClean="0"/>
              <a:t>selbst</a:t>
            </a:r>
            <a:r>
              <a:rPr lang="fr-CH" baseline="0" dirty="0" smtClean="0"/>
              <a:t> </a:t>
            </a:r>
            <a:r>
              <a:rPr lang="fr-CH" baseline="0" dirty="0" err="1" smtClean="0"/>
              <a:t>und</a:t>
            </a:r>
            <a:r>
              <a:rPr lang="fr-CH" baseline="0" dirty="0" smtClean="0"/>
              <a:t> </a:t>
            </a:r>
            <a:r>
              <a:rPr lang="fr-CH" baseline="0" dirty="0" err="1" smtClean="0"/>
              <a:t>andere</a:t>
            </a:r>
            <a:r>
              <a:rPr lang="fr-CH" baseline="0" dirty="0" smtClean="0"/>
              <a:t> vor </a:t>
            </a:r>
            <a:r>
              <a:rPr lang="fr-CH" baseline="0" dirty="0" err="1" smtClean="0"/>
              <a:t>Diskriminierung</a:t>
            </a:r>
            <a:r>
              <a:rPr lang="fr-CH" baseline="0" dirty="0" smtClean="0"/>
              <a:t> </a:t>
            </a:r>
            <a:r>
              <a:rPr lang="fr-CH" baseline="0" dirty="0" err="1" smtClean="0"/>
              <a:t>zu</a:t>
            </a:r>
            <a:r>
              <a:rPr lang="fr-CH" baseline="0" dirty="0" smtClean="0"/>
              <a:t> </a:t>
            </a:r>
            <a:r>
              <a:rPr lang="fr-CH" baseline="0" dirty="0" err="1" smtClean="0"/>
              <a:t>schützen</a:t>
            </a:r>
            <a:r>
              <a:rPr lang="fr-CH" baseline="0" dirty="0" smtClean="0"/>
              <a:t>, </a:t>
            </a:r>
            <a:r>
              <a:rPr lang="fr-CH" baseline="0" dirty="0" err="1" smtClean="0"/>
              <a:t>muss</a:t>
            </a:r>
            <a:r>
              <a:rPr lang="fr-CH" baseline="0" dirty="0" smtClean="0"/>
              <a:t> man </a:t>
            </a:r>
            <a:r>
              <a:rPr lang="fr-CH" baseline="0" dirty="0" err="1" smtClean="0"/>
              <a:t>über</a:t>
            </a:r>
            <a:r>
              <a:rPr lang="fr-CH" baseline="0" dirty="0" smtClean="0"/>
              <a:t> </a:t>
            </a:r>
            <a:r>
              <a:rPr lang="fr-CH" baseline="0" dirty="0" err="1" smtClean="0"/>
              <a:t>Regeln</a:t>
            </a:r>
            <a:r>
              <a:rPr lang="fr-CH" baseline="0" dirty="0" smtClean="0"/>
              <a:t>, </a:t>
            </a:r>
            <a:r>
              <a:rPr lang="fr-CH" baseline="0" dirty="0" err="1" smtClean="0"/>
              <a:t>Handlungsmöglichkeiten</a:t>
            </a:r>
            <a:r>
              <a:rPr lang="fr-CH" baseline="0" dirty="0" smtClean="0"/>
              <a:t> </a:t>
            </a:r>
            <a:r>
              <a:rPr lang="fr-CH" baseline="0" dirty="0" err="1" smtClean="0"/>
              <a:t>und</a:t>
            </a:r>
            <a:r>
              <a:rPr lang="fr-CH" baseline="0" dirty="0" smtClean="0"/>
              <a:t> </a:t>
            </a:r>
            <a:r>
              <a:rPr lang="fr-CH" baseline="0" dirty="0" err="1" smtClean="0"/>
              <a:t>Organisationen</a:t>
            </a:r>
            <a:r>
              <a:rPr lang="fr-CH" baseline="0" dirty="0" smtClean="0"/>
              <a:t> </a:t>
            </a:r>
            <a:r>
              <a:rPr lang="fr-CH" baseline="0" dirty="0" err="1" smtClean="0"/>
              <a:t>informiert</a:t>
            </a:r>
            <a:r>
              <a:rPr lang="fr-CH" baseline="0" dirty="0" smtClean="0"/>
              <a:t> sein, an welche man </a:t>
            </a:r>
            <a:r>
              <a:rPr lang="fr-CH" baseline="0" dirty="0" err="1" smtClean="0"/>
              <a:t>sich</a:t>
            </a:r>
            <a:r>
              <a:rPr lang="fr-CH" baseline="0" dirty="0" smtClean="0"/>
              <a:t> </a:t>
            </a:r>
            <a:r>
              <a:rPr lang="fr-CH" baseline="0" dirty="0" err="1" smtClean="0"/>
              <a:t>wenden</a:t>
            </a:r>
            <a:r>
              <a:rPr lang="fr-CH" baseline="0" dirty="0" smtClean="0"/>
              <a:t> </a:t>
            </a:r>
            <a:r>
              <a:rPr lang="fr-CH" baseline="0" dirty="0" err="1" smtClean="0"/>
              <a:t>kann</a:t>
            </a:r>
            <a:r>
              <a:rPr lang="fr-CH" baseline="0" dirty="0" smtClean="0"/>
              <a:t>, </a:t>
            </a:r>
            <a:r>
              <a:rPr lang="fr-CH" baseline="0" dirty="0" err="1" smtClean="0"/>
              <a:t>um</a:t>
            </a:r>
            <a:r>
              <a:rPr lang="fr-CH" baseline="0" dirty="0" smtClean="0"/>
              <a:t> </a:t>
            </a:r>
            <a:r>
              <a:rPr lang="fr-CH" baseline="0" dirty="0" err="1" smtClean="0"/>
              <a:t>Unterstützung</a:t>
            </a:r>
            <a:r>
              <a:rPr lang="fr-CH" baseline="0" dirty="0" smtClean="0"/>
              <a:t> </a:t>
            </a:r>
            <a:r>
              <a:rPr lang="fr-CH" baseline="0" dirty="0" err="1" smtClean="0"/>
              <a:t>zu</a:t>
            </a:r>
            <a:r>
              <a:rPr lang="fr-CH" baseline="0" dirty="0" smtClean="0"/>
              <a:t> </a:t>
            </a:r>
            <a:r>
              <a:rPr lang="fr-CH" baseline="0" dirty="0" err="1" smtClean="0"/>
              <a:t>erhalten</a:t>
            </a:r>
            <a:r>
              <a:rPr lang="fr-CH" baseline="0" dirty="0" smtClean="0"/>
              <a:t>: </a:t>
            </a:r>
            <a:r>
              <a:rPr lang="fr-CH" baseline="0" dirty="0" err="1" smtClean="0"/>
              <a:t>Nur</a:t>
            </a:r>
            <a:r>
              <a:rPr lang="fr-CH" baseline="0" dirty="0" smtClean="0"/>
              <a:t> </a:t>
            </a:r>
            <a:r>
              <a:rPr lang="fr-CH" baseline="0" dirty="0" err="1" smtClean="0"/>
              <a:t>wer</a:t>
            </a:r>
            <a:r>
              <a:rPr lang="fr-CH" baseline="0" dirty="0" smtClean="0"/>
              <a:t> seine </a:t>
            </a:r>
            <a:r>
              <a:rPr lang="fr-CH" baseline="0" dirty="0" err="1" smtClean="0"/>
              <a:t>Rechte</a:t>
            </a:r>
            <a:r>
              <a:rPr lang="fr-CH" baseline="0" dirty="0" smtClean="0"/>
              <a:t> </a:t>
            </a:r>
            <a:r>
              <a:rPr lang="fr-CH" baseline="0" dirty="0" err="1" smtClean="0"/>
              <a:t>kennt</a:t>
            </a:r>
            <a:r>
              <a:rPr lang="fr-CH" baseline="0" dirty="0" smtClean="0"/>
              <a:t>, </a:t>
            </a:r>
            <a:r>
              <a:rPr lang="fr-CH" baseline="0" dirty="0" err="1" smtClean="0"/>
              <a:t>kann</a:t>
            </a:r>
            <a:r>
              <a:rPr lang="fr-CH" baseline="0" dirty="0" smtClean="0"/>
              <a:t> </a:t>
            </a:r>
            <a:r>
              <a:rPr lang="fr-CH" baseline="0" dirty="0" err="1" smtClean="0"/>
              <a:t>sie</a:t>
            </a:r>
            <a:r>
              <a:rPr lang="fr-CH" baseline="0" dirty="0" smtClean="0"/>
              <a:t> </a:t>
            </a:r>
            <a:r>
              <a:rPr lang="fr-CH" baseline="0" dirty="0" err="1" smtClean="0"/>
              <a:t>verteidigen</a:t>
            </a:r>
            <a:r>
              <a:rPr lang="fr-CH" baseline="0" dirty="0" smtClean="0"/>
              <a:t> </a:t>
            </a:r>
            <a:r>
              <a:rPr lang="fr-CH" baseline="0" dirty="0" err="1" smtClean="0"/>
              <a:t>und</a:t>
            </a:r>
            <a:r>
              <a:rPr lang="fr-CH" baseline="0" dirty="0" smtClean="0"/>
              <a:t> </a:t>
            </a:r>
            <a:r>
              <a:rPr lang="fr-CH" baseline="0" dirty="0" err="1" smtClean="0"/>
              <a:t>schützen</a:t>
            </a:r>
            <a:r>
              <a:rPr lang="fr-CH" baseline="0" dirty="0" smtClean="0"/>
              <a:t>: </a:t>
            </a:r>
            <a:r>
              <a:rPr lang="fr-CH" baseline="0" dirty="0" err="1" smtClean="0"/>
              <a:t>für</a:t>
            </a:r>
            <a:r>
              <a:rPr lang="fr-CH" baseline="0" dirty="0" smtClean="0"/>
              <a:t> </a:t>
            </a:r>
            <a:r>
              <a:rPr lang="fr-CH" baseline="0" dirty="0" err="1" smtClean="0"/>
              <a:t>sich</a:t>
            </a:r>
            <a:r>
              <a:rPr lang="fr-CH" baseline="0" dirty="0" smtClean="0"/>
              <a:t> </a:t>
            </a:r>
            <a:r>
              <a:rPr lang="fr-CH" baseline="0" dirty="0" err="1" smtClean="0"/>
              <a:t>und</a:t>
            </a:r>
            <a:r>
              <a:rPr lang="fr-CH" baseline="0" dirty="0" smtClean="0"/>
              <a:t> die </a:t>
            </a:r>
            <a:r>
              <a:rPr lang="fr-CH" baseline="0" dirty="0" err="1" smtClean="0"/>
              <a:t>andern</a:t>
            </a:r>
            <a:r>
              <a:rPr lang="fr-CH" baseline="0" dirty="0" smtClean="0"/>
              <a:t>.</a:t>
            </a:r>
            <a:endParaRPr lang="de-CH" dirty="0" smtClean="0"/>
          </a:p>
          <a:p>
            <a:endParaRPr lang="fr-CH" dirty="0" smtClean="0"/>
          </a:p>
          <a:p>
            <a:endParaRPr lang="de-CH" dirty="0"/>
          </a:p>
        </p:txBody>
      </p:sp>
      <p:sp>
        <p:nvSpPr>
          <p:cNvPr id="4" name="Espace réservé du numéro de diapositive 3"/>
          <p:cNvSpPr>
            <a:spLocks noGrp="1"/>
          </p:cNvSpPr>
          <p:nvPr>
            <p:ph type="sldNum" sz="quarter" idx="10"/>
          </p:nvPr>
        </p:nvSpPr>
        <p:spPr/>
        <p:txBody>
          <a:bodyPr/>
          <a:lstStyle/>
          <a:p>
            <a:fld id="{7780742F-70D0-4B81-8CBB-1082724CE83B}" type="slidenum">
              <a:rPr lang="de-CH" smtClean="0"/>
              <a:t>8</a:t>
            </a:fld>
            <a:endParaRPr lang="de-CH"/>
          </a:p>
        </p:txBody>
      </p:sp>
    </p:spTree>
    <p:extLst>
      <p:ext uri="{BB962C8B-B14F-4D97-AF65-F5344CB8AC3E}">
        <p14:creationId xmlns:p14="http://schemas.microsoft.com/office/powerpoint/2010/main" val="2065266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sz="1200" kern="1200" dirty="0" err="1" smtClean="0">
                <a:solidFill>
                  <a:schemeClr val="tx1"/>
                </a:solidFill>
                <a:effectLst/>
                <a:latin typeface="+mn-lt"/>
                <a:ea typeface="+mn-ea"/>
                <a:cs typeface="+mn-cs"/>
              </a:rPr>
              <a:t>Wisst</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ihr</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wer</a:t>
            </a:r>
            <a:r>
              <a:rPr lang="fr-CH" sz="1200" kern="1200" dirty="0" smtClean="0">
                <a:solidFill>
                  <a:schemeClr val="tx1"/>
                </a:solidFill>
                <a:effectLst/>
                <a:latin typeface="+mn-lt"/>
                <a:ea typeface="+mn-ea"/>
                <a:cs typeface="+mn-cs"/>
              </a:rPr>
              <a:t> die Frau </a:t>
            </a:r>
            <a:r>
              <a:rPr lang="fr-CH" sz="1200" kern="1200" dirty="0" err="1" smtClean="0">
                <a:solidFill>
                  <a:schemeClr val="tx1"/>
                </a:solidFill>
                <a:effectLst/>
                <a:latin typeface="+mn-lt"/>
                <a:ea typeface="+mn-ea"/>
                <a:cs typeface="+mn-cs"/>
              </a:rPr>
              <a:t>auf</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dem</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Foto</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ist</a:t>
            </a:r>
            <a:r>
              <a:rPr lang="fr-CH" sz="1200" kern="1200" dirty="0" smtClean="0">
                <a:solidFill>
                  <a:schemeClr val="tx1"/>
                </a:solidFill>
                <a:effectLst/>
                <a:latin typeface="+mn-lt"/>
                <a:ea typeface="+mn-ea"/>
                <a:cs typeface="+mn-cs"/>
              </a:rPr>
              <a:t>? Es </a:t>
            </a:r>
            <a:r>
              <a:rPr lang="fr-CH" sz="1200" kern="1200" dirty="0" err="1" smtClean="0">
                <a:solidFill>
                  <a:schemeClr val="tx1"/>
                </a:solidFill>
                <a:effectLst/>
                <a:latin typeface="+mn-lt"/>
                <a:ea typeface="+mn-ea"/>
                <a:cs typeface="+mn-cs"/>
              </a:rPr>
              <a:t>ist</a:t>
            </a:r>
            <a:r>
              <a:rPr lang="fr-CH" sz="1200" kern="1200" dirty="0" smtClean="0">
                <a:solidFill>
                  <a:schemeClr val="tx1"/>
                </a:solidFill>
                <a:effectLst/>
                <a:latin typeface="+mn-lt"/>
                <a:ea typeface="+mn-ea"/>
                <a:cs typeface="+mn-cs"/>
              </a:rPr>
              <a:t> Eleanor Roosevelt, die </a:t>
            </a:r>
            <a:r>
              <a:rPr lang="fr-CH" sz="1200" kern="1200" dirty="0" err="1" smtClean="0">
                <a:solidFill>
                  <a:schemeClr val="tx1"/>
                </a:solidFill>
                <a:effectLst/>
                <a:latin typeface="+mn-lt"/>
                <a:ea typeface="+mn-ea"/>
                <a:cs typeface="+mn-cs"/>
              </a:rPr>
              <a:t>einzige</a:t>
            </a:r>
            <a:r>
              <a:rPr lang="fr-CH" sz="1200" kern="1200" dirty="0" smtClean="0">
                <a:solidFill>
                  <a:schemeClr val="tx1"/>
                </a:solidFill>
                <a:effectLst/>
                <a:latin typeface="+mn-lt"/>
                <a:ea typeface="+mn-ea"/>
                <a:cs typeface="+mn-cs"/>
              </a:rPr>
              <a:t> Frau, die an der </a:t>
            </a:r>
            <a:r>
              <a:rPr lang="fr-CH" sz="1200" kern="1200" dirty="0" err="1" smtClean="0">
                <a:solidFill>
                  <a:schemeClr val="tx1"/>
                </a:solidFill>
                <a:effectLst/>
                <a:latin typeface="+mn-lt"/>
                <a:ea typeface="+mn-ea"/>
                <a:cs typeface="+mn-cs"/>
              </a:rPr>
              <a:t>Entstehung</a:t>
            </a:r>
            <a:r>
              <a:rPr lang="fr-CH" sz="1200" kern="1200" dirty="0" smtClean="0">
                <a:solidFill>
                  <a:schemeClr val="tx1"/>
                </a:solidFill>
                <a:effectLst/>
                <a:latin typeface="+mn-lt"/>
                <a:ea typeface="+mn-ea"/>
                <a:cs typeface="+mn-cs"/>
              </a:rPr>
              <a:t> der </a:t>
            </a:r>
            <a:r>
              <a:rPr lang="fr-CH" sz="1200" kern="1200" dirty="0" err="1" smtClean="0">
                <a:solidFill>
                  <a:schemeClr val="tx1"/>
                </a:solidFill>
                <a:effectLst/>
                <a:latin typeface="+mn-lt"/>
                <a:ea typeface="+mn-ea"/>
                <a:cs typeface="+mn-cs"/>
              </a:rPr>
              <a:t>Allgemeinen</a:t>
            </a:r>
            <a:r>
              <a:rPr lang="fr-CH" sz="1200" kern="1200" dirty="0" smtClean="0">
                <a:solidFill>
                  <a:schemeClr val="tx1"/>
                </a:solidFill>
                <a:effectLst/>
                <a:latin typeface="+mn-lt"/>
                <a:ea typeface="+mn-ea"/>
                <a:cs typeface="+mn-cs"/>
              </a:rPr>
              <a:t> </a:t>
            </a:r>
            <a:r>
              <a:rPr lang="fr-CH" sz="1200" kern="1200" dirty="0" err="1" smtClean="0">
                <a:solidFill>
                  <a:schemeClr val="tx1"/>
                </a:solidFill>
                <a:effectLst/>
                <a:latin typeface="+mn-lt"/>
                <a:ea typeface="+mn-ea"/>
                <a:cs typeface="+mn-cs"/>
              </a:rPr>
              <a:t>Erklärung</a:t>
            </a:r>
            <a:r>
              <a:rPr lang="fr-CH" sz="1200" kern="1200" baseline="0" dirty="0" smtClean="0">
                <a:solidFill>
                  <a:schemeClr val="tx1"/>
                </a:solidFill>
                <a:effectLst/>
                <a:latin typeface="+mn-lt"/>
                <a:ea typeface="+mn-ea"/>
                <a:cs typeface="+mn-cs"/>
              </a:rPr>
              <a:t> der </a:t>
            </a:r>
            <a:r>
              <a:rPr lang="fr-CH" sz="1200" kern="1200" baseline="0" dirty="0" err="1" smtClean="0">
                <a:solidFill>
                  <a:schemeClr val="tx1"/>
                </a:solidFill>
                <a:effectLst/>
                <a:latin typeface="+mn-lt"/>
                <a:ea typeface="+mn-ea"/>
                <a:cs typeface="+mn-cs"/>
              </a:rPr>
              <a:t>Menschenrechte</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mitgewirkt</a:t>
            </a:r>
            <a:r>
              <a:rPr lang="fr-CH" sz="1200" kern="1200" baseline="0" dirty="0" smtClean="0">
                <a:solidFill>
                  <a:schemeClr val="tx1"/>
                </a:solidFill>
                <a:effectLst/>
                <a:latin typeface="+mn-lt"/>
                <a:ea typeface="+mn-ea"/>
                <a:cs typeface="+mn-cs"/>
              </a:rPr>
              <a:t> </a:t>
            </a:r>
            <a:r>
              <a:rPr lang="fr-CH" sz="1200" kern="1200" baseline="0" dirty="0" err="1" smtClean="0">
                <a:solidFill>
                  <a:schemeClr val="tx1"/>
                </a:solidFill>
                <a:effectLst/>
                <a:latin typeface="+mn-lt"/>
                <a:ea typeface="+mn-ea"/>
                <a:cs typeface="+mn-cs"/>
              </a:rPr>
              <a:t>hat</a:t>
            </a:r>
            <a:r>
              <a:rPr lang="fr-CH" sz="1200" kern="1200" baseline="0" dirty="0" smtClean="0">
                <a:solidFill>
                  <a:schemeClr val="tx1"/>
                </a:solidFill>
                <a:effectLst/>
                <a:latin typeface="+mn-lt"/>
                <a:ea typeface="+mn-ea"/>
                <a:cs typeface="+mn-cs"/>
              </a:rPr>
              <a:t>. </a:t>
            </a:r>
            <a:endParaRPr lang="fr-CH"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83B556D8-7A97-455D-AB10-3C0E39BA5B07}" type="slidenum">
              <a:rPr lang="fr-CH" smtClean="0"/>
              <a:t>9</a:t>
            </a:fld>
            <a:endParaRPr lang="fr-CH"/>
          </a:p>
        </p:txBody>
      </p:sp>
    </p:spTree>
    <p:extLst>
      <p:ext uri="{BB962C8B-B14F-4D97-AF65-F5344CB8AC3E}">
        <p14:creationId xmlns:p14="http://schemas.microsoft.com/office/powerpoint/2010/main" val="1382120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079" name="Picture 7" descr="AI_Logo_col_PowerPoint"/>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6725" y="466725"/>
            <a:ext cx="8237538"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41363" y="741363"/>
            <a:ext cx="7683500" cy="989012"/>
          </a:xfrm>
          <a:noFill/>
          <a:extLst>
            <a:ext uri="{909E8E84-426E-40DD-AFC4-6F175D3DCCD1}">
              <a14:hiddenFill xmlns:a14="http://schemas.microsoft.com/office/drawing/2010/main">
                <a:solidFill>
                  <a:schemeClr val="accent1"/>
                </a:solidFill>
              </a14:hiddenFill>
            </a:ext>
          </a:extLst>
        </p:spPr>
        <p:txBody>
          <a:bodyPr lIns="0" tIns="45720" rIns="0" bIns="45720"/>
          <a:lstStyle>
            <a:lvl1pPr>
              <a:lnSpc>
                <a:spcPts val="4000"/>
              </a:lnSpc>
              <a:defRPr/>
            </a:lvl1pPr>
          </a:lstStyle>
          <a:p>
            <a:pPr lvl="0"/>
            <a:r>
              <a:rPr lang="fr-FR" noProof="0" smtClean="0"/>
              <a:t>Modifiez le style du titre</a:t>
            </a:r>
            <a:endParaRPr lang="fr-CH" noProof="0" smtClean="0"/>
          </a:p>
        </p:txBody>
      </p:sp>
      <p:sp>
        <p:nvSpPr>
          <p:cNvPr id="3075" name="Rectangle 3"/>
          <p:cNvSpPr>
            <a:spLocks noGrp="1" noChangeArrowheads="1"/>
          </p:cNvSpPr>
          <p:nvPr>
            <p:ph type="subTitle" idx="1"/>
          </p:nvPr>
        </p:nvSpPr>
        <p:spPr>
          <a:xfrm>
            <a:off x="741363" y="4318000"/>
            <a:ext cx="1439862" cy="719138"/>
          </a:xfrm>
        </p:spPr>
        <p:txBody>
          <a:bodyPr lIns="0" tIns="45720" rIns="91440" bIns="45720"/>
          <a:lstStyle>
            <a:lvl1pPr marL="0" indent="0">
              <a:buFont typeface="Wingdings" pitchFamily="2" charset="2"/>
              <a:buNone/>
              <a:defRPr sz="600"/>
            </a:lvl1pPr>
          </a:lstStyle>
          <a:p>
            <a:pPr lvl="0"/>
            <a:r>
              <a:rPr lang="fr-FR" noProof="0" smtClean="0"/>
              <a:t>Modifiez le style des sous-titres du masque</a:t>
            </a:r>
            <a:endParaRPr lang="fr-CH"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CH"/>
          </a:p>
        </p:txBody>
      </p:sp>
      <p:sp>
        <p:nvSpPr>
          <p:cNvPr id="3" name="Vertikaler Textplatzhalt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Datumsplatzhalter 3"/>
          <p:cNvSpPr>
            <a:spLocks noGrp="1"/>
          </p:cNvSpPr>
          <p:nvPr>
            <p:ph type="dt" sz="half" idx="10"/>
          </p:nvPr>
        </p:nvSpPr>
        <p:spPr/>
        <p:txBody>
          <a:bodyPr/>
          <a:lstStyle>
            <a:lvl1pPr>
              <a:defRPr/>
            </a:lvl1pPr>
          </a:lstStyle>
          <a:p>
            <a:fld id="{2637FBE5-C088-4A56-8419-B011DAE19761}" type="datetime1">
              <a:rPr lang="de-CH" smtClean="0"/>
              <a:t>25.01.2018</a:t>
            </a:fld>
            <a:r>
              <a:rPr lang="fr-FR" smtClean="0"/>
              <a:t> </a:t>
            </a:r>
            <a:r>
              <a:rPr lang="fr-CH" smtClean="0"/>
              <a:t>| Page </a:t>
            </a:r>
            <a:fld id="{C4370B20-C505-4069-9B7C-0D3016DFA1BC}" type="slidenum">
              <a:rPr lang="fr-CH" smtClean="0"/>
              <a:pPr/>
              <a:t>‹Nr.›</a:t>
            </a:fld>
            <a:endParaRPr lang="fr-CH"/>
          </a:p>
        </p:txBody>
      </p:sp>
    </p:spTree>
    <p:extLst>
      <p:ext uri="{BB962C8B-B14F-4D97-AF65-F5344CB8AC3E}">
        <p14:creationId xmlns:p14="http://schemas.microsoft.com/office/powerpoint/2010/main" val="1038399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40513" y="466725"/>
            <a:ext cx="2057400" cy="5643563"/>
          </a:xfrm>
        </p:spPr>
        <p:txBody>
          <a:bodyPr vert="eaVert"/>
          <a:lstStyle/>
          <a:p>
            <a:r>
              <a:rPr lang="fr-FR" smtClean="0"/>
              <a:t>Modifiez le style du titre</a:t>
            </a:r>
            <a:endParaRPr lang="de-CH"/>
          </a:p>
        </p:txBody>
      </p:sp>
      <p:sp>
        <p:nvSpPr>
          <p:cNvPr id="3" name="Vertikaler Textplatzhalter 2"/>
          <p:cNvSpPr>
            <a:spLocks noGrp="1"/>
          </p:cNvSpPr>
          <p:nvPr>
            <p:ph type="body" orient="vert" idx="1"/>
          </p:nvPr>
        </p:nvSpPr>
        <p:spPr>
          <a:xfrm>
            <a:off x="466725" y="466725"/>
            <a:ext cx="6021388" cy="5643563"/>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Datumsplatzhalter 3"/>
          <p:cNvSpPr>
            <a:spLocks noGrp="1"/>
          </p:cNvSpPr>
          <p:nvPr>
            <p:ph type="dt" sz="half" idx="10"/>
          </p:nvPr>
        </p:nvSpPr>
        <p:spPr/>
        <p:txBody>
          <a:bodyPr/>
          <a:lstStyle>
            <a:lvl1pPr>
              <a:defRPr/>
            </a:lvl1pPr>
          </a:lstStyle>
          <a:p>
            <a:fld id="{CF623C1E-C31D-40CE-A20C-E48DB7E12DD1}" type="datetime1">
              <a:rPr lang="de-CH" smtClean="0"/>
              <a:t>25.01.2018</a:t>
            </a:fld>
            <a:r>
              <a:rPr lang="fr-FR" smtClean="0"/>
              <a:t> </a:t>
            </a:r>
            <a:r>
              <a:rPr lang="fr-CH" smtClean="0"/>
              <a:t>| Page </a:t>
            </a:r>
            <a:fld id="{C1C7BB31-0263-4732-8F57-2F239202206A}" type="slidenum">
              <a:rPr lang="fr-CH" smtClean="0"/>
              <a:pPr/>
              <a:t>‹Nr.›</a:t>
            </a:fld>
            <a:endParaRPr lang="fr-CH"/>
          </a:p>
        </p:txBody>
      </p:sp>
    </p:spTree>
    <p:extLst>
      <p:ext uri="{BB962C8B-B14F-4D97-AF65-F5344CB8AC3E}">
        <p14:creationId xmlns:p14="http://schemas.microsoft.com/office/powerpoint/2010/main" val="2644699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466725" y="466725"/>
            <a:ext cx="8229600" cy="1143000"/>
          </a:xfrm>
        </p:spPr>
        <p:txBody>
          <a:bodyPr/>
          <a:lstStyle/>
          <a:p>
            <a:r>
              <a:rPr lang="fr-FR" smtClean="0"/>
              <a:t>Modifiez le style du titre</a:t>
            </a:r>
            <a:endParaRPr lang="de-CH"/>
          </a:p>
        </p:txBody>
      </p:sp>
      <p:sp>
        <p:nvSpPr>
          <p:cNvPr id="3" name="Tabellenplatzhalter 2"/>
          <p:cNvSpPr>
            <a:spLocks noGrp="1"/>
          </p:cNvSpPr>
          <p:nvPr>
            <p:ph type="tbl" idx="1"/>
          </p:nvPr>
        </p:nvSpPr>
        <p:spPr>
          <a:xfrm>
            <a:off x="466725" y="1914525"/>
            <a:ext cx="8231188" cy="4195763"/>
          </a:xfrm>
        </p:spPr>
        <p:txBody>
          <a:bodyPr/>
          <a:lstStyle/>
          <a:p>
            <a:r>
              <a:rPr lang="fr-FR" smtClean="0"/>
              <a:t>Cliquez sur l'icône pour ajouter un tableau</a:t>
            </a:r>
            <a:endParaRPr lang="de-CH"/>
          </a:p>
        </p:txBody>
      </p:sp>
      <p:sp>
        <p:nvSpPr>
          <p:cNvPr id="4" name="Datumsplatzhalter 3"/>
          <p:cNvSpPr>
            <a:spLocks noGrp="1"/>
          </p:cNvSpPr>
          <p:nvPr>
            <p:ph type="dt" sz="half" idx="10"/>
          </p:nvPr>
        </p:nvSpPr>
        <p:spPr>
          <a:xfrm>
            <a:off x="744538" y="6440488"/>
            <a:ext cx="1308100" cy="136525"/>
          </a:xfrm>
        </p:spPr>
        <p:txBody>
          <a:bodyPr/>
          <a:lstStyle>
            <a:lvl1pPr>
              <a:defRPr/>
            </a:lvl1pPr>
          </a:lstStyle>
          <a:p>
            <a:fld id="{91CA98DA-B0DA-4867-A972-75062DC01E93}" type="datetime1">
              <a:rPr lang="de-CH" smtClean="0"/>
              <a:t>25.01.2018</a:t>
            </a:fld>
            <a:r>
              <a:rPr lang="fr-FR" smtClean="0"/>
              <a:t> </a:t>
            </a:r>
            <a:r>
              <a:rPr lang="fr-CH" smtClean="0"/>
              <a:t>| Page </a:t>
            </a:r>
            <a:fld id="{766BB851-54CF-43A9-9AD4-D0E37EE8EA43}" type="slidenum">
              <a:rPr lang="fr-CH" smtClean="0"/>
              <a:pPr/>
              <a:t>‹Nr.›</a:t>
            </a:fld>
            <a:endParaRPr lang="fr-CH"/>
          </a:p>
        </p:txBody>
      </p:sp>
    </p:spTree>
    <p:extLst>
      <p:ext uri="{BB962C8B-B14F-4D97-AF65-F5344CB8AC3E}">
        <p14:creationId xmlns:p14="http://schemas.microsoft.com/office/powerpoint/2010/main" val="231108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466725" y="466725"/>
            <a:ext cx="8229600" cy="1143000"/>
          </a:xfrm>
        </p:spPr>
        <p:txBody>
          <a:bodyPr/>
          <a:lstStyle/>
          <a:p>
            <a:r>
              <a:rPr lang="fr-FR" smtClean="0"/>
              <a:t>Modifiez le style du titre</a:t>
            </a:r>
            <a:endParaRPr lang="de-CH"/>
          </a:p>
        </p:txBody>
      </p:sp>
      <p:sp>
        <p:nvSpPr>
          <p:cNvPr id="3" name="Textplatzhalter 2"/>
          <p:cNvSpPr>
            <a:spLocks noGrp="1"/>
          </p:cNvSpPr>
          <p:nvPr>
            <p:ph type="body" sz="half" idx="1"/>
          </p:nvPr>
        </p:nvSpPr>
        <p:spPr>
          <a:xfrm>
            <a:off x="466725" y="1914525"/>
            <a:ext cx="4038600" cy="41957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Diagrammplatzhalter 3"/>
          <p:cNvSpPr>
            <a:spLocks noGrp="1"/>
          </p:cNvSpPr>
          <p:nvPr>
            <p:ph type="chart" sz="half" idx="2"/>
          </p:nvPr>
        </p:nvSpPr>
        <p:spPr>
          <a:xfrm>
            <a:off x="4657725" y="1914525"/>
            <a:ext cx="4040188" cy="4195763"/>
          </a:xfrm>
        </p:spPr>
        <p:txBody>
          <a:bodyPr/>
          <a:lstStyle/>
          <a:p>
            <a:r>
              <a:rPr lang="fr-FR" smtClean="0"/>
              <a:t>Cliquez sur l'icône pour ajouter un graphique</a:t>
            </a:r>
            <a:endParaRPr lang="de-CH"/>
          </a:p>
        </p:txBody>
      </p:sp>
      <p:sp>
        <p:nvSpPr>
          <p:cNvPr id="5" name="Datumsplatzhalter 4"/>
          <p:cNvSpPr>
            <a:spLocks noGrp="1"/>
          </p:cNvSpPr>
          <p:nvPr>
            <p:ph type="dt" sz="half" idx="10"/>
          </p:nvPr>
        </p:nvSpPr>
        <p:spPr>
          <a:xfrm>
            <a:off x="744538" y="6440488"/>
            <a:ext cx="1308100" cy="136525"/>
          </a:xfrm>
        </p:spPr>
        <p:txBody>
          <a:bodyPr/>
          <a:lstStyle>
            <a:lvl1pPr>
              <a:defRPr/>
            </a:lvl1pPr>
          </a:lstStyle>
          <a:p>
            <a:fld id="{8B0267DF-3021-433C-A2D4-F1C24B3E5613}" type="datetime1">
              <a:rPr lang="de-CH" smtClean="0"/>
              <a:t>25.01.2018</a:t>
            </a:fld>
            <a:r>
              <a:rPr lang="fr-FR" smtClean="0"/>
              <a:t> </a:t>
            </a:r>
            <a:r>
              <a:rPr lang="fr-CH" smtClean="0"/>
              <a:t>| Page </a:t>
            </a:r>
            <a:fld id="{281EB30E-FFBF-49D0-A1F7-684376331136}" type="slidenum">
              <a:rPr lang="fr-CH" smtClean="0"/>
              <a:pPr/>
              <a:t>‹Nr.›</a:t>
            </a:fld>
            <a:endParaRPr lang="fr-CH"/>
          </a:p>
        </p:txBody>
      </p:sp>
    </p:spTree>
    <p:extLst>
      <p:ext uri="{BB962C8B-B14F-4D97-AF65-F5344CB8AC3E}">
        <p14:creationId xmlns:p14="http://schemas.microsoft.com/office/powerpoint/2010/main" val="257296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744538" y="6440488"/>
            <a:ext cx="942566" cy="138499"/>
          </a:xfrm>
        </p:spPr>
        <p:txBody>
          <a:bodyPr/>
          <a:lstStyle>
            <a:lvl1pPr>
              <a:defRPr/>
            </a:lvl1pPr>
          </a:lstStyle>
          <a:p>
            <a:fld id="{BB9A18A1-7521-461B-A7B7-009ADF75DB58}" type="datetime1">
              <a:rPr lang="de-CH" smtClean="0"/>
              <a:t>25.01.2018</a:t>
            </a:fld>
            <a:endParaRPr lang="de-CH" dirty="0"/>
          </a:p>
        </p:txBody>
      </p:sp>
    </p:spTree>
    <p:extLst>
      <p:ext uri="{BB962C8B-B14F-4D97-AF65-F5344CB8AC3E}">
        <p14:creationId xmlns:p14="http://schemas.microsoft.com/office/powerpoint/2010/main" val="113241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a:xfrm>
            <a:off x="744538" y="6440488"/>
            <a:ext cx="942566" cy="138499"/>
          </a:xfrm>
        </p:spPr>
        <p:txBody>
          <a:bodyPr/>
          <a:lstStyle>
            <a:lvl1pPr>
              <a:defRPr/>
            </a:lvl1pPr>
          </a:lstStyle>
          <a:p>
            <a:fld id="{ECBBC5A6-B486-4F55-9B3A-8D8AEACBB550}" type="datetime1">
              <a:rPr lang="de-CH" smtClean="0"/>
              <a:t>25.01.2018</a:t>
            </a:fld>
            <a:endParaRPr lang="de-CH" dirty="0"/>
          </a:p>
        </p:txBody>
      </p:sp>
    </p:spTree>
    <p:extLst>
      <p:ext uri="{BB962C8B-B14F-4D97-AF65-F5344CB8AC3E}">
        <p14:creationId xmlns:p14="http://schemas.microsoft.com/office/powerpoint/2010/main" val="106076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CH"/>
          </a:p>
        </p:txBody>
      </p:sp>
      <p:sp>
        <p:nvSpPr>
          <p:cNvPr id="3" name="Inhaltsplatzhalt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Datumsplatzhalter 3"/>
          <p:cNvSpPr>
            <a:spLocks noGrp="1"/>
          </p:cNvSpPr>
          <p:nvPr>
            <p:ph type="dt" sz="half" idx="10"/>
          </p:nvPr>
        </p:nvSpPr>
        <p:spPr/>
        <p:txBody>
          <a:bodyPr/>
          <a:lstStyle>
            <a:lvl1pPr>
              <a:defRPr/>
            </a:lvl1pPr>
          </a:lstStyle>
          <a:p>
            <a:fld id="{391771BA-63FA-41BE-A6CF-F2CD17B64200}" type="datetime1">
              <a:rPr lang="de-CH" smtClean="0"/>
              <a:t>25.01.2018</a:t>
            </a:fld>
            <a:r>
              <a:rPr lang="fr-FR" smtClean="0"/>
              <a:t> </a:t>
            </a:r>
            <a:r>
              <a:rPr lang="fr-CH" smtClean="0"/>
              <a:t>| Page </a:t>
            </a:r>
            <a:fld id="{893DA79B-79F5-4F1B-88F4-077876CC110E}" type="slidenum">
              <a:rPr lang="fr-CH" smtClean="0"/>
              <a:pPr/>
              <a:t>‹Nr.›</a:t>
            </a:fld>
            <a:endParaRPr lang="fr-CH"/>
          </a:p>
        </p:txBody>
      </p:sp>
    </p:spTree>
    <p:extLst>
      <p:ext uri="{BB962C8B-B14F-4D97-AF65-F5344CB8AC3E}">
        <p14:creationId xmlns:p14="http://schemas.microsoft.com/office/powerpoint/2010/main" val="44155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Datumsplatzhalter 3"/>
          <p:cNvSpPr>
            <a:spLocks noGrp="1"/>
          </p:cNvSpPr>
          <p:nvPr>
            <p:ph type="dt" sz="half" idx="10"/>
          </p:nvPr>
        </p:nvSpPr>
        <p:spPr/>
        <p:txBody>
          <a:bodyPr/>
          <a:lstStyle>
            <a:lvl1pPr>
              <a:defRPr/>
            </a:lvl1pPr>
          </a:lstStyle>
          <a:p>
            <a:fld id="{167AA20F-E8A7-49E1-9734-AB3366EB5CC5}" type="datetime1">
              <a:rPr lang="de-CH" smtClean="0"/>
              <a:t>25.01.2018</a:t>
            </a:fld>
            <a:r>
              <a:rPr lang="fr-FR" smtClean="0"/>
              <a:t> </a:t>
            </a:r>
            <a:r>
              <a:rPr lang="fr-CH" smtClean="0"/>
              <a:t>| Page </a:t>
            </a:r>
            <a:fld id="{8FA2F3B7-02D5-46E2-9479-DB181C811094}" type="slidenum">
              <a:rPr lang="fr-CH" smtClean="0"/>
              <a:pPr/>
              <a:t>‹Nr.›</a:t>
            </a:fld>
            <a:endParaRPr lang="fr-CH"/>
          </a:p>
        </p:txBody>
      </p:sp>
    </p:spTree>
    <p:extLst>
      <p:ext uri="{BB962C8B-B14F-4D97-AF65-F5344CB8AC3E}">
        <p14:creationId xmlns:p14="http://schemas.microsoft.com/office/powerpoint/2010/main" val="550422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CH"/>
          </a:p>
        </p:txBody>
      </p:sp>
      <p:sp>
        <p:nvSpPr>
          <p:cNvPr id="3" name="Inhaltsplatzhalter 2"/>
          <p:cNvSpPr>
            <a:spLocks noGrp="1"/>
          </p:cNvSpPr>
          <p:nvPr>
            <p:ph sz="half" idx="1"/>
          </p:nvPr>
        </p:nvSpPr>
        <p:spPr>
          <a:xfrm>
            <a:off x="466725" y="1914525"/>
            <a:ext cx="4038600" cy="419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Inhaltsplatzhalter 3"/>
          <p:cNvSpPr>
            <a:spLocks noGrp="1"/>
          </p:cNvSpPr>
          <p:nvPr>
            <p:ph sz="half" idx="2"/>
          </p:nvPr>
        </p:nvSpPr>
        <p:spPr>
          <a:xfrm>
            <a:off x="4657725" y="1914525"/>
            <a:ext cx="4040188" cy="4195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5" name="Datumsplatzhalter 4"/>
          <p:cNvSpPr>
            <a:spLocks noGrp="1"/>
          </p:cNvSpPr>
          <p:nvPr>
            <p:ph type="dt" sz="half" idx="10"/>
          </p:nvPr>
        </p:nvSpPr>
        <p:spPr/>
        <p:txBody>
          <a:bodyPr/>
          <a:lstStyle>
            <a:lvl1pPr>
              <a:defRPr/>
            </a:lvl1pPr>
          </a:lstStyle>
          <a:p>
            <a:fld id="{A178BE3B-1A37-4191-91F6-896DC66D53A2}" type="datetime1">
              <a:rPr lang="de-CH" smtClean="0"/>
              <a:t>25.01.2018</a:t>
            </a:fld>
            <a:r>
              <a:rPr lang="fr-FR" smtClean="0"/>
              <a:t> </a:t>
            </a:r>
            <a:r>
              <a:rPr lang="fr-CH" smtClean="0"/>
              <a:t>| Page </a:t>
            </a:r>
            <a:fld id="{FE285E60-335A-46DC-AB4D-045FA19DA607}" type="slidenum">
              <a:rPr lang="fr-CH" smtClean="0"/>
              <a:pPr/>
              <a:t>‹Nr.›</a:t>
            </a:fld>
            <a:endParaRPr lang="fr-CH"/>
          </a:p>
        </p:txBody>
      </p:sp>
    </p:spTree>
    <p:extLst>
      <p:ext uri="{BB962C8B-B14F-4D97-AF65-F5344CB8AC3E}">
        <p14:creationId xmlns:p14="http://schemas.microsoft.com/office/powerpoint/2010/main" val="185278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7" name="Datumsplatzhalter 6"/>
          <p:cNvSpPr>
            <a:spLocks noGrp="1"/>
          </p:cNvSpPr>
          <p:nvPr>
            <p:ph type="dt" sz="half" idx="10"/>
          </p:nvPr>
        </p:nvSpPr>
        <p:spPr/>
        <p:txBody>
          <a:bodyPr/>
          <a:lstStyle>
            <a:lvl1pPr>
              <a:defRPr/>
            </a:lvl1pPr>
          </a:lstStyle>
          <a:p>
            <a:fld id="{91F92780-B3A5-418D-B61F-D5B25D79F82E}" type="datetime1">
              <a:rPr lang="de-CH" smtClean="0"/>
              <a:t>25.01.2018</a:t>
            </a:fld>
            <a:r>
              <a:rPr lang="fr-FR" smtClean="0"/>
              <a:t> </a:t>
            </a:r>
            <a:r>
              <a:rPr lang="fr-CH" smtClean="0"/>
              <a:t>| Page </a:t>
            </a:r>
            <a:fld id="{D135D362-AB47-4336-8CF9-8CF39BD9CC22}" type="slidenum">
              <a:rPr lang="fr-CH" smtClean="0"/>
              <a:pPr/>
              <a:t>‹Nr.›</a:t>
            </a:fld>
            <a:endParaRPr lang="fr-CH"/>
          </a:p>
        </p:txBody>
      </p:sp>
    </p:spTree>
    <p:extLst>
      <p:ext uri="{BB962C8B-B14F-4D97-AF65-F5344CB8AC3E}">
        <p14:creationId xmlns:p14="http://schemas.microsoft.com/office/powerpoint/2010/main" val="243418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smtClean="0"/>
              <a:t>Modifiez le style du titre</a:t>
            </a:r>
            <a:endParaRPr lang="de-CH"/>
          </a:p>
        </p:txBody>
      </p:sp>
      <p:sp>
        <p:nvSpPr>
          <p:cNvPr id="3" name="Datumsplatzhalter 2"/>
          <p:cNvSpPr>
            <a:spLocks noGrp="1"/>
          </p:cNvSpPr>
          <p:nvPr>
            <p:ph type="dt" sz="half" idx="10"/>
          </p:nvPr>
        </p:nvSpPr>
        <p:spPr/>
        <p:txBody>
          <a:bodyPr/>
          <a:lstStyle>
            <a:lvl1pPr>
              <a:defRPr/>
            </a:lvl1pPr>
          </a:lstStyle>
          <a:p>
            <a:fld id="{DE7B1A9A-AE1F-4C04-A325-8EF4E4D6DE02}" type="datetime1">
              <a:rPr lang="de-CH" smtClean="0"/>
              <a:t>25.01.2018</a:t>
            </a:fld>
            <a:r>
              <a:rPr lang="fr-FR" smtClean="0"/>
              <a:t> </a:t>
            </a:r>
            <a:r>
              <a:rPr lang="fr-CH" smtClean="0"/>
              <a:t>| Page </a:t>
            </a:r>
            <a:fld id="{AC9EADD4-44DD-48E9-BBFE-F8DA95767F1B}" type="slidenum">
              <a:rPr lang="fr-CH" smtClean="0"/>
              <a:pPr/>
              <a:t>‹Nr.›</a:t>
            </a:fld>
            <a:endParaRPr lang="fr-CH"/>
          </a:p>
        </p:txBody>
      </p:sp>
    </p:spTree>
    <p:extLst>
      <p:ext uri="{BB962C8B-B14F-4D97-AF65-F5344CB8AC3E}">
        <p14:creationId xmlns:p14="http://schemas.microsoft.com/office/powerpoint/2010/main" val="3302224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89ECE140-3780-40FC-8AD6-3860BB05458E}" type="datetime1">
              <a:rPr lang="de-CH" smtClean="0"/>
              <a:t>25.01.2018</a:t>
            </a:fld>
            <a:r>
              <a:rPr lang="fr-FR" smtClean="0"/>
              <a:t> </a:t>
            </a:r>
            <a:r>
              <a:rPr lang="fr-CH" smtClean="0"/>
              <a:t>| Page </a:t>
            </a:r>
            <a:fld id="{441448D3-3AC7-4397-AC86-3560FDC70864}" type="slidenum">
              <a:rPr lang="fr-CH" smtClean="0"/>
              <a:pPr/>
              <a:t>‹Nr.›</a:t>
            </a:fld>
            <a:endParaRPr lang="fr-CH"/>
          </a:p>
        </p:txBody>
      </p:sp>
    </p:spTree>
    <p:extLst>
      <p:ext uri="{BB962C8B-B14F-4D97-AF65-F5344CB8AC3E}">
        <p14:creationId xmlns:p14="http://schemas.microsoft.com/office/powerpoint/2010/main" val="1748374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umsplatzhalter 4"/>
          <p:cNvSpPr>
            <a:spLocks noGrp="1"/>
          </p:cNvSpPr>
          <p:nvPr>
            <p:ph type="dt" sz="half" idx="10"/>
          </p:nvPr>
        </p:nvSpPr>
        <p:spPr/>
        <p:txBody>
          <a:bodyPr/>
          <a:lstStyle>
            <a:lvl1pPr>
              <a:defRPr/>
            </a:lvl1pPr>
          </a:lstStyle>
          <a:p>
            <a:fld id="{8BEB87B0-F886-41FC-9135-834948FEAB21}" type="datetime1">
              <a:rPr lang="de-CH" smtClean="0"/>
              <a:t>25.01.2018</a:t>
            </a:fld>
            <a:r>
              <a:rPr lang="fr-FR" smtClean="0"/>
              <a:t> </a:t>
            </a:r>
            <a:r>
              <a:rPr lang="fr-CH" smtClean="0"/>
              <a:t>| Page </a:t>
            </a:r>
            <a:fld id="{4CF137EE-D5C3-4CF8-A645-B53CBD72FF71}" type="slidenum">
              <a:rPr lang="fr-CH" smtClean="0"/>
              <a:pPr/>
              <a:t>‹Nr.›</a:t>
            </a:fld>
            <a:endParaRPr lang="fr-CH"/>
          </a:p>
        </p:txBody>
      </p:sp>
    </p:spTree>
    <p:extLst>
      <p:ext uri="{BB962C8B-B14F-4D97-AF65-F5344CB8AC3E}">
        <p14:creationId xmlns:p14="http://schemas.microsoft.com/office/powerpoint/2010/main" val="1373977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umsplatzhalter 4"/>
          <p:cNvSpPr>
            <a:spLocks noGrp="1"/>
          </p:cNvSpPr>
          <p:nvPr>
            <p:ph type="dt" sz="half" idx="10"/>
          </p:nvPr>
        </p:nvSpPr>
        <p:spPr/>
        <p:txBody>
          <a:bodyPr/>
          <a:lstStyle>
            <a:lvl1pPr>
              <a:defRPr/>
            </a:lvl1pPr>
          </a:lstStyle>
          <a:p>
            <a:fld id="{B1C58073-B6A9-4705-A1CE-3BF7D0CF6C11}" type="datetime1">
              <a:rPr lang="de-CH" smtClean="0"/>
              <a:t>25.01.2018</a:t>
            </a:fld>
            <a:r>
              <a:rPr lang="fr-FR" smtClean="0"/>
              <a:t> </a:t>
            </a:r>
            <a:r>
              <a:rPr lang="fr-CH" smtClean="0"/>
              <a:t>| Page </a:t>
            </a:r>
            <a:fld id="{44429836-DA09-484F-AC0D-A25F17D85C2C}" type="slidenum">
              <a:rPr lang="fr-CH" smtClean="0"/>
              <a:pPr/>
              <a:t>‹Nr.›</a:t>
            </a:fld>
            <a:endParaRPr lang="fr-CH"/>
          </a:p>
        </p:txBody>
      </p:sp>
    </p:spTree>
    <p:extLst>
      <p:ext uri="{BB962C8B-B14F-4D97-AF65-F5344CB8AC3E}">
        <p14:creationId xmlns:p14="http://schemas.microsoft.com/office/powerpoint/2010/main" val="93423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6725" y="466725"/>
            <a:ext cx="8229600" cy="1143000"/>
          </a:xfrm>
          <a:prstGeom prst="rect">
            <a:avLst/>
          </a:prstGeom>
          <a:solidFill>
            <a:srgbClr val="FFF20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ctr" anchorCtr="0" compatLnSpc="1">
            <a:prstTxWarp prst="textNoShape">
              <a:avLst/>
            </a:prstTxWarp>
          </a:bodyPr>
          <a:lstStyle/>
          <a:p>
            <a:pPr lvl="0"/>
            <a:r>
              <a:rPr lang="fr-CH" smtClean="0"/>
              <a:t>COURT CONCIS SUCCINCT</a:t>
            </a:r>
          </a:p>
        </p:txBody>
      </p:sp>
      <p:sp>
        <p:nvSpPr>
          <p:cNvPr id="1027" name="Rectangle 3"/>
          <p:cNvSpPr>
            <a:spLocks noGrp="1" noChangeArrowheads="1"/>
          </p:cNvSpPr>
          <p:nvPr>
            <p:ph type="body" idx="1"/>
          </p:nvPr>
        </p:nvSpPr>
        <p:spPr bwMode="auto">
          <a:xfrm>
            <a:off x="466725" y="1914525"/>
            <a:ext cx="8231188" cy="419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t" anchorCtr="0" compatLnSpc="1">
            <a:prstTxWarp prst="textNoShape">
              <a:avLst/>
            </a:prstTxWarp>
          </a:bodyPr>
          <a:lstStyle/>
          <a:p>
            <a:pPr lvl="0"/>
            <a:r>
              <a:rPr lang="fr-CH" smtClean="0"/>
              <a:t>cliquer pour modifier le master texte</a:t>
            </a:r>
          </a:p>
          <a:p>
            <a:pPr lvl="1"/>
            <a:r>
              <a:rPr lang="fr-CH" smtClean="0"/>
              <a:t>deuxième plan</a:t>
            </a:r>
          </a:p>
          <a:p>
            <a:pPr lvl="2"/>
            <a:r>
              <a:rPr lang="fr-CH" smtClean="0"/>
              <a:t>troisième plan</a:t>
            </a:r>
          </a:p>
          <a:p>
            <a:pPr lvl="3"/>
            <a:r>
              <a:rPr lang="fr-CH" smtClean="0"/>
              <a:t>quatrième plan</a:t>
            </a:r>
          </a:p>
          <a:p>
            <a:pPr lvl="4"/>
            <a:r>
              <a:rPr lang="fr-CH" smtClean="0"/>
              <a:t>cinquième plan</a:t>
            </a:r>
          </a:p>
        </p:txBody>
      </p:sp>
      <p:sp>
        <p:nvSpPr>
          <p:cNvPr id="1028" name="Rectangle 4"/>
          <p:cNvSpPr>
            <a:spLocks noGrp="1" noChangeArrowheads="1"/>
          </p:cNvSpPr>
          <p:nvPr>
            <p:ph type="dt" sz="half" idx="2"/>
          </p:nvPr>
        </p:nvSpPr>
        <p:spPr bwMode="auto">
          <a:xfrm>
            <a:off x="744538" y="6440488"/>
            <a:ext cx="1308100"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t" anchorCtr="0" compatLnSpc="1">
            <a:prstTxWarp prst="textNoShape">
              <a:avLst/>
            </a:prstTxWarp>
            <a:spAutoFit/>
          </a:bodyPr>
          <a:lstStyle>
            <a:lvl1pPr>
              <a:defRPr sz="900"/>
            </a:lvl1pPr>
          </a:lstStyle>
          <a:p>
            <a:fld id="{C144D782-EEA4-4403-944F-027DF879FDDD}" type="datetime1">
              <a:rPr lang="de-CH" smtClean="0"/>
              <a:t>25.01.2018</a:t>
            </a:fld>
            <a:r>
              <a:rPr lang="fr-FR" smtClean="0"/>
              <a:t> </a:t>
            </a:r>
            <a:r>
              <a:rPr lang="fr-CH" smtClean="0"/>
              <a:t>| Page </a:t>
            </a:r>
            <a:fld id="{B73DA1EF-7FBC-4D9E-9EDB-08499ADFCA95}" type="slidenum">
              <a:rPr lang="fr-CH" smtClean="0"/>
              <a:pPr/>
              <a:t>‹Nr.›</a:t>
            </a:fld>
            <a:endParaRPr lang="fr-CH"/>
          </a:p>
        </p:txBody>
      </p:sp>
      <p:pic>
        <p:nvPicPr>
          <p:cNvPr id="1031" name="Picture 7" descr="AI_Logo_sw_klein_PowerPoint"/>
          <p:cNvPicPr>
            <a:picLocks noChangeArrowheads="1"/>
          </p:cNvPicPr>
          <p:nvPr/>
        </p:nvPicPr>
        <p:blipFill>
          <a:blip r:embed="rId17" cstate="screen">
            <a:extLst>
              <a:ext uri="{28A0092B-C50C-407E-A947-70E740481C1C}">
                <a14:useLocalDpi xmlns:a14="http://schemas.microsoft.com/office/drawing/2010/main" val="0"/>
              </a:ext>
            </a:extLst>
          </a:blip>
          <a:srcRect/>
          <a:stretch>
            <a:fillRect/>
          </a:stretch>
        </p:blipFill>
        <p:spPr bwMode="auto">
          <a:xfrm>
            <a:off x="7362825" y="6200775"/>
            <a:ext cx="13462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5" r:id="rId14"/>
    <p:sldLayoutId id="2147483671" r:id="rId15"/>
  </p:sldLayoutIdLst>
  <p:hf sldNum="0" hdr="0" ftr="0"/>
  <p:txStyles>
    <p:titleStyle>
      <a:lvl1pPr algn="l" rtl="0" eaLnBrk="1" fontAlgn="base" hangingPunct="1">
        <a:lnSpc>
          <a:spcPts val="3900"/>
        </a:lnSpc>
        <a:spcBef>
          <a:spcPct val="0"/>
        </a:spcBef>
        <a:spcAft>
          <a:spcPct val="0"/>
        </a:spcAft>
        <a:defRPr sz="4000" b="1">
          <a:solidFill>
            <a:schemeClr val="tx2"/>
          </a:solidFill>
          <a:latin typeface="+mj-lt"/>
          <a:ea typeface="+mj-ea"/>
          <a:cs typeface="+mj-cs"/>
        </a:defRPr>
      </a:lvl1pPr>
      <a:lvl2pPr algn="l" rtl="0" eaLnBrk="1" fontAlgn="base" hangingPunct="1">
        <a:lnSpc>
          <a:spcPts val="3900"/>
        </a:lnSpc>
        <a:spcBef>
          <a:spcPct val="0"/>
        </a:spcBef>
        <a:spcAft>
          <a:spcPct val="0"/>
        </a:spcAft>
        <a:defRPr sz="4000" b="1">
          <a:solidFill>
            <a:schemeClr val="tx2"/>
          </a:solidFill>
          <a:latin typeface="Amnesty Trade Gothic Cn" pitchFamily="34" charset="0"/>
        </a:defRPr>
      </a:lvl2pPr>
      <a:lvl3pPr algn="l" rtl="0" eaLnBrk="1" fontAlgn="base" hangingPunct="1">
        <a:lnSpc>
          <a:spcPts val="3900"/>
        </a:lnSpc>
        <a:spcBef>
          <a:spcPct val="0"/>
        </a:spcBef>
        <a:spcAft>
          <a:spcPct val="0"/>
        </a:spcAft>
        <a:defRPr sz="4000" b="1">
          <a:solidFill>
            <a:schemeClr val="tx2"/>
          </a:solidFill>
          <a:latin typeface="Amnesty Trade Gothic Cn" pitchFamily="34" charset="0"/>
        </a:defRPr>
      </a:lvl3pPr>
      <a:lvl4pPr algn="l" rtl="0" eaLnBrk="1" fontAlgn="base" hangingPunct="1">
        <a:lnSpc>
          <a:spcPts val="3900"/>
        </a:lnSpc>
        <a:spcBef>
          <a:spcPct val="0"/>
        </a:spcBef>
        <a:spcAft>
          <a:spcPct val="0"/>
        </a:spcAft>
        <a:defRPr sz="4000" b="1">
          <a:solidFill>
            <a:schemeClr val="tx2"/>
          </a:solidFill>
          <a:latin typeface="Amnesty Trade Gothic Cn" pitchFamily="34" charset="0"/>
        </a:defRPr>
      </a:lvl4pPr>
      <a:lvl5pPr algn="l" rtl="0" eaLnBrk="1" fontAlgn="base" hangingPunct="1">
        <a:lnSpc>
          <a:spcPts val="3900"/>
        </a:lnSpc>
        <a:spcBef>
          <a:spcPct val="0"/>
        </a:spcBef>
        <a:spcAft>
          <a:spcPct val="0"/>
        </a:spcAft>
        <a:defRPr sz="4000" b="1">
          <a:solidFill>
            <a:schemeClr val="tx2"/>
          </a:solidFill>
          <a:latin typeface="Amnesty Trade Gothic Cn" pitchFamily="34" charset="0"/>
        </a:defRPr>
      </a:lvl5pPr>
      <a:lvl6pPr marL="457200" algn="l" rtl="0" eaLnBrk="1" fontAlgn="base" hangingPunct="1">
        <a:lnSpc>
          <a:spcPts val="3900"/>
        </a:lnSpc>
        <a:spcBef>
          <a:spcPct val="0"/>
        </a:spcBef>
        <a:spcAft>
          <a:spcPct val="0"/>
        </a:spcAft>
        <a:defRPr sz="4000" b="1">
          <a:solidFill>
            <a:schemeClr val="tx2"/>
          </a:solidFill>
          <a:latin typeface="Amnesty Trade Gothic Cn" pitchFamily="34" charset="0"/>
        </a:defRPr>
      </a:lvl6pPr>
      <a:lvl7pPr marL="914400" algn="l" rtl="0" eaLnBrk="1" fontAlgn="base" hangingPunct="1">
        <a:lnSpc>
          <a:spcPts val="3900"/>
        </a:lnSpc>
        <a:spcBef>
          <a:spcPct val="0"/>
        </a:spcBef>
        <a:spcAft>
          <a:spcPct val="0"/>
        </a:spcAft>
        <a:defRPr sz="4000" b="1">
          <a:solidFill>
            <a:schemeClr val="tx2"/>
          </a:solidFill>
          <a:latin typeface="Amnesty Trade Gothic Cn" pitchFamily="34" charset="0"/>
        </a:defRPr>
      </a:lvl7pPr>
      <a:lvl8pPr marL="1371600" algn="l" rtl="0" eaLnBrk="1" fontAlgn="base" hangingPunct="1">
        <a:lnSpc>
          <a:spcPts val="3900"/>
        </a:lnSpc>
        <a:spcBef>
          <a:spcPct val="0"/>
        </a:spcBef>
        <a:spcAft>
          <a:spcPct val="0"/>
        </a:spcAft>
        <a:defRPr sz="4000" b="1">
          <a:solidFill>
            <a:schemeClr val="tx2"/>
          </a:solidFill>
          <a:latin typeface="Amnesty Trade Gothic Cn" pitchFamily="34" charset="0"/>
        </a:defRPr>
      </a:lvl8pPr>
      <a:lvl9pPr marL="1828800" algn="l" rtl="0" eaLnBrk="1" fontAlgn="base" hangingPunct="1">
        <a:lnSpc>
          <a:spcPts val="3900"/>
        </a:lnSpc>
        <a:spcBef>
          <a:spcPct val="0"/>
        </a:spcBef>
        <a:spcAft>
          <a:spcPct val="0"/>
        </a:spcAft>
        <a:defRPr sz="4000" b="1">
          <a:solidFill>
            <a:schemeClr val="tx2"/>
          </a:solidFill>
          <a:latin typeface="Amnesty Trade Gothic Cn" pitchFamily="34" charset="0"/>
        </a:defRPr>
      </a:lvl9pPr>
    </p:titleStyle>
    <p:bodyStyle>
      <a:lvl1pPr marL="342900" indent="-342900" algn="l" rtl="0" eaLnBrk="1" fontAlgn="base" hangingPunct="1">
        <a:lnSpc>
          <a:spcPts val="2200"/>
        </a:lnSpc>
        <a:spcBef>
          <a:spcPts val="500"/>
        </a:spcBef>
        <a:spcAft>
          <a:spcPct val="0"/>
        </a:spcAft>
        <a:buFont typeface="Wingdings" pitchFamily="2" charset="2"/>
        <a:buChar char="§"/>
        <a:defRPr sz="2000">
          <a:solidFill>
            <a:schemeClr val="tx1"/>
          </a:solidFill>
          <a:latin typeface="+mn-lt"/>
          <a:ea typeface="+mn-ea"/>
          <a:cs typeface="+mn-cs"/>
        </a:defRPr>
      </a:lvl1pPr>
      <a:lvl2pPr marL="742950" indent="-285750" algn="l" rtl="0" eaLnBrk="1" fontAlgn="base" hangingPunct="1">
        <a:lnSpc>
          <a:spcPts val="2000"/>
        </a:lnSpc>
        <a:spcBef>
          <a:spcPts val="400"/>
        </a:spcBef>
        <a:spcAft>
          <a:spcPct val="0"/>
        </a:spcAft>
        <a:buFont typeface="Arial" charset="0"/>
        <a:buChar char="–"/>
        <a:defRPr sz="2000">
          <a:solidFill>
            <a:schemeClr val="tx1"/>
          </a:solidFill>
          <a:latin typeface="+mn-lt"/>
        </a:defRPr>
      </a:lvl2pPr>
      <a:lvl3pPr marL="1143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3pPr>
      <a:lvl4pPr marL="1600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4pPr>
      <a:lvl5pPr marL="20574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5pPr>
      <a:lvl6pPr marL="25146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6pPr>
      <a:lvl7pPr marL="29718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7pPr>
      <a:lvl8pPr marL="3429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8pPr>
      <a:lvl9pPr marL="3886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fr-CH" sz="3200" dirty="0" smtClean="0"/>
              <a:t>MEINE WAHRNEHMUNG – DEINE WAHRNEHMUNG</a:t>
            </a:r>
            <a:endParaRPr lang="fr-CH" sz="320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D40F39A0-C815-417D-8AA0-951C8AE2FEA5}" type="datetime1">
              <a:rPr lang="de-CH" smtClean="0"/>
              <a:t>25.01.2018</a:t>
            </a:fld>
            <a:r>
              <a:rPr lang="de-CH" smtClean="0"/>
              <a:t> | Folie </a:t>
            </a:r>
            <a:fld id="{812AB564-E46B-4ED3-857C-9532289BBB64}" type="slidenum">
              <a:rPr lang="de-CH" smtClean="0"/>
              <a:pPr/>
              <a:t>10</a:t>
            </a:fld>
            <a:endParaRPr lang="de-CH"/>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60648"/>
            <a:ext cx="8676964" cy="5784643"/>
          </a:xfrm>
          <a:prstGeom prst="rect">
            <a:avLst/>
          </a:prstGeom>
        </p:spPr>
      </p:pic>
    </p:spTree>
    <p:extLst>
      <p:ext uri="{BB962C8B-B14F-4D97-AF65-F5344CB8AC3E}">
        <p14:creationId xmlns:p14="http://schemas.microsoft.com/office/powerpoint/2010/main" val="1907286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ALLGEMEINE ERKLÄRUNG DER MENSCHENRECHTE</a:t>
            </a:r>
            <a:endParaRPr lang="fr-CH" dirty="0"/>
          </a:p>
        </p:txBody>
      </p:sp>
      <p:sp>
        <p:nvSpPr>
          <p:cNvPr id="3" name="Espace réservé du contenu 2"/>
          <p:cNvSpPr>
            <a:spLocks noGrp="1"/>
          </p:cNvSpPr>
          <p:nvPr>
            <p:ph idx="1"/>
          </p:nvPr>
        </p:nvSpPr>
        <p:spPr>
          <a:xfrm>
            <a:off x="323528" y="1942878"/>
            <a:ext cx="4257997" cy="3168352"/>
          </a:xfrm>
        </p:spPr>
        <p:txBody>
          <a:bodyPr/>
          <a:lstStyle/>
          <a:p>
            <a:endParaRPr lang="fr-CH" dirty="0" smtClean="0"/>
          </a:p>
          <a:p>
            <a:r>
              <a:rPr lang="fr-CH" dirty="0" smtClean="0"/>
              <a:t>1948 in Paris </a:t>
            </a:r>
            <a:r>
              <a:rPr lang="fr-CH" dirty="0" err="1" smtClean="0"/>
              <a:t>verabschiedet</a:t>
            </a:r>
            <a:r>
              <a:rPr lang="fr-CH" dirty="0" smtClean="0"/>
              <a:t> </a:t>
            </a:r>
          </a:p>
          <a:p>
            <a:pPr marL="0" indent="0">
              <a:buNone/>
            </a:pPr>
            <a:endParaRPr lang="fr-CH" dirty="0"/>
          </a:p>
          <a:p>
            <a:r>
              <a:rPr lang="fr-CH" dirty="0" smtClean="0"/>
              <a:t>30 </a:t>
            </a:r>
            <a:r>
              <a:rPr lang="fr-CH" dirty="0" err="1" smtClean="0"/>
              <a:t>Artikel</a:t>
            </a:r>
            <a:endParaRPr lang="fr-CH" dirty="0" smtClean="0"/>
          </a:p>
          <a:p>
            <a:endParaRPr lang="fr-CH" dirty="0"/>
          </a:p>
          <a:p>
            <a:r>
              <a:rPr lang="fr-CH" dirty="0" err="1" smtClean="0"/>
              <a:t>ein</a:t>
            </a:r>
            <a:r>
              <a:rPr lang="fr-CH" dirty="0" smtClean="0"/>
              <a:t> </a:t>
            </a:r>
            <a:r>
              <a:rPr lang="fr-CH" dirty="0" err="1" smtClean="0"/>
              <a:t>Ideal</a:t>
            </a:r>
            <a:endParaRPr lang="fr-CH" dirty="0" smtClean="0"/>
          </a:p>
          <a:p>
            <a:endParaRPr lang="fr-CH" dirty="0"/>
          </a:p>
          <a:p>
            <a:r>
              <a:rPr lang="fr-CH" dirty="0" err="1" smtClean="0"/>
              <a:t>Aus</a:t>
            </a:r>
            <a:r>
              <a:rPr lang="fr-CH" dirty="0" smtClean="0"/>
              <a:t> </a:t>
            </a:r>
            <a:r>
              <a:rPr lang="fr-CH" dirty="0" err="1" smtClean="0"/>
              <a:t>ihr</a:t>
            </a:r>
            <a:r>
              <a:rPr lang="fr-CH" dirty="0" smtClean="0"/>
              <a:t> </a:t>
            </a:r>
            <a:r>
              <a:rPr lang="fr-CH" dirty="0" err="1" smtClean="0"/>
              <a:t>leiten</a:t>
            </a:r>
            <a:r>
              <a:rPr lang="fr-CH" dirty="0" smtClean="0"/>
              <a:t> </a:t>
            </a:r>
            <a:r>
              <a:rPr lang="fr-CH" dirty="0" err="1" smtClean="0"/>
              <a:t>sich</a:t>
            </a:r>
            <a:r>
              <a:rPr lang="fr-CH" dirty="0" smtClean="0"/>
              <a:t> </a:t>
            </a:r>
            <a:r>
              <a:rPr lang="fr-CH" dirty="0" err="1" smtClean="0"/>
              <a:t>neun</a:t>
            </a:r>
            <a:r>
              <a:rPr lang="fr-CH" dirty="0" smtClean="0"/>
              <a:t> </a:t>
            </a:r>
            <a:r>
              <a:rPr lang="fr-CH" dirty="0" err="1" smtClean="0"/>
              <a:t>Konventionen</a:t>
            </a:r>
            <a:r>
              <a:rPr lang="fr-CH" dirty="0" smtClean="0"/>
              <a:t> ab</a:t>
            </a:r>
            <a:endParaRPr lang="fr-CH" dirty="0"/>
          </a:p>
        </p:txBody>
      </p:sp>
      <p:sp>
        <p:nvSpPr>
          <p:cNvPr id="4" name="Espace réservé de la date 3"/>
          <p:cNvSpPr>
            <a:spLocks noGrp="1"/>
          </p:cNvSpPr>
          <p:nvPr>
            <p:ph type="dt" sz="half" idx="10"/>
          </p:nvPr>
        </p:nvSpPr>
        <p:spPr/>
        <p:txBody>
          <a:bodyPr/>
          <a:lstStyle/>
          <a:p>
            <a:fld id="{FD732B56-4FFE-4BEE-B6F3-6DAC2531F933}" type="datetime1">
              <a:rPr lang="de-CH" smtClean="0"/>
              <a:t>25.01.2018</a:t>
            </a:fld>
            <a:r>
              <a:rPr lang="de-CH" smtClean="0"/>
              <a:t> | Folie </a:t>
            </a:r>
            <a:fld id="{9B26C301-F588-4569-B7F8-F3807FA93386}" type="slidenum">
              <a:rPr lang="de-CH" smtClean="0"/>
              <a:pPr/>
              <a:t>11</a:t>
            </a:fld>
            <a:endParaRPr lang="de-CH"/>
          </a:p>
        </p:txBody>
      </p:sp>
      <p:pic>
        <p:nvPicPr>
          <p:cNvPr id="5" name="Imag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41158" y="2204864"/>
            <a:ext cx="4355167" cy="2892611"/>
          </a:xfrm>
          <a:prstGeom prst="rect">
            <a:avLst/>
          </a:prstGeom>
        </p:spPr>
      </p:pic>
    </p:spTree>
    <p:extLst>
      <p:ext uri="{BB962C8B-B14F-4D97-AF65-F5344CB8AC3E}">
        <p14:creationId xmlns:p14="http://schemas.microsoft.com/office/powerpoint/2010/main" val="1915682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de-CH" cap="all" dirty="0"/>
              <a:t>Menschenrechte in 3</a:t>
            </a:r>
            <a:r>
              <a:rPr lang="de-CH" cap="all" dirty="0" smtClean="0"/>
              <a:t>’ </a:t>
            </a:r>
            <a:r>
              <a:rPr lang="de-CH" cap="all" dirty="0"/>
              <a:t>erklärt </a:t>
            </a:r>
            <a:endParaRPr lang="fr-CH" cap="all" dirty="0"/>
          </a:p>
        </p:txBody>
      </p:sp>
      <p:sp>
        <p:nvSpPr>
          <p:cNvPr id="4" name="Espace réservé de la date 3"/>
          <p:cNvSpPr>
            <a:spLocks noGrp="1"/>
          </p:cNvSpPr>
          <p:nvPr>
            <p:ph type="dt" sz="half" idx="10"/>
          </p:nvPr>
        </p:nvSpPr>
        <p:spPr/>
        <p:txBody>
          <a:bodyPr/>
          <a:lstStyle/>
          <a:p>
            <a:fld id="{EBEE43B8-96EA-4B58-BCE7-E451F00E8DA2}" type="datetime1">
              <a:rPr lang="de-CH" smtClean="0"/>
              <a:t>25.01.2018</a:t>
            </a:fld>
            <a:r>
              <a:rPr lang="de-CH" smtClean="0"/>
              <a:t> | Folie </a:t>
            </a:r>
            <a:fld id="{9B26C301-F588-4569-B7F8-F3807FA93386}" type="slidenum">
              <a:rPr lang="de-CH" smtClean="0"/>
              <a:pPr/>
              <a:t>12</a:t>
            </a:fld>
            <a:endParaRPr lang="de-CH"/>
          </a:p>
        </p:txBody>
      </p:sp>
      <p:pic>
        <p:nvPicPr>
          <p:cNvPr id="5" name="Les droits humains en deux minutes_ÉCO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2088" y="1632019"/>
            <a:ext cx="7668344" cy="4313444"/>
          </a:xfrm>
          <a:prstGeom prst="rect">
            <a:avLst/>
          </a:prstGeom>
        </p:spPr>
      </p:pic>
    </p:spTree>
    <p:extLst>
      <p:ext uri="{BB962C8B-B14F-4D97-AF65-F5344CB8AC3E}">
        <p14:creationId xmlns:p14="http://schemas.microsoft.com/office/powerpoint/2010/main" val="3156343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CH" dirty="0" smtClean="0"/>
              <a:t>DIE ALLGEMEINE ERKLÄRUNG DER MENSCHENRECHTE</a:t>
            </a:r>
            <a:endParaRPr lang="de-CH" dirty="0"/>
          </a:p>
        </p:txBody>
      </p:sp>
      <p:sp>
        <p:nvSpPr>
          <p:cNvPr id="7" name="Espace réservé du contenu 6"/>
          <p:cNvSpPr>
            <a:spLocks noGrp="1"/>
          </p:cNvSpPr>
          <p:nvPr>
            <p:ph idx="1"/>
          </p:nvPr>
        </p:nvSpPr>
        <p:spPr/>
        <p:txBody>
          <a:bodyPr/>
          <a:lstStyle/>
          <a:p>
            <a:pPr marL="0" indent="0" algn="ctr">
              <a:lnSpc>
                <a:spcPct val="100000"/>
              </a:lnSpc>
              <a:buNone/>
            </a:pPr>
            <a:r>
              <a:rPr lang="fr-CH" sz="2400" b="1" dirty="0" smtClean="0"/>
              <a:t> «</a:t>
            </a:r>
            <a:r>
              <a:rPr lang="de-DE" sz="3200" b="1" kern="1200" dirty="0">
                <a:latin typeface="Amnesty Trade Gothic" pitchFamily="34" charset="0"/>
              </a:rPr>
              <a:t>Alle Menschen sind frei und gleich an Würde und Rechten geboren</a:t>
            </a:r>
            <a:r>
              <a:rPr lang="fr-CH" sz="2400" b="1" dirty="0" smtClean="0"/>
              <a:t>...»</a:t>
            </a:r>
            <a:endParaRPr lang="de-CH" altLang="de-DE" sz="2400" dirty="0">
              <a:solidFill>
                <a:schemeClr val="tx2"/>
              </a:solidFill>
            </a:endParaRPr>
          </a:p>
          <a:p>
            <a:pPr algn="ctr"/>
            <a:endParaRPr lang="de-CH" dirty="0"/>
          </a:p>
        </p:txBody>
      </p:sp>
      <p:sp>
        <p:nvSpPr>
          <p:cNvPr id="2" name="Espace réservé de la date 1"/>
          <p:cNvSpPr>
            <a:spLocks noGrp="1"/>
          </p:cNvSpPr>
          <p:nvPr>
            <p:ph type="dt" sz="half" idx="10"/>
          </p:nvPr>
        </p:nvSpPr>
        <p:spPr/>
        <p:txBody>
          <a:bodyPr/>
          <a:lstStyle/>
          <a:p>
            <a:fld id="{519729D6-AB27-4ACE-B23F-EF7761745C11}" type="datetime1">
              <a:rPr lang="de-CH" smtClean="0"/>
              <a:t>25.01.2018</a:t>
            </a:fld>
            <a:r>
              <a:rPr lang="fr-FR" smtClean="0"/>
              <a:t> </a:t>
            </a:r>
            <a:r>
              <a:rPr lang="fr-CH" smtClean="0"/>
              <a:t>| Page </a:t>
            </a:r>
            <a:fld id="{441448D3-3AC7-4397-AC86-3560FDC70864}" type="slidenum">
              <a:rPr lang="fr-CH" smtClean="0"/>
              <a:pPr/>
              <a:t>13</a:t>
            </a:fld>
            <a:endParaRPr lang="fr-CH"/>
          </a:p>
        </p:txBody>
      </p:sp>
      <p:pic>
        <p:nvPicPr>
          <p:cNvPr id="4" name="Imag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6725" y="3312531"/>
            <a:ext cx="8229600" cy="2797757"/>
          </a:xfrm>
          <a:prstGeom prst="rect">
            <a:avLst/>
          </a:prstGeom>
          <a:effectLst>
            <a:softEdge rad="165100"/>
          </a:effectLst>
        </p:spPr>
      </p:pic>
    </p:spTree>
    <p:extLst>
      <p:ext uri="{BB962C8B-B14F-4D97-AF65-F5344CB8AC3E}">
        <p14:creationId xmlns:p14="http://schemas.microsoft.com/office/powerpoint/2010/main" val="1917891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3"/>
          <a:stretch>
            <a:fillRect/>
          </a:stretch>
        </p:blipFill>
        <p:spPr>
          <a:xfrm>
            <a:off x="1092112" y="4849772"/>
            <a:ext cx="2207622" cy="1301537"/>
          </a:xfrm>
          <a:prstGeom prst="rect">
            <a:avLst/>
          </a:prstGeom>
          <a:effectLst>
            <a:softEdge rad="63500"/>
          </a:effectLst>
        </p:spPr>
      </p:pic>
      <p:pic>
        <p:nvPicPr>
          <p:cNvPr id="10" name="Grafik 9"/>
          <p:cNvPicPr>
            <a:picLocks noChangeAspect="1"/>
          </p:cNvPicPr>
          <p:nvPr/>
        </p:nvPicPr>
        <p:blipFill>
          <a:blip r:embed="rId4"/>
          <a:stretch>
            <a:fillRect/>
          </a:stretch>
        </p:blipFill>
        <p:spPr>
          <a:xfrm>
            <a:off x="2423534" y="3238587"/>
            <a:ext cx="2584308" cy="1705478"/>
          </a:xfrm>
          <a:prstGeom prst="rect">
            <a:avLst/>
          </a:prstGeom>
          <a:effectLst>
            <a:softEdge rad="63500"/>
          </a:effectLst>
        </p:spPr>
      </p:pic>
      <p:pic>
        <p:nvPicPr>
          <p:cNvPr id="16" name="Grafik 15"/>
          <p:cNvPicPr>
            <a:picLocks noChangeAspect="1"/>
          </p:cNvPicPr>
          <p:nvPr/>
        </p:nvPicPr>
        <p:blipFill>
          <a:blip r:embed="rId5"/>
          <a:stretch>
            <a:fillRect/>
          </a:stretch>
        </p:blipFill>
        <p:spPr>
          <a:xfrm>
            <a:off x="7130490" y="3061018"/>
            <a:ext cx="1836169" cy="1854031"/>
          </a:xfrm>
          <a:prstGeom prst="rect">
            <a:avLst/>
          </a:prstGeom>
        </p:spPr>
      </p:pic>
      <p:sp>
        <p:nvSpPr>
          <p:cNvPr id="4" name="Datumsplatzhalter 3"/>
          <p:cNvSpPr>
            <a:spLocks noGrp="1"/>
          </p:cNvSpPr>
          <p:nvPr>
            <p:ph type="dt" sz="half" idx="10"/>
          </p:nvPr>
        </p:nvSpPr>
        <p:spPr/>
        <p:txBody>
          <a:bodyPr/>
          <a:lstStyle/>
          <a:p>
            <a:fld id="{B36EEBF2-764C-4DA8-806A-70AAF1504435}" type="datetime1">
              <a:rPr lang="de-CH" smtClean="0"/>
              <a:t>25.01.2018</a:t>
            </a:fld>
            <a:r>
              <a:rPr lang="de-CH" smtClean="0"/>
              <a:t> | Folie </a:t>
            </a:r>
            <a:fld id="{31F605A8-AC50-489D-A2BE-4A7001ABEF59}" type="slidenum">
              <a:rPr lang="de-CH" smtClean="0"/>
              <a:pPr/>
              <a:t>14</a:t>
            </a:fld>
            <a:endParaRPr lang="de-CH"/>
          </a:p>
        </p:txBody>
      </p:sp>
      <p:sp>
        <p:nvSpPr>
          <p:cNvPr id="4098" name="Rectangle 2"/>
          <p:cNvSpPr>
            <a:spLocks noGrp="1" noChangeArrowheads="1"/>
          </p:cNvSpPr>
          <p:nvPr>
            <p:ph type="title" idx="4294967295"/>
          </p:nvPr>
        </p:nvSpPr>
        <p:spPr>
          <a:xfrm>
            <a:off x="466725" y="466725"/>
            <a:ext cx="8229600" cy="1143000"/>
          </a:xfrm>
        </p:spPr>
        <p:txBody>
          <a:bodyPr/>
          <a:lstStyle/>
          <a:p>
            <a:r>
              <a:rPr lang="de-CH" altLang="de-DE" dirty="0" smtClean="0"/>
              <a:t>AEMR UND DISKRIMINIERUNG</a:t>
            </a:r>
            <a:endParaRPr lang="de-CH" dirty="0"/>
          </a:p>
        </p:txBody>
      </p:sp>
      <p:pic>
        <p:nvPicPr>
          <p:cNvPr id="9" name="Grafik 8"/>
          <p:cNvPicPr>
            <a:picLocks noChangeAspect="1"/>
          </p:cNvPicPr>
          <p:nvPr/>
        </p:nvPicPr>
        <p:blipFill>
          <a:blip r:embed="rId6"/>
          <a:stretch>
            <a:fillRect/>
          </a:stretch>
        </p:blipFill>
        <p:spPr>
          <a:xfrm>
            <a:off x="1017391" y="2898737"/>
            <a:ext cx="1372166" cy="1827972"/>
          </a:xfrm>
          <a:prstGeom prst="rect">
            <a:avLst/>
          </a:prstGeom>
          <a:effectLst>
            <a:softEdge rad="63500"/>
          </a:effectLst>
        </p:spPr>
      </p:pic>
      <p:pic>
        <p:nvPicPr>
          <p:cNvPr id="11" name="Grafik 10"/>
          <p:cNvPicPr>
            <a:picLocks noChangeAspect="1"/>
          </p:cNvPicPr>
          <p:nvPr/>
        </p:nvPicPr>
        <p:blipFill>
          <a:blip r:embed="rId7"/>
          <a:stretch>
            <a:fillRect/>
          </a:stretch>
        </p:blipFill>
        <p:spPr>
          <a:xfrm>
            <a:off x="4032480" y="4667300"/>
            <a:ext cx="1463487" cy="1773188"/>
          </a:xfrm>
          <a:prstGeom prst="rect">
            <a:avLst/>
          </a:prstGeom>
          <a:effectLst>
            <a:softEdge rad="63500"/>
          </a:effectLst>
        </p:spPr>
      </p:pic>
      <p:pic>
        <p:nvPicPr>
          <p:cNvPr id="12" name="Grafik 11"/>
          <p:cNvPicPr>
            <a:picLocks noChangeAspect="1"/>
          </p:cNvPicPr>
          <p:nvPr/>
        </p:nvPicPr>
        <p:blipFill>
          <a:blip r:embed="rId8"/>
          <a:stretch>
            <a:fillRect/>
          </a:stretch>
        </p:blipFill>
        <p:spPr>
          <a:xfrm>
            <a:off x="5027409" y="2466827"/>
            <a:ext cx="1782316" cy="1777135"/>
          </a:xfrm>
          <a:prstGeom prst="rect">
            <a:avLst/>
          </a:prstGeom>
          <a:effectLst>
            <a:softEdge rad="63500"/>
          </a:effectLst>
        </p:spPr>
      </p:pic>
      <p:pic>
        <p:nvPicPr>
          <p:cNvPr id="13" name="Grafik 12"/>
          <p:cNvPicPr>
            <a:picLocks noChangeAspect="1"/>
          </p:cNvPicPr>
          <p:nvPr/>
        </p:nvPicPr>
        <p:blipFill>
          <a:blip r:embed="rId9"/>
          <a:stretch>
            <a:fillRect/>
          </a:stretch>
        </p:blipFill>
        <p:spPr>
          <a:xfrm>
            <a:off x="5424560" y="4977999"/>
            <a:ext cx="1214374" cy="1604335"/>
          </a:xfrm>
          <a:prstGeom prst="rect">
            <a:avLst/>
          </a:prstGeom>
          <a:effectLst>
            <a:softEdge rad="63500"/>
          </a:effectLst>
        </p:spPr>
      </p:pic>
      <p:pic>
        <p:nvPicPr>
          <p:cNvPr id="14" name="Grafik 13"/>
          <p:cNvPicPr>
            <a:picLocks noChangeAspect="1"/>
          </p:cNvPicPr>
          <p:nvPr/>
        </p:nvPicPr>
        <p:blipFill>
          <a:blip r:embed="rId10"/>
          <a:stretch>
            <a:fillRect/>
          </a:stretch>
        </p:blipFill>
        <p:spPr>
          <a:xfrm>
            <a:off x="6372200" y="4044274"/>
            <a:ext cx="2016048" cy="1246052"/>
          </a:xfrm>
          <a:prstGeom prst="rect">
            <a:avLst/>
          </a:prstGeom>
          <a:effectLst>
            <a:softEdge rad="63500"/>
          </a:effectLst>
        </p:spPr>
      </p:pic>
      <p:pic>
        <p:nvPicPr>
          <p:cNvPr id="17" name="Grafik 16"/>
          <p:cNvPicPr>
            <a:picLocks noChangeAspect="1"/>
          </p:cNvPicPr>
          <p:nvPr/>
        </p:nvPicPr>
        <p:blipFill>
          <a:blip r:embed="rId11"/>
          <a:stretch>
            <a:fillRect/>
          </a:stretch>
        </p:blipFill>
        <p:spPr>
          <a:xfrm>
            <a:off x="2902078" y="1769465"/>
            <a:ext cx="2002566" cy="1596713"/>
          </a:xfrm>
          <a:prstGeom prst="rect">
            <a:avLst/>
          </a:prstGeom>
          <a:effectLst>
            <a:softEdge rad="63500"/>
          </a:effectLst>
        </p:spPr>
      </p:pic>
    </p:spTree>
    <p:extLst>
      <p:ext uri="{BB962C8B-B14F-4D97-AF65-F5344CB8AC3E}">
        <p14:creationId xmlns:p14="http://schemas.microsoft.com/office/powerpoint/2010/main" val="287109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a:xfrm>
            <a:off x="744538" y="6440488"/>
            <a:ext cx="1070806" cy="138499"/>
          </a:xfrm>
        </p:spPr>
        <p:txBody>
          <a:bodyPr/>
          <a:lstStyle/>
          <a:p>
            <a:fld id="{CBD61FCC-D21A-41BA-B269-9BDF019AE835}" type="datetime1">
              <a:rPr lang="de-CH" smtClean="0"/>
              <a:t>25.01.2018</a:t>
            </a:fld>
            <a:endParaRPr lang="de-CH" dirty="0"/>
          </a:p>
        </p:txBody>
      </p:sp>
      <p:sp>
        <p:nvSpPr>
          <p:cNvPr id="5" name="ZoneTexte 4"/>
          <p:cNvSpPr txBox="1"/>
          <p:nvPr/>
        </p:nvSpPr>
        <p:spPr>
          <a:xfrm>
            <a:off x="744538" y="764704"/>
            <a:ext cx="7643886" cy="5078313"/>
          </a:xfrm>
          <a:prstGeom prst="rect">
            <a:avLst/>
          </a:prstGeom>
          <a:solidFill>
            <a:srgbClr val="FFFF00"/>
          </a:solidFill>
        </p:spPr>
        <p:txBody>
          <a:bodyPr wrap="square" rtlCol="0">
            <a:spAutoFit/>
          </a:bodyPr>
          <a:lstStyle/>
          <a:p>
            <a:r>
              <a:rPr lang="fr-CH" sz="3600" b="1" dirty="0" smtClean="0"/>
              <a:t>«[…] </a:t>
            </a:r>
            <a:r>
              <a:rPr lang="fr-CH" sz="3600" b="1" dirty="0" err="1"/>
              <a:t>Jeder</a:t>
            </a:r>
            <a:r>
              <a:rPr lang="fr-CH" sz="3600" b="1" dirty="0"/>
              <a:t> </a:t>
            </a:r>
            <a:r>
              <a:rPr lang="fr-CH" sz="3600" b="1" dirty="0" err="1"/>
              <a:t>Mensch</a:t>
            </a:r>
            <a:r>
              <a:rPr lang="fr-CH" sz="3600" b="1" dirty="0"/>
              <a:t> </a:t>
            </a:r>
            <a:r>
              <a:rPr lang="fr-CH" sz="3600" b="1" dirty="0" err="1"/>
              <a:t>hat</a:t>
            </a:r>
            <a:r>
              <a:rPr lang="fr-CH" sz="3600" b="1" dirty="0"/>
              <a:t> </a:t>
            </a:r>
            <a:r>
              <a:rPr lang="fr-CH" sz="3600" b="1" dirty="0" err="1"/>
              <a:t>Anspruch</a:t>
            </a:r>
            <a:r>
              <a:rPr lang="fr-CH" sz="3600" b="1" dirty="0"/>
              <a:t> </a:t>
            </a:r>
            <a:r>
              <a:rPr lang="fr-CH" sz="3600" b="1" dirty="0" err="1"/>
              <a:t>auf</a:t>
            </a:r>
            <a:r>
              <a:rPr lang="fr-CH" sz="3600" b="1" dirty="0"/>
              <a:t> die in </a:t>
            </a:r>
            <a:r>
              <a:rPr lang="fr-CH" sz="3600" b="1" dirty="0" err="1"/>
              <a:t>dieser</a:t>
            </a:r>
            <a:r>
              <a:rPr lang="fr-CH" sz="3600" b="1" dirty="0"/>
              <a:t> </a:t>
            </a:r>
            <a:r>
              <a:rPr lang="fr-CH" sz="3600" b="1" dirty="0" err="1"/>
              <a:t>Erklärung</a:t>
            </a:r>
            <a:r>
              <a:rPr lang="fr-CH" sz="3600" b="1" dirty="0"/>
              <a:t> </a:t>
            </a:r>
            <a:r>
              <a:rPr lang="fr-CH" sz="3600" b="1" dirty="0" err="1"/>
              <a:t>verkündeten</a:t>
            </a:r>
            <a:r>
              <a:rPr lang="fr-CH" sz="3600" b="1" dirty="0"/>
              <a:t> </a:t>
            </a:r>
            <a:r>
              <a:rPr lang="fr-CH" sz="3600" b="1" dirty="0" err="1"/>
              <a:t>Rechte</a:t>
            </a:r>
            <a:r>
              <a:rPr lang="fr-CH" sz="3600" b="1" dirty="0"/>
              <a:t> </a:t>
            </a:r>
            <a:r>
              <a:rPr lang="fr-CH" sz="3600" b="1" dirty="0" err="1"/>
              <a:t>ohne</a:t>
            </a:r>
            <a:r>
              <a:rPr lang="fr-CH" sz="3600" b="1" dirty="0"/>
              <a:t> </a:t>
            </a:r>
            <a:r>
              <a:rPr lang="fr-CH" sz="3600" b="1" dirty="0" err="1"/>
              <a:t>irgendeinen</a:t>
            </a:r>
            <a:r>
              <a:rPr lang="fr-CH" sz="3600" b="1" dirty="0"/>
              <a:t> </a:t>
            </a:r>
            <a:r>
              <a:rPr lang="fr-CH" sz="3600" b="1" dirty="0" err="1"/>
              <a:t>Unterschied</a:t>
            </a:r>
            <a:r>
              <a:rPr lang="fr-CH" sz="3600" b="1" dirty="0"/>
              <a:t>, </a:t>
            </a:r>
            <a:r>
              <a:rPr lang="fr-CH" sz="3600" b="1" dirty="0" err="1"/>
              <a:t>etwa</a:t>
            </a:r>
            <a:r>
              <a:rPr lang="fr-CH" sz="3600" b="1" dirty="0"/>
              <a:t> </a:t>
            </a:r>
            <a:r>
              <a:rPr lang="fr-CH" sz="3600" b="1" dirty="0" err="1"/>
              <a:t>nach</a:t>
            </a:r>
            <a:r>
              <a:rPr lang="fr-CH" sz="3600" b="1" dirty="0"/>
              <a:t> </a:t>
            </a:r>
            <a:r>
              <a:rPr lang="fr-CH" sz="3600" b="1" dirty="0" err="1"/>
              <a:t>Rasse</a:t>
            </a:r>
            <a:r>
              <a:rPr lang="fr-CH" sz="3600" b="1" dirty="0"/>
              <a:t>, </a:t>
            </a:r>
            <a:r>
              <a:rPr lang="fr-CH" sz="3600" b="1" dirty="0" err="1"/>
              <a:t>Hautfarbe</a:t>
            </a:r>
            <a:r>
              <a:rPr lang="fr-CH" sz="3600" b="1" dirty="0"/>
              <a:t>, </a:t>
            </a:r>
            <a:r>
              <a:rPr lang="fr-CH" sz="3600" b="1" dirty="0" err="1"/>
              <a:t>Geschlecht</a:t>
            </a:r>
            <a:r>
              <a:rPr lang="fr-CH" sz="3600" b="1" dirty="0"/>
              <a:t>, </a:t>
            </a:r>
            <a:r>
              <a:rPr lang="fr-CH" sz="3600" b="1" dirty="0" err="1"/>
              <a:t>Sprache</a:t>
            </a:r>
            <a:r>
              <a:rPr lang="fr-CH" sz="3600" b="1" dirty="0"/>
              <a:t>, Religion, </a:t>
            </a:r>
            <a:r>
              <a:rPr lang="fr-CH" sz="3600" b="1" dirty="0" err="1"/>
              <a:t>politischer</a:t>
            </a:r>
            <a:r>
              <a:rPr lang="fr-CH" sz="3600" b="1" dirty="0"/>
              <a:t> </a:t>
            </a:r>
            <a:r>
              <a:rPr lang="fr-CH" sz="3600" b="1" dirty="0" err="1"/>
              <a:t>oder</a:t>
            </a:r>
            <a:r>
              <a:rPr lang="fr-CH" sz="3600" b="1" dirty="0"/>
              <a:t> </a:t>
            </a:r>
            <a:r>
              <a:rPr lang="fr-CH" sz="3600" b="1" dirty="0" err="1"/>
              <a:t>sonstiger</a:t>
            </a:r>
            <a:r>
              <a:rPr lang="fr-CH" sz="3600" b="1" dirty="0"/>
              <a:t> </a:t>
            </a:r>
            <a:r>
              <a:rPr lang="fr-CH" sz="3600" b="1" dirty="0" err="1"/>
              <a:t>Überzeugung</a:t>
            </a:r>
            <a:r>
              <a:rPr lang="fr-CH" sz="3600" b="1" dirty="0"/>
              <a:t>, </a:t>
            </a:r>
            <a:r>
              <a:rPr lang="fr-CH" sz="3600" b="1" dirty="0" err="1"/>
              <a:t>nationaler</a:t>
            </a:r>
            <a:r>
              <a:rPr lang="fr-CH" sz="3600" b="1" dirty="0"/>
              <a:t> </a:t>
            </a:r>
            <a:r>
              <a:rPr lang="fr-CH" sz="3600" b="1" dirty="0" err="1"/>
              <a:t>oder</a:t>
            </a:r>
            <a:r>
              <a:rPr lang="fr-CH" sz="3600" b="1" dirty="0"/>
              <a:t> </a:t>
            </a:r>
            <a:r>
              <a:rPr lang="fr-CH" sz="3600" b="1" dirty="0" err="1"/>
              <a:t>sozialer</a:t>
            </a:r>
            <a:r>
              <a:rPr lang="fr-CH" sz="3600" b="1" dirty="0"/>
              <a:t> </a:t>
            </a:r>
            <a:r>
              <a:rPr lang="fr-CH" sz="3600" b="1" dirty="0" err="1"/>
              <a:t>Herkunft</a:t>
            </a:r>
            <a:r>
              <a:rPr lang="fr-CH" sz="3600" b="1" dirty="0"/>
              <a:t>, </a:t>
            </a:r>
            <a:r>
              <a:rPr lang="fr-CH" sz="3600" b="1" dirty="0" err="1"/>
              <a:t>Vermögen</a:t>
            </a:r>
            <a:r>
              <a:rPr lang="fr-CH" sz="3600" b="1" dirty="0"/>
              <a:t>, </a:t>
            </a:r>
            <a:r>
              <a:rPr lang="fr-CH" sz="3600" b="1" dirty="0" err="1"/>
              <a:t>Geburt</a:t>
            </a:r>
            <a:r>
              <a:rPr lang="fr-CH" sz="3600" b="1" dirty="0"/>
              <a:t> </a:t>
            </a:r>
            <a:r>
              <a:rPr lang="fr-CH" sz="3600" b="1" dirty="0" err="1"/>
              <a:t>oder</a:t>
            </a:r>
            <a:r>
              <a:rPr lang="fr-CH" sz="3600" b="1" dirty="0"/>
              <a:t> </a:t>
            </a:r>
            <a:r>
              <a:rPr lang="fr-CH" sz="3600" b="1" dirty="0" err="1"/>
              <a:t>sonstigem</a:t>
            </a:r>
            <a:r>
              <a:rPr lang="fr-CH" sz="3600" b="1" dirty="0"/>
              <a:t> Stand»</a:t>
            </a:r>
            <a:endParaRPr lang="fr-CH" sz="3600" b="1" dirty="0" smtClean="0"/>
          </a:p>
        </p:txBody>
      </p:sp>
    </p:spTree>
    <p:extLst>
      <p:ext uri="{BB962C8B-B14F-4D97-AF65-F5344CB8AC3E}">
        <p14:creationId xmlns:p14="http://schemas.microsoft.com/office/powerpoint/2010/main" val="2471594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a:xfrm>
            <a:off x="539552" y="253056"/>
            <a:ext cx="8229600" cy="1143000"/>
          </a:xfrm>
        </p:spPr>
        <p:txBody>
          <a:bodyPr/>
          <a:lstStyle/>
          <a:p>
            <a:r>
              <a:rPr lang="fr-CH" cap="all" dirty="0" err="1"/>
              <a:t>Schutzsystem</a:t>
            </a:r>
            <a:r>
              <a:rPr lang="fr-CH" cap="all" dirty="0"/>
              <a:t> der </a:t>
            </a:r>
            <a:r>
              <a:rPr lang="fr-CH" cap="all" dirty="0" err="1"/>
              <a:t>Menschenrechte</a:t>
            </a:r>
            <a:endParaRPr lang="fr-CH" cap="all" dirty="0"/>
          </a:p>
        </p:txBody>
      </p:sp>
      <p:sp>
        <p:nvSpPr>
          <p:cNvPr id="17" name="Ellipse 16"/>
          <p:cNvSpPr/>
          <p:nvPr/>
        </p:nvSpPr>
        <p:spPr>
          <a:xfrm>
            <a:off x="1071531" y="1688112"/>
            <a:ext cx="6956853" cy="440518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hangingPunct="1">
              <a:buClrTx/>
              <a:buSzTx/>
              <a:buFontTx/>
              <a:buNone/>
            </a:pPr>
            <a:endParaRPr lang="de-CH" sz="1500" dirty="0">
              <a:solidFill>
                <a:srgbClr val="FFFFFF"/>
              </a:solidFill>
            </a:endParaRPr>
          </a:p>
        </p:txBody>
      </p:sp>
      <p:sp>
        <p:nvSpPr>
          <p:cNvPr id="18" name="Ellipse 17"/>
          <p:cNvSpPr/>
          <p:nvPr/>
        </p:nvSpPr>
        <p:spPr>
          <a:xfrm>
            <a:off x="1893253" y="2409564"/>
            <a:ext cx="5331942" cy="2818759"/>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hangingPunct="1">
              <a:buClrTx/>
              <a:buSzTx/>
              <a:buFontTx/>
              <a:buNone/>
            </a:pPr>
            <a:endParaRPr lang="de-CH" sz="1500" dirty="0">
              <a:solidFill>
                <a:srgbClr val="FFFFFF"/>
              </a:solidFill>
            </a:endParaRPr>
          </a:p>
        </p:txBody>
      </p:sp>
      <p:sp>
        <p:nvSpPr>
          <p:cNvPr id="19" name="Ellipse 18"/>
          <p:cNvSpPr/>
          <p:nvPr/>
        </p:nvSpPr>
        <p:spPr>
          <a:xfrm>
            <a:off x="2771800" y="3066619"/>
            <a:ext cx="3771901" cy="1802541"/>
          </a:xfrm>
          <a:prstGeom prst="ellipse">
            <a:avLst/>
          </a:prstGeom>
          <a:solidFill>
            <a:srgbClr val="2BF5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hangingPunct="1">
              <a:buClrTx/>
              <a:buSzTx/>
              <a:buFontTx/>
              <a:buNone/>
            </a:pPr>
            <a:endParaRPr lang="de-CH" sz="1500" dirty="0">
              <a:solidFill>
                <a:srgbClr val="FFFFFF"/>
              </a:solidFill>
            </a:endParaRPr>
          </a:p>
        </p:txBody>
      </p:sp>
      <p:sp>
        <p:nvSpPr>
          <p:cNvPr id="20" name="Ellipse 19"/>
          <p:cNvSpPr/>
          <p:nvPr/>
        </p:nvSpPr>
        <p:spPr>
          <a:xfrm>
            <a:off x="3786469" y="3770225"/>
            <a:ext cx="1649627" cy="86497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hangingPunct="1">
              <a:buClrTx/>
              <a:buSzTx/>
              <a:buFontTx/>
              <a:buNone/>
            </a:pPr>
            <a:r>
              <a:rPr lang="fr-CH" sz="1500" dirty="0" err="1" smtClean="0">
                <a:solidFill>
                  <a:srgbClr val="000000"/>
                </a:solidFill>
                <a:latin typeface="Amnesty Trade Gothic Cn" panose="020B0506040303020004" pitchFamily="34" charset="0"/>
              </a:rPr>
              <a:t>Ich</a:t>
            </a:r>
            <a:r>
              <a:rPr lang="fr-CH" sz="1500" dirty="0" smtClean="0">
                <a:solidFill>
                  <a:srgbClr val="000000"/>
                </a:solidFill>
                <a:latin typeface="Amnesty Trade Gothic Cn" panose="020B0506040303020004" pitchFamily="34" charset="0"/>
              </a:rPr>
              <a:t>, Du, </a:t>
            </a:r>
            <a:r>
              <a:rPr lang="fr-CH" sz="1500" dirty="0" err="1" smtClean="0">
                <a:solidFill>
                  <a:srgbClr val="000000"/>
                </a:solidFill>
                <a:latin typeface="Amnesty Trade Gothic Cn" panose="020B0506040303020004" pitchFamily="34" charset="0"/>
              </a:rPr>
              <a:t>Wir</a:t>
            </a:r>
            <a:r>
              <a:rPr lang="fr-CH" sz="1500" dirty="0" smtClean="0">
                <a:solidFill>
                  <a:srgbClr val="000000"/>
                </a:solidFill>
                <a:latin typeface="Amnesty Trade Gothic Cn" panose="020B0506040303020004" pitchFamily="34" charset="0"/>
              </a:rPr>
              <a:t>, </a:t>
            </a:r>
            <a:r>
              <a:rPr lang="fr-CH" sz="1500" dirty="0" err="1" smtClean="0">
                <a:solidFill>
                  <a:srgbClr val="000000"/>
                </a:solidFill>
                <a:latin typeface="Amnesty Trade Gothic Cn" panose="020B0506040303020004" pitchFamily="34" charset="0"/>
              </a:rPr>
              <a:t>Alle</a:t>
            </a:r>
            <a:endParaRPr lang="de-CH" sz="1500" dirty="0">
              <a:solidFill>
                <a:srgbClr val="000000"/>
              </a:solidFill>
              <a:latin typeface="Amnesty Trade Gothic Cn" panose="020B0506040303020004" pitchFamily="34" charset="0"/>
            </a:endParaRPr>
          </a:p>
        </p:txBody>
      </p:sp>
      <p:sp>
        <p:nvSpPr>
          <p:cNvPr id="21" name="ZoneTexte 14"/>
          <p:cNvSpPr txBox="1"/>
          <p:nvPr/>
        </p:nvSpPr>
        <p:spPr>
          <a:xfrm>
            <a:off x="3276834" y="1990853"/>
            <a:ext cx="2934730" cy="553998"/>
          </a:xfrm>
          <a:prstGeom prst="rect">
            <a:avLst/>
          </a:prstGeom>
          <a:noFill/>
        </p:spPr>
        <p:txBody>
          <a:bodyPr wrap="square" rtlCol="0">
            <a:spAutoFit/>
          </a:bodyPr>
          <a:lstStyle/>
          <a:p>
            <a:pPr defTabSz="914400" eaLnBrk="1" hangingPunct="1">
              <a:buClrTx/>
              <a:buSzTx/>
              <a:buFontTx/>
              <a:buNone/>
            </a:pPr>
            <a:r>
              <a:rPr lang="de-CH" sz="1500" dirty="0" smtClean="0">
                <a:solidFill>
                  <a:srgbClr val="000000"/>
                </a:solidFill>
                <a:latin typeface="Amnesty Trade Gothic Cn" panose="020B0506040303020004" pitchFamily="34" charset="0"/>
                <a:ea typeface="+mn-ea"/>
              </a:rPr>
              <a:t>Internationale Schutzmechanismen</a:t>
            </a:r>
            <a:endParaRPr lang="de-CH" sz="1500" dirty="0">
              <a:solidFill>
                <a:srgbClr val="000000"/>
              </a:solidFill>
              <a:latin typeface="Amnesty Trade Gothic Cn" panose="020B0506040303020004" pitchFamily="34" charset="0"/>
              <a:ea typeface="+mn-ea"/>
            </a:endParaRPr>
          </a:p>
          <a:p>
            <a:pPr defTabSz="914400" eaLnBrk="1" hangingPunct="1">
              <a:buClrTx/>
              <a:buSzTx/>
              <a:buFontTx/>
              <a:buNone/>
            </a:pPr>
            <a:endParaRPr lang="de-CH" sz="1500" dirty="0">
              <a:solidFill>
                <a:srgbClr val="FFFFFF"/>
              </a:solidFill>
              <a:latin typeface="Amnesty Trade Gothic Cn" panose="020B0506040303020004" pitchFamily="34" charset="0"/>
              <a:ea typeface="+mn-ea"/>
            </a:endParaRPr>
          </a:p>
        </p:txBody>
      </p:sp>
      <p:sp>
        <p:nvSpPr>
          <p:cNvPr id="22" name="ZoneTexte 13"/>
          <p:cNvSpPr txBox="1"/>
          <p:nvPr/>
        </p:nvSpPr>
        <p:spPr>
          <a:xfrm>
            <a:off x="3384436" y="2654817"/>
            <a:ext cx="2562330" cy="553998"/>
          </a:xfrm>
          <a:prstGeom prst="rect">
            <a:avLst/>
          </a:prstGeom>
          <a:noFill/>
        </p:spPr>
        <p:txBody>
          <a:bodyPr wrap="square" rtlCol="0">
            <a:spAutoFit/>
          </a:bodyPr>
          <a:lstStyle/>
          <a:p>
            <a:pPr defTabSz="914400" eaLnBrk="1" hangingPunct="1">
              <a:buClrTx/>
              <a:buSzTx/>
              <a:buFontTx/>
              <a:buNone/>
            </a:pPr>
            <a:r>
              <a:rPr lang="de-CH" sz="1500" dirty="0" smtClean="0">
                <a:solidFill>
                  <a:srgbClr val="000000"/>
                </a:solidFill>
                <a:latin typeface="Amnesty Trade Gothic Cn" panose="020B0506040303020004" pitchFamily="34" charset="0"/>
                <a:ea typeface="+mn-ea"/>
              </a:rPr>
              <a:t>Regionale Schutzmechanismen</a:t>
            </a:r>
            <a:endParaRPr lang="de-CH" sz="1500" dirty="0">
              <a:solidFill>
                <a:srgbClr val="000000"/>
              </a:solidFill>
              <a:latin typeface="Amnesty Trade Gothic Cn" panose="020B0506040303020004" pitchFamily="34" charset="0"/>
              <a:ea typeface="+mn-ea"/>
            </a:endParaRPr>
          </a:p>
          <a:p>
            <a:pPr defTabSz="914400" eaLnBrk="1" hangingPunct="1">
              <a:buClrTx/>
              <a:buSzTx/>
              <a:buFontTx/>
              <a:buNone/>
            </a:pPr>
            <a:endParaRPr lang="de-CH" sz="1500" dirty="0">
              <a:solidFill>
                <a:srgbClr val="000000"/>
              </a:solidFill>
              <a:ea typeface="+mn-ea"/>
            </a:endParaRPr>
          </a:p>
        </p:txBody>
      </p:sp>
      <p:sp>
        <p:nvSpPr>
          <p:cNvPr id="23" name="ZoneTexte 12"/>
          <p:cNvSpPr txBox="1"/>
          <p:nvPr/>
        </p:nvSpPr>
        <p:spPr>
          <a:xfrm>
            <a:off x="3384436" y="3285476"/>
            <a:ext cx="2483708" cy="553998"/>
          </a:xfrm>
          <a:prstGeom prst="rect">
            <a:avLst/>
          </a:prstGeom>
          <a:noFill/>
        </p:spPr>
        <p:txBody>
          <a:bodyPr wrap="square" rtlCol="0">
            <a:spAutoFit/>
          </a:bodyPr>
          <a:lstStyle/>
          <a:p>
            <a:pPr algn="ctr" defTabSz="914400" eaLnBrk="1" hangingPunct="1">
              <a:buClrTx/>
              <a:buSzTx/>
              <a:buFontTx/>
              <a:buNone/>
            </a:pPr>
            <a:r>
              <a:rPr lang="de-CH" sz="1500" dirty="0" smtClean="0">
                <a:solidFill>
                  <a:srgbClr val="000000"/>
                </a:solidFill>
                <a:latin typeface="Amnesty Trade Gothic Cn" panose="020B0506040303020004" pitchFamily="34" charset="0"/>
                <a:ea typeface="+mn-ea"/>
              </a:rPr>
              <a:t>Nationale Schutzmechanismen</a:t>
            </a:r>
            <a:endParaRPr lang="de-CH" sz="1500" dirty="0">
              <a:solidFill>
                <a:srgbClr val="000000"/>
              </a:solidFill>
              <a:latin typeface="Amnesty Trade Gothic Cn" panose="020B0506040303020004" pitchFamily="34" charset="0"/>
              <a:ea typeface="+mn-ea"/>
            </a:endParaRPr>
          </a:p>
          <a:p>
            <a:pPr defTabSz="914400" eaLnBrk="1" hangingPunct="1">
              <a:buClrTx/>
              <a:buSzTx/>
              <a:buFontTx/>
              <a:buNone/>
            </a:pPr>
            <a:endParaRPr lang="de-CH" sz="1500" dirty="0">
              <a:solidFill>
                <a:srgbClr val="000000"/>
              </a:solidFill>
              <a:ea typeface="+mn-ea"/>
            </a:endParaRPr>
          </a:p>
        </p:txBody>
      </p:sp>
      <p:sp>
        <p:nvSpPr>
          <p:cNvPr id="2" name="Datumsplatzhalter 1"/>
          <p:cNvSpPr>
            <a:spLocks noGrp="1"/>
          </p:cNvSpPr>
          <p:nvPr>
            <p:ph type="dt" sz="half" idx="10"/>
          </p:nvPr>
        </p:nvSpPr>
        <p:spPr/>
        <p:txBody>
          <a:bodyPr/>
          <a:lstStyle/>
          <a:p>
            <a:fld id="{33E2EDB9-B0C6-41B4-97DE-74E1ECEC4E03}" type="datetime1">
              <a:rPr lang="de-CH" smtClean="0"/>
              <a:t>25.01.2018</a:t>
            </a:fld>
            <a:r>
              <a:rPr lang="fr-FR" smtClean="0"/>
              <a:t> </a:t>
            </a:r>
            <a:r>
              <a:rPr lang="fr-CH" smtClean="0"/>
              <a:t>| Page </a:t>
            </a:r>
            <a:fld id="{FE285E60-335A-46DC-AB4D-045FA19DA607}" type="slidenum">
              <a:rPr lang="fr-CH" smtClean="0"/>
              <a:pPr/>
              <a:t>16</a:t>
            </a:fld>
            <a:endParaRPr lang="fr-CH"/>
          </a:p>
        </p:txBody>
      </p:sp>
    </p:spTree>
    <p:extLst>
      <p:ext uri="{BB962C8B-B14F-4D97-AF65-F5344CB8AC3E}">
        <p14:creationId xmlns:p14="http://schemas.microsoft.com/office/powerpoint/2010/main" val="1017855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cap="all" dirty="0" err="1"/>
              <a:t>Bundesverfassung</a:t>
            </a:r>
            <a:endParaRPr lang="de-CH" cap="all" dirty="0"/>
          </a:p>
        </p:txBody>
      </p:sp>
      <p:sp>
        <p:nvSpPr>
          <p:cNvPr id="3" name="Espace réservé du contenu 2"/>
          <p:cNvSpPr>
            <a:spLocks noGrp="1"/>
          </p:cNvSpPr>
          <p:nvPr>
            <p:ph idx="1"/>
          </p:nvPr>
        </p:nvSpPr>
        <p:spPr>
          <a:xfrm>
            <a:off x="466725" y="1914525"/>
            <a:ext cx="8231188" cy="4394795"/>
          </a:xfrm>
        </p:spPr>
        <p:txBody>
          <a:bodyPr/>
          <a:lstStyle/>
          <a:p>
            <a:endParaRPr lang="fr-FR" b="1" dirty="0" smtClean="0"/>
          </a:p>
          <a:p>
            <a:endParaRPr lang="fr-FR" b="1" dirty="0"/>
          </a:p>
          <a:p>
            <a:endParaRPr lang="fr-FR" b="1" dirty="0" smtClean="0"/>
          </a:p>
          <a:p>
            <a:pPr marL="0" indent="0">
              <a:buNone/>
            </a:pPr>
            <a:endParaRPr lang="fr-FR" b="1" dirty="0" smtClean="0"/>
          </a:p>
          <a:p>
            <a:pPr marL="0" indent="0">
              <a:buNone/>
            </a:pPr>
            <a:r>
              <a:rPr lang="fr-FR" sz="1800" b="1" dirty="0" smtClean="0"/>
              <a:t>Die </a:t>
            </a:r>
            <a:r>
              <a:rPr lang="fr-FR" sz="1800" b="1" dirty="0" err="1" smtClean="0"/>
              <a:t>Bundesverfassung</a:t>
            </a:r>
            <a:r>
              <a:rPr lang="fr-FR" sz="1800" b="1" dirty="0" smtClean="0"/>
              <a:t> </a:t>
            </a:r>
            <a:r>
              <a:rPr lang="fr-FR" sz="1800" b="1" dirty="0" err="1" smtClean="0"/>
              <a:t>verbietet</a:t>
            </a:r>
            <a:r>
              <a:rPr lang="fr-FR" sz="1800" b="1" dirty="0" smtClean="0"/>
              <a:t> </a:t>
            </a:r>
            <a:r>
              <a:rPr lang="fr-FR" sz="1800" b="1" dirty="0" err="1" smtClean="0"/>
              <a:t>Diskriminierung</a:t>
            </a:r>
            <a:r>
              <a:rPr lang="fr-FR" sz="1800" b="1" dirty="0" smtClean="0"/>
              <a:t>. </a:t>
            </a:r>
          </a:p>
          <a:p>
            <a:pPr marL="0" indent="0">
              <a:buNone/>
            </a:pPr>
            <a:endParaRPr lang="fr-FR" b="1" dirty="0" smtClean="0"/>
          </a:p>
          <a:p>
            <a:pPr marL="0" indent="0">
              <a:buNone/>
            </a:pPr>
            <a:r>
              <a:rPr lang="fr-FR" b="1" dirty="0" err="1" smtClean="0"/>
              <a:t>Artikel</a:t>
            </a:r>
            <a:r>
              <a:rPr lang="fr-FR" b="1" dirty="0" smtClean="0"/>
              <a:t> 8</a:t>
            </a:r>
          </a:p>
          <a:p>
            <a:pPr marL="0" indent="0">
              <a:buNone/>
            </a:pPr>
            <a:r>
              <a:rPr lang="fr-FR" b="1" dirty="0" smtClean="0"/>
              <a:t> </a:t>
            </a:r>
            <a:r>
              <a:rPr lang="fr-FR" dirty="0"/>
              <a:t>«</a:t>
            </a:r>
            <a:r>
              <a:rPr lang="fr-FR" dirty="0" err="1"/>
              <a:t>Niemand</a:t>
            </a:r>
            <a:r>
              <a:rPr lang="fr-FR" dirty="0"/>
              <a:t> </a:t>
            </a:r>
            <a:r>
              <a:rPr lang="fr-FR" dirty="0" err="1"/>
              <a:t>darf</a:t>
            </a:r>
            <a:r>
              <a:rPr lang="fr-FR" dirty="0"/>
              <a:t> </a:t>
            </a:r>
            <a:r>
              <a:rPr lang="fr-FR" dirty="0" err="1"/>
              <a:t>diskriminiert</a:t>
            </a:r>
            <a:r>
              <a:rPr lang="fr-FR" dirty="0"/>
              <a:t> </a:t>
            </a:r>
            <a:r>
              <a:rPr lang="fr-FR" dirty="0" err="1"/>
              <a:t>werden</a:t>
            </a:r>
            <a:r>
              <a:rPr lang="fr-FR" dirty="0"/>
              <a:t>, </a:t>
            </a:r>
            <a:r>
              <a:rPr lang="fr-FR" dirty="0" err="1"/>
              <a:t>namentlich</a:t>
            </a:r>
            <a:r>
              <a:rPr lang="fr-FR" dirty="0"/>
              <a:t> </a:t>
            </a:r>
            <a:r>
              <a:rPr lang="fr-FR" dirty="0" err="1"/>
              <a:t>nicht</a:t>
            </a:r>
            <a:r>
              <a:rPr lang="fr-FR" dirty="0"/>
              <a:t> </a:t>
            </a:r>
            <a:r>
              <a:rPr lang="fr-FR" dirty="0" err="1"/>
              <a:t>wegen</a:t>
            </a:r>
            <a:r>
              <a:rPr lang="fr-FR" dirty="0"/>
              <a:t> der </a:t>
            </a:r>
            <a:r>
              <a:rPr lang="fr-FR" dirty="0" err="1"/>
              <a:t>Herkunft</a:t>
            </a:r>
            <a:r>
              <a:rPr lang="fr-FR" dirty="0"/>
              <a:t>, der </a:t>
            </a:r>
            <a:r>
              <a:rPr lang="fr-FR" dirty="0" err="1"/>
              <a:t>Rasse</a:t>
            </a:r>
            <a:r>
              <a:rPr lang="fr-FR" dirty="0"/>
              <a:t>, des </a:t>
            </a:r>
            <a:r>
              <a:rPr lang="fr-FR" dirty="0" err="1"/>
              <a:t>Geschlechts</a:t>
            </a:r>
            <a:r>
              <a:rPr lang="fr-FR" dirty="0"/>
              <a:t>, des </a:t>
            </a:r>
            <a:r>
              <a:rPr lang="fr-FR" dirty="0" err="1"/>
              <a:t>Alters</a:t>
            </a:r>
            <a:r>
              <a:rPr lang="fr-FR" dirty="0"/>
              <a:t>, der </a:t>
            </a:r>
            <a:r>
              <a:rPr lang="fr-FR" dirty="0" err="1"/>
              <a:t>Sprache</a:t>
            </a:r>
            <a:r>
              <a:rPr lang="fr-FR" dirty="0"/>
              <a:t>, der </a:t>
            </a:r>
            <a:r>
              <a:rPr lang="fr-FR" dirty="0" err="1"/>
              <a:t>sozialen</a:t>
            </a:r>
            <a:r>
              <a:rPr lang="fr-FR" dirty="0"/>
              <a:t> </a:t>
            </a:r>
            <a:r>
              <a:rPr lang="fr-FR" dirty="0" err="1"/>
              <a:t>Stellung</a:t>
            </a:r>
            <a:r>
              <a:rPr lang="fr-FR" dirty="0"/>
              <a:t>, der </a:t>
            </a:r>
            <a:r>
              <a:rPr lang="fr-FR" dirty="0" err="1"/>
              <a:t>Lebensform</a:t>
            </a:r>
            <a:r>
              <a:rPr lang="fr-FR" dirty="0"/>
              <a:t>, der </a:t>
            </a:r>
            <a:r>
              <a:rPr lang="fr-FR" dirty="0" err="1"/>
              <a:t>religiösen</a:t>
            </a:r>
            <a:r>
              <a:rPr lang="fr-FR" dirty="0"/>
              <a:t>, </a:t>
            </a:r>
            <a:r>
              <a:rPr lang="fr-FR" dirty="0" err="1"/>
              <a:t>weltanschaulichen</a:t>
            </a:r>
            <a:r>
              <a:rPr lang="fr-FR" dirty="0"/>
              <a:t> </a:t>
            </a:r>
            <a:r>
              <a:rPr lang="fr-FR" dirty="0" err="1"/>
              <a:t>oder</a:t>
            </a:r>
            <a:r>
              <a:rPr lang="fr-FR" dirty="0"/>
              <a:t> </a:t>
            </a:r>
            <a:r>
              <a:rPr lang="fr-FR" dirty="0" err="1"/>
              <a:t>politischen</a:t>
            </a:r>
            <a:r>
              <a:rPr lang="fr-FR" dirty="0"/>
              <a:t> </a:t>
            </a:r>
            <a:r>
              <a:rPr lang="fr-FR" dirty="0" err="1" smtClean="0"/>
              <a:t>Überzeugung</a:t>
            </a:r>
            <a:r>
              <a:rPr lang="fr-FR" dirty="0" smtClean="0"/>
              <a:t> </a:t>
            </a:r>
            <a:r>
              <a:rPr lang="fr-FR" dirty="0" err="1"/>
              <a:t>oder</a:t>
            </a:r>
            <a:r>
              <a:rPr lang="fr-FR" dirty="0"/>
              <a:t> </a:t>
            </a:r>
            <a:r>
              <a:rPr lang="fr-FR" dirty="0" err="1"/>
              <a:t>wegen</a:t>
            </a:r>
            <a:r>
              <a:rPr lang="fr-FR" dirty="0"/>
              <a:t> </a:t>
            </a:r>
            <a:r>
              <a:rPr lang="fr-FR" dirty="0" err="1"/>
              <a:t>einer</a:t>
            </a:r>
            <a:r>
              <a:rPr lang="fr-FR" dirty="0"/>
              <a:t> </a:t>
            </a:r>
            <a:r>
              <a:rPr lang="fr-FR" dirty="0" err="1"/>
              <a:t>körperlichen</a:t>
            </a:r>
            <a:r>
              <a:rPr lang="fr-FR" dirty="0"/>
              <a:t>, </a:t>
            </a:r>
            <a:r>
              <a:rPr lang="fr-FR" dirty="0" err="1"/>
              <a:t>geistigen</a:t>
            </a:r>
            <a:r>
              <a:rPr lang="fr-FR" dirty="0"/>
              <a:t> </a:t>
            </a:r>
            <a:r>
              <a:rPr lang="fr-FR" dirty="0" err="1"/>
              <a:t>oder</a:t>
            </a:r>
            <a:r>
              <a:rPr lang="fr-FR" dirty="0"/>
              <a:t> </a:t>
            </a:r>
            <a:r>
              <a:rPr lang="fr-FR" dirty="0" err="1"/>
              <a:t>psychischen</a:t>
            </a:r>
            <a:r>
              <a:rPr lang="fr-FR" dirty="0"/>
              <a:t> </a:t>
            </a:r>
            <a:r>
              <a:rPr lang="fr-FR" dirty="0" err="1" smtClean="0"/>
              <a:t>Behinderung</a:t>
            </a:r>
            <a:r>
              <a:rPr lang="fr-FR" dirty="0" smtClean="0"/>
              <a:t>.» </a:t>
            </a:r>
            <a:endParaRPr lang="fr-FR" dirty="0"/>
          </a:p>
          <a:p>
            <a:endParaRPr lang="de-CH" dirty="0"/>
          </a:p>
        </p:txBody>
      </p:sp>
      <p:sp>
        <p:nvSpPr>
          <p:cNvPr id="4" name="Espace réservé de la date 3"/>
          <p:cNvSpPr>
            <a:spLocks noGrp="1"/>
          </p:cNvSpPr>
          <p:nvPr>
            <p:ph type="dt" sz="half" idx="10"/>
          </p:nvPr>
        </p:nvSpPr>
        <p:spPr/>
        <p:txBody>
          <a:bodyPr/>
          <a:lstStyle/>
          <a:p>
            <a:fld id="{BA682D5C-816F-4CBD-B6FE-5C574A666AA5}" type="datetime1">
              <a:rPr lang="de-CH" smtClean="0"/>
              <a:t>25.01.2018</a:t>
            </a:fld>
            <a:r>
              <a:rPr lang="fr-FR" smtClean="0"/>
              <a:t> </a:t>
            </a:r>
            <a:r>
              <a:rPr lang="fr-CH" smtClean="0"/>
              <a:t>| Page </a:t>
            </a:r>
            <a:fld id="{893DA79B-79F5-4F1B-88F4-077876CC110E}" type="slidenum">
              <a:rPr lang="fr-CH" smtClean="0"/>
              <a:pPr/>
              <a:t>17</a:t>
            </a:fld>
            <a:endParaRPr lang="fr-CH"/>
          </a:p>
        </p:txBody>
      </p:sp>
      <p:pic>
        <p:nvPicPr>
          <p:cNvPr id="5" name="Grafik 2"/>
          <p:cNvPicPr>
            <a:picLocks noChangeAspect="1"/>
          </p:cNvPicPr>
          <p:nvPr/>
        </p:nvPicPr>
        <p:blipFill>
          <a:blip r:embed="rId3"/>
          <a:stretch>
            <a:fillRect/>
          </a:stretch>
        </p:blipFill>
        <p:spPr>
          <a:xfrm>
            <a:off x="899592" y="1700808"/>
            <a:ext cx="7272808" cy="1441045"/>
          </a:xfrm>
          <a:prstGeom prst="rect">
            <a:avLst/>
          </a:prstGeom>
          <a:effectLst>
            <a:softEdge rad="63500"/>
          </a:effectLst>
        </p:spPr>
      </p:pic>
    </p:spTree>
    <p:extLst>
      <p:ext uri="{BB962C8B-B14F-4D97-AF65-F5344CB8AC3E}">
        <p14:creationId xmlns:p14="http://schemas.microsoft.com/office/powerpoint/2010/main" val="215060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IN DER SCHWEIZ – WER SCHÜTZT SIE?</a:t>
            </a:r>
            <a:endParaRPr lang="de-CH" dirty="0"/>
          </a:p>
        </p:txBody>
      </p:sp>
      <p:sp>
        <p:nvSpPr>
          <p:cNvPr id="4" name="Espace réservé de la date 3"/>
          <p:cNvSpPr>
            <a:spLocks noGrp="1"/>
          </p:cNvSpPr>
          <p:nvPr>
            <p:ph type="dt" sz="half" idx="10"/>
          </p:nvPr>
        </p:nvSpPr>
        <p:spPr/>
        <p:txBody>
          <a:bodyPr/>
          <a:lstStyle/>
          <a:p>
            <a:fld id="{4518C149-446A-4E5C-86B4-0D5AE42BEABE}" type="datetime1">
              <a:rPr lang="de-CH" smtClean="0"/>
              <a:t>25.01.2018</a:t>
            </a:fld>
            <a:r>
              <a:rPr lang="fr-FR" smtClean="0"/>
              <a:t> </a:t>
            </a:r>
            <a:r>
              <a:rPr lang="fr-CH" smtClean="0"/>
              <a:t>| Page </a:t>
            </a:r>
            <a:fld id="{893DA79B-79F5-4F1B-88F4-077876CC110E}" type="slidenum">
              <a:rPr lang="fr-CH" smtClean="0"/>
              <a:pPr/>
              <a:t>18</a:t>
            </a:fld>
            <a:endParaRPr lang="fr-CH"/>
          </a:p>
        </p:txBody>
      </p:sp>
      <p:sp>
        <p:nvSpPr>
          <p:cNvPr id="6" name="Espace réservé du contenu 2"/>
          <p:cNvSpPr txBox="1">
            <a:spLocks/>
          </p:cNvSpPr>
          <p:nvPr/>
        </p:nvSpPr>
        <p:spPr bwMode="auto">
          <a:xfrm>
            <a:off x="498409" y="1916832"/>
            <a:ext cx="8231188" cy="41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88000" tIns="90000" rIns="288000" bIns="90000" numCol="1" anchor="t" anchorCtr="0" compatLnSpc="1">
            <a:prstTxWarp prst="textNoShape">
              <a:avLst/>
            </a:prstTxWarp>
          </a:bodyPr>
          <a:lstStyle>
            <a:lvl1pPr marL="342900" indent="-342900" algn="l" rtl="0" eaLnBrk="1" fontAlgn="base" hangingPunct="1">
              <a:lnSpc>
                <a:spcPts val="2200"/>
              </a:lnSpc>
              <a:spcBef>
                <a:spcPts val="500"/>
              </a:spcBef>
              <a:spcAft>
                <a:spcPct val="0"/>
              </a:spcAft>
              <a:buFont typeface="Wingdings" pitchFamily="2" charset="2"/>
              <a:buChar char="§"/>
              <a:defRPr sz="2000">
                <a:solidFill>
                  <a:schemeClr val="tx1"/>
                </a:solidFill>
                <a:latin typeface="+mn-lt"/>
                <a:ea typeface="+mn-ea"/>
                <a:cs typeface="+mn-cs"/>
              </a:defRPr>
            </a:lvl1pPr>
            <a:lvl2pPr marL="742950" indent="-285750" algn="l" rtl="0" eaLnBrk="1" fontAlgn="base" hangingPunct="1">
              <a:lnSpc>
                <a:spcPts val="2000"/>
              </a:lnSpc>
              <a:spcBef>
                <a:spcPts val="400"/>
              </a:spcBef>
              <a:spcAft>
                <a:spcPct val="0"/>
              </a:spcAft>
              <a:buFont typeface="Arial" charset="0"/>
              <a:buChar char="–"/>
              <a:defRPr sz="2000">
                <a:solidFill>
                  <a:schemeClr val="tx1"/>
                </a:solidFill>
                <a:latin typeface="+mn-lt"/>
              </a:defRPr>
            </a:lvl2pPr>
            <a:lvl3pPr marL="1143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3pPr>
            <a:lvl4pPr marL="1600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4pPr>
            <a:lvl5pPr marL="20574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5pPr>
            <a:lvl6pPr marL="25146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6pPr>
            <a:lvl7pPr marL="29718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7pPr>
            <a:lvl8pPr marL="34290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8pPr>
            <a:lvl9pPr marL="3886200" indent="-228600" algn="l" rtl="0" eaLnBrk="1" fontAlgn="base" hangingPunct="1">
              <a:lnSpc>
                <a:spcPts val="2000"/>
              </a:lnSpc>
              <a:spcBef>
                <a:spcPts val="400"/>
              </a:spcBef>
              <a:spcAft>
                <a:spcPct val="0"/>
              </a:spcAft>
              <a:buFont typeface="Arial" charset="0"/>
              <a:buChar char="–"/>
              <a:defRPr sz="2000">
                <a:solidFill>
                  <a:schemeClr val="tx1"/>
                </a:solidFill>
                <a:latin typeface="+mn-lt"/>
              </a:defRPr>
            </a:lvl9pPr>
          </a:lstStyle>
          <a:p>
            <a:r>
              <a:rPr lang="fr-FR" kern="0" dirty="0" err="1" smtClean="0"/>
              <a:t>Bundesamt</a:t>
            </a:r>
            <a:r>
              <a:rPr lang="fr-FR" kern="0" dirty="0" smtClean="0"/>
              <a:t> </a:t>
            </a:r>
            <a:r>
              <a:rPr lang="fr-FR" kern="0" dirty="0" err="1" smtClean="0"/>
              <a:t>für</a:t>
            </a:r>
            <a:r>
              <a:rPr lang="fr-FR" kern="0" dirty="0" smtClean="0"/>
              <a:t> </a:t>
            </a:r>
            <a:r>
              <a:rPr lang="fr-FR" kern="0" dirty="0" err="1" smtClean="0"/>
              <a:t>Kultur</a:t>
            </a:r>
            <a:r>
              <a:rPr lang="fr-FR" kern="0" dirty="0" smtClean="0"/>
              <a:t> – </a:t>
            </a:r>
            <a:r>
              <a:rPr lang="fr-FR" kern="0" dirty="0" err="1" smtClean="0"/>
              <a:t>Sektion</a:t>
            </a:r>
            <a:r>
              <a:rPr lang="fr-FR" kern="0" dirty="0" smtClean="0"/>
              <a:t> </a:t>
            </a:r>
            <a:r>
              <a:rPr lang="fr-FR" kern="0" dirty="0" err="1" smtClean="0"/>
              <a:t>Kultur</a:t>
            </a:r>
            <a:r>
              <a:rPr lang="fr-FR" kern="0" dirty="0" smtClean="0"/>
              <a:t> </a:t>
            </a:r>
            <a:r>
              <a:rPr lang="fr-FR" kern="0" dirty="0" err="1" smtClean="0"/>
              <a:t>und</a:t>
            </a:r>
            <a:r>
              <a:rPr lang="fr-FR" kern="0" dirty="0" smtClean="0"/>
              <a:t> Gesellschaft</a:t>
            </a:r>
          </a:p>
          <a:p>
            <a:r>
              <a:rPr lang="fr-FR" kern="0" dirty="0" err="1" smtClean="0"/>
              <a:t>Eidgenössisches</a:t>
            </a:r>
            <a:r>
              <a:rPr lang="fr-FR" kern="0" dirty="0" smtClean="0"/>
              <a:t> Büro </a:t>
            </a:r>
            <a:r>
              <a:rPr lang="fr-FR" kern="0" dirty="0" err="1" smtClean="0"/>
              <a:t>für</a:t>
            </a:r>
            <a:r>
              <a:rPr lang="fr-FR" kern="0" dirty="0" smtClean="0"/>
              <a:t> die </a:t>
            </a:r>
            <a:r>
              <a:rPr lang="fr-FR" kern="0" dirty="0" err="1" smtClean="0"/>
              <a:t>Gleichstellung</a:t>
            </a:r>
            <a:r>
              <a:rPr lang="fr-FR" kern="0" dirty="0" smtClean="0"/>
              <a:t> von </a:t>
            </a:r>
            <a:r>
              <a:rPr lang="fr-FR" kern="0" dirty="0" err="1" smtClean="0"/>
              <a:t>Menschen</a:t>
            </a:r>
            <a:r>
              <a:rPr lang="fr-FR" kern="0" dirty="0" smtClean="0"/>
              <a:t> mit </a:t>
            </a:r>
            <a:r>
              <a:rPr lang="fr-FR" kern="0" dirty="0" err="1" smtClean="0"/>
              <a:t>Behinderungen</a:t>
            </a:r>
            <a:endParaRPr lang="fr-FR" kern="0" dirty="0" smtClean="0"/>
          </a:p>
          <a:p>
            <a:r>
              <a:rPr lang="fr-FR" kern="0" dirty="0" err="1" smtClean="0"/>
              <a:t>Eidgenössisches</a:t>
            </a:r>
            <a:r>
              <a:rPr lang="fr-FR" kern="0" dirty="0" smtClean="0"/>
              <a:t> Büro </a:t>
            </a:r>
            <a:r>
              <a:rPr lang="fr-FR" kern="0" dirty="0" err="1" smtClean="0"/>
              <a:t>für</a:t>
            </a:r>
            <a:r>
              <a:rPr lang="fr-FR" kern="0" dirty="0" smtClean="0"/>
              <a:t> die </a:t>
            </a:r>
            <a:r>
              <a:rPr lang="fr-FR" kern="0" dirty="0" err="1" smtClean="0"/>
              <a:t>Gleichstellung</a:t>
            </a:r>
            <a:r>
              <a:rPr lang="fr-FR" kern="0" dirty="0" smtClean="0"/>
              <a:t> von Frau </a:t>
            </a:r>
            <a:r>
              <a:rPr lang="fr-FR" kern="0" dirty="0" err="1" smtClean="0"/>
              <a:t>und</a:t>
            </a:r>
            <a:r>
              <a:rPr lang="fr-FR" kern="0" dirty="0" smtClean="0"/>
              <a:t> Mann</a:t>
            </a:r>
          </a:p>
          <a:p>
            <a:r>
              <a:rPr lang="fr-FR" kern="0" dirty="0" err="1" smtClean="0"/>
              <a:t>Fachstelle</a:t>
            </a:r>
            <a:r>
              <a:rPr lang="fr-FR" kern="0" dirty="0" smtClean="0"/>
              <a:t> </a:t>
            </a:r>
            <a:r>
              <a:rPr lang="fr-FR" kern="0" dirty="0" err="1" smtClean="0"/>
              <a:t>für</a:t>
            </a:r>
            <a:r>
              <a:rPr lang="fr-FR" kern="0" dirty="0" smtClean="0"/>
              <a:t> </a:t>
            </a:r>
            <a:r>
              <a:rPr lang="fr-FR" kern="0" dirty="0" err="1" smtClean="0"/>
              <a:t>Rassismusbekämpfung</a:t>
            </a:r>
            <a:endParaRPr lang="fr-FR" kern="0" dirty="0" smtClean="0"/>
          </a:p>
          <a:p>
            <a:r>
              <a:rPr lang="fr-FR" kern="0" dirty="0" err="1" smtClean="0"/>
              <a:t>Eidgenössische</a:t>
            </a:r>
            <a:r>
              <a:rPr lang="fr-FR" kern="0" dirty="0" smtClean="0"/>
              <a:t> </a:t>
            </a:r>
            <a:r>
              <a:rPr lang="fr-FR" kern="0" dirty="0" err="1" smtClean="0"/>
              <a:t>Kommission</a:t>
            </a:r>
            <a:r>
              <a:rPr lang="fr-FR" kern="0" dirty="0" smtClean="0"/>
              <a:t> </a:t>
            </a:r>
            <a:r>
              <a:rPr lang="fr-FR" kern="0" dirty="0" err="1" smtClean="0"/>
              <a:t>für</a:t>
            </a:r>
            <a:r>
              <a:rPr lang="fr-FR" kern="0" dirty="0" smtClean="0"/>
              <a:t> </a:t>
            </a:r>
            <a:r>
              <a:rPr lang="fr-FR" kern="0" dirty="0" err="1" smtClean="0"/>
              <a:t>Frauenfragen</a:t>
            </a:r>
            <a:endParaRPr lang="fr-FR" kern="0" dirty="0" smtClean="0"/>
          </a:p>
          <a:p>
            <a:r>
              <a:rPr lang="fr-FR" kern="0" dirty="0" err="1" smtClean="0"/>
              <a:t>Eidgenössische</a:t>
            </a:r>
            <a:r>
              <a:rPr lang="fr-FR" kern="0" dirty="0" smtClean="0"/>
              <a:t> </a:t>
            </a:r>
            <a:r>
              <a:rPr lang="fr-FR" kern="0" dirty="0" err="1" smtClean="0"/>
              <a:t>Kommission</a:t>
            </a:r>
            <a:r>
              <a:rPr lang="fr-FR" kern="0" dirty="0" smtClean="0"/>
              <a:t> </a:t>
            </a:r>
            <a:r>
              <a:rPr lang="fr-FR" kern="0" dirty="0" err="1" smtClean="0"/>
              <a:t>gegen</a:t>
            </a:r>
            <a:r>
              <a:rPr lang="fr-FR" kern="0" dirty="0" smtClean="0"/>
              <a:t> </a:t>
            </a:r>
            <a:r>
              <a:rPr lang="fr-FR" kern="0" dirty="0" err="1" smtClean="0"/>
              <a:t>Rassismus</a:t>
            </a:r>
            <a:endParaRPr lang="fr-FR" kern="0" dirty="0" smtClean="0"/>
          </a:p>
          <a:p>
            <a:r>
              <a:rPr lang="fr-FR" kern="0" dirty="0" err="1" smtClean="0"/>
              <a:t>Bundesamt</a:t>
            </a:r>
            <a:r>
              <a:rPr lang="fr-FR" kern="0" dirty="0" smtClean="0"/>
              <a:t> </a:t>
            </a:r>
            <a:r>
              <a:rPr lang="fr-FR" kern="0" dirty="0" err="1" smtClean="0"/>
              <a:t>für</a:t>
            </a:r>
            <a:r>
              <a:rPr lang="fr-FR" kern="0" dirty="0" smtClean="0"/>
              <a:t> </a:t>
            </a:r>
            <a:r>
              <a:rPr lang="fr-FR" kern="0" dirty="0" err="1" smtClean="0"/>
              <a:t>Gesundheit</a:t>
            </a:r>
            <a:r>
              <a:rPr lang="fr-FR" kern="0" dirty="0" smtClean="0"/>
              <a:t> – Nationales </a:t>
            </a:r>
            <a:r>
              <a:rPr lang="fr-FR" kern="0" dirty="0" err="1" smtClean="0"/>
              <a:t>Programm</a:t>
            </a:r>
            <a:r>
              <a:rPr lang="fr-FR" kern="0" dirty="0" smtClean="0"/>
              <a:t> Migration </a:t>
            </a:r>
            <a:r>
              <a:rPr lang="fr-FR" kern="0" dirty="0" err="1" smtClean="0"/>
              <a:t>und</a:t>
            </a:r>
            <a:r>
              <a:rPr lang="fr-FR" kern="0" dirty="0" smtClean="0"/>
              <a:t> </a:t>
            </a:r>
            <a:r>
              <a:rPr lang="fr-FR" kern="0" dirty="0" err="1" smtClean="0"/>
              <a:t>Gesundheit</a:t>
            </a:r>
            <a:endParaRPr lang="fr-FR" kern="0" dirty="0" smtClean="0"/>
          </a:p>
        </p:txBody>
      </p:sp>
    </p:spTree>
    <p:extLst>
      <p:ext uri="{BB962C8B-B14F-4D97-AF65-F5344CB8AC3E}">
        <p14:creationId xmlns:p14="http://schemas.microsoft.com/office/powerpoint/2010/main" val="2648587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F4A72F64-0047-43C4-84B0-E6F6F3CB10A6}" type="datetime1">
              <a:rPr lang="de-CH" smtClean="0">
                <a:solidFill>
                  <a:srgbClr val="000000"/>
                </a:solidFill>
              </a:rPr>
              <a:t>25.01.2018</a:t>
            </a:fld>
            <a:r>
              <a:rPr lang="de-CH" smtClean="0">
                <a:solidFill>
                  <a:srgbClr val="000000"/>
                </a:solidFill>
              </a:rPr>
              <a:t> | Folie </a:t>
            </a:r>
            <a:fld id="{31F605A8-AC50-489D-A2BE-4A7001ABEF59}" type="slidenum">
              <a:rPr lang="de-CH" smtClean="0">
                <a:solidFill>
                  <a:srgbClr val="000000"/>
                </a:solidFill>
              </a:rPr>
              <a:pPr/>
              <a:t>19</a:t>
            </a:fld>
            <a:endParaRPr lang="de-CH">
              <a:solidFill>
                <a:srgbClr val="000000"/>
              </a:solidFill>
            </a:endParaRPr>
          </a:p>
        </p:txBody>
      </p:sp>
      <p:sp>
        <p:nvSpPr>
          <p:cNvPr id="4098" name="Rectangle 2"/>
          <p:cNvSpPr>
            <a:spLocks noGrp="1" noChangeArrowheads="1"/>
          </p:cNvSpPr>
          <p:nvPr>
            <p:ph type="title" idx="4294967295"/>
          </p:nvPr>
        </p:nvSpPr>
        <p:spPr>
          <a:xfrm>
            <a:off x="15415" y="0"/>
            <a:ext cx="9108504" cy="1844824"/>
          </a:xfrm>
        </p:spPr>
        <p:txBody>
          <a:bodyPr/>
          <a:lstStyle/>
          <a:p>
            <a:pPr marL="0" indent="0" algn="ctr">
              <a:buNone/>
            </a:pPr>
            <a:r>
              <a:rPr lang="fr-CH" altLang="de-DE" dirty="0" smtClean="0"/>
              <a:t>SIND MENSCHENRECHTE GENÜGEND GESCHÜTZT?</a:t>
            </a:r>
            <a:endParaRPr lang="de-CH" altLang="de-DE" dirty="0"/>
          </a:p>
        </p:txBody>
      </p:sp>
      <p:sp>
        <p:nvSpPr>
          <p:cNvPr id="4099" name="Rectangle 3"/>
          <p:cNvSpPr>
            <a:spLocks noGrp="1" noChangeArrowheads="1"/>
          </p:cNvSpPr>
          <p:nvPr>
            <p:ph type="body" idx="1"/>
          </p:nvPr>
        </p:nvSpPr>
        <p:spPr>
          <a:xfrm>
            <a:off x="466725" y="1637179"/>
            <a:ext cx="8231188" cy="4195763"/>
          </a:xfrm>
        </p:spPr>
        <p:txBody>
          <a:bodyPr/>
          <a:lstStyle/>
          <a:p>
            <a:pPr marL="0" indent="0">
              <a:buNone/>
            </a:pPr>
            <a:endParaRPr lang="de-CH" altLang="de-DE" dirty="0">
              <a:solidFill>
                <a:schemeClr val="tx2"/>
              </a:solidFill>
            </a:endParaRPr>
          </a:p>
          <a:p>
            <a:pPr marL="0" indent="0">
              <a:buNone/>
            </a:pPr>
            <a:endParaRPr lang="de-CH" altLang="de-DE" dirty="0">
              <a:solidFill>
                <a:schemeClr val="tx2"/>
              </a:solidFill>
            </a:endParaRPr>
          </a:p>
        </p:txBody>
      </p:sp>
      <p:pic>
        <p:nvPicPr>
          <p:cNvPr id="1026" name="Picture 2" descr="https://www.amnesty.ch/fr/themes/torture/faits-chiffres-et-notions-de-base/faits-chiffres-et-notions-de-base/@@images/b1ad72a3-0ebb-4cc1-b7b3-2952ce508494.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5" y="1844824"/>
            <a:ext cx="9108504" cy="5013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123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87C5C68-FD20-45A0-AB32-33533FE02FD6}" type="datetime1">
              <a:rPr lang="de-CH" smtClean="0"/>
              <a:t>25.01.2018</a:t>
            </a:fld>
            <a:r>
              <a:rPr lang="fr-FR" smtClean="0"/>
              <a:t> </a:t>
            </a:r>
            <a:r>
              <a:rPr lang="fr-CH" smtClean="0"/>
              <a:t>| Page </a:t>
            </a:r>
            <a:fld id="{441448D3-3AC7-4397-AC86-3560FDC70864}" type="slidenum">
              <a:rPr lang="fr-CH" smtClean="0"/>
              <a:pPr/>
              <a:t>2</a:t>
            </a:fld>
            <a:endParaRPr lang="fr-CH" dirty="0"/>
          </a:p>
        </p:txBody>
      </p:sp>
      <p:sp>
        <p:nvSpPr>
          <p:cNvPr id="3" name="ZoneTexte 2"/>
          <p:cNvSpPr txBox="1"/>
          <p:nvPr/>
        </p:nvSpPr>
        <p:spPr>
          <a:xfrm>
            <a:off x="777929" y="1196752"/>
            <a:ext cx="7632848" cy="2862322"/>
          </a:xfrm>
          <a:prstGeom prst="rect">
            <a:avLst/>
          </a:prstGeom>
          <a:noFill/>
          <a:ln w="38100">
            <a:solidFill>
              <a:schemeClr val="bg1"/>
            </a:solidFill>
          </a:ln>
          <a:effectLst/>
        </p:spPr>
        <p:txBody>
          <a:bodyPr wrap="square" rtlCol="0">
            <a:spAutoFit/>
          </a:bodyPr>
          <a:lstStyle/>
          <a:p>
            <a:r>
              <a:rPr lang="fr-CH" sz="6000" b="1" dirty="0" smtClean="0">
                <a:latin typeface="Arial" panose="020B0604020202020204" pitchFamily="34" charset="0"/>
                <a:cs typeface="Arial" panose="020B0604020202020204" pitchFamily="34" charset="0"/>
              </a:rPr>
              <a:t>STEREOTYPE, VORURTEILE UND DISKRIMINIERUNG</a:t>
            </a:r>
            <a:endParaRPr lang="de-CH" sz="6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4275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7"/>
          <p:cNvSpPr>
            <a:spLocks noGrp="1"/>
          </p:cNvSpPr>
          <p:nvPr>
            <p:ph type="title"/>
          </p:nvPr>
        </p:nvSpPr>
        <p:spPr/>
        <p:txBody>
          <a:bodyPr/>
          <a:lstStyle/>
          <a:p>
            <a:r>
              <a:rPr lang="fr-CH" dirty="0" smtClean="0"/>
              <a:t>AMNESTY : VISION UND MISSION</a:t>
            </a:r>
            <a:endParaRPr lang="de-CH" dirty="0"/>
          </a:p>
        </p:txBody>
      </p:sp>
      <p:sp>
        <p:nvSpPr>
          <p:cNvPr id="2" name="Espace réservé de la date 1"/>
          <p:cNvSpPr>
            <a:spLocks noGrp="1"/>
          </p:cNvSpPr>
          <p:nvPr>
            <p:ph type="dt" sz="half" idx="10"/>
          </p:nvPr>
        </p:nvSpPr>
        <p:spPr/>
        <p:txBody>
          <a:bodyPr/>
          <a:lstStyle/>
          <a:p>
            <a:fld id="{5680484B-1016-4EF6-B0A0-FF60952CF643}" type="datetime1">
              <a:rPr lang="de-CH" smtClean="0"/>
              <a:t>25.01.2018</a:t>
            </a:fld>
            <a:r>
              <a:rPr lang="fr-FR" smtClean="0"/>
              <a:t> </a:t>
            </a:r>
            <a:r>
              <a:rPr lang="fr-CH" smtClean="0"/>
              <a:t>| Page </a:t>
            </a:r>
            <a:fld id="{441448D3-3AC7-4397-AC86-3560FDC70864}" type="slidenum">
              <a:rPr lang="fr-CH" smtClean="0"/>
              <a:pPr/>
              <a:t>20</a:t>
            </a:fld>
            <a:endParaRPr lang="fr-CH"/>
          </a:p>
        </p:txBody>
      </p:sp>
      <p:pic>
        <p:nvPicPr>
          <p:cNvPr id="4" name="Image 3"/>
          <p:cNvPicPr>
            <a:picLocks noChangeAspect="1"/>
          </p:cNvPicPr>
          <p:nvPr/>
        </p:nvPicPr>
        <p:blipFill>
          <a:blip r:embed="rId3"/>
          <a:stretch>
            <a:fillRect/>
          </a:stretch>
        </p:blipFill>
        <p:spPr>
          <a:xfrm>
            <a:off x="5796136" y="1896510"/>
            <a:ext cx="3029975" cy="4248472"/>
          </a:xfrm>
          <a:prstGeom prst="rect">
            <a:avLst/>
          </a:prstGeom>
        </p:spPr>
      </p:pic>
      <p:sp>
        <p:nvSpPr>
          <p:cNvPr id="9" name="ZoneTexte 8"/>
          <p:cNvSpPr txBox="1"/>
          <p:nvPr/>
        </p:nvSpPr>
        <p:spPr>
          <a:xfrm>
            <a:off x="502730" y="1974504"/>
            <a:ext cx="5113386" cy="1200329"/>
          </a:xfrm>
          <a:prstGeom prst="rect">
            <a:avLst/>
          </a:prstGeom>
          <a:solidFill>
            <a:srgbClr val="FFFF00"/>
          </a:solidFill>
        </p:spPr>
        <p:txBody>
          <a:bodyPr wrap="square" rtlCol="0">
            <a:spAutoFit/>
          </a:bodyPr>
          <a:lstStyle/>
          <a:p>
            <a:r>
              <a:rPr lang="fr-CH" dirty="0" smtClean="0"/>
              <a:t>Die </a:t>
            </a:r>
            <a:r>
              <a:rPr lang="fr-CH" sz="3200" b="1" dirty="0" smtClean="0">
                <a:effectLst>
                  <a:outerShdw blurRad="38100" dist="38100" dir="2700000" algn="tl">
                    <a:srgbClr val="000000">
                      <a:alpha val="43137"/>
                    </a:srgbClr>
                  </a:outerShdw>
                </a:effectLst>
              </a:rPr>
              <a:t>VISION</a:t>
            </a:r>
            <a:r>
              <a:rPr lang="fr-CH" dirty="0" smtClean="0">
                <a:effectLst>
                  <a:outerShdw blurRad="38100" dist="38100" dir="2700000" algn="tl">
                    <a:srgbClr val="000000">
                      <a:alpha val="43137"/>
                    </a:srgbClr>
                  </a:outerShdw>
                </a:effectLst>
              </a:rPr>
              <a:t> </a:t>
            </a:r>
            <a:r>
              <a:rPr lang="fr-CH" dirty="0" smtClean="0"/>
              <a:t>von Amnesty International </a:t>
            </a:r>
            <a:r>
              <a:rPr lang="fr-CH" dirty="0" err="1" smtClean="0"/>
              <a:t>ist</a:t>
            </a:r>
            <a:r>
              <a:rPr lang="fr-CH" dirty="0" smtClean="0"/>
              <a:t> </a:t>
            </a:r>
            <a:r>
              <a:rPr lang="fr-CH" dirty="0" err="1" smtClean="0"/>
              <a:t>eine</a:t>
            </a:r>
            <a:r>
              <a:rPr lang="fr-CH" dirty="0" smtClean="0"/>
              <a:t> </a:t>
            </a:r>
            <a:r>
              <a:rPr lang="fr-CH" dirty="0" err="1" smtClean="0"/>
              <a:t>Welt</a:t>
            </a:r>
            <a:r>
              <a:rPr lang="fr-CH" dirty="0" smtClean="0"/>
              <a:t>, in der die </a:t>
            </a:r>
            <a:r>
              <a:rPr lang="fr-CH" dirty="0" err="1" smtClean="0"/>
              <a:t>Menschenrechte</a:t>
            </a:r>
            <a:r>
              <a:rPr lang="fr-CH" dirty="0" smtClean="0"/>
              <a:t> </a:t>
            </a:r>
            <a:r>
              <a:rPr lang="fr-CH" dirty="0" err="1" smtClean="0"/>
              <a:t>für</a:t>
            </a:r>
            <a:r>
              <a:rPr lang="fr-CH" dirty="0" smtClean="0"/>
              <a:t> </a:t>
            </a:r>
            <a:r>
              <a:rPr lang="fr-CH" dirty="0" err="1" smtClean="0"/>
              <a:t>alle</a:t>
            </a:r>
            <a:r>
              <a:rPr lang="fr-CH" dirty="0" smtClean="0"/>
              <a:t> </a:t>
            </a:r>
            <a:r>
              <a:rPr lang="fr-CH" dirty="0" err="1" smtClean="0"/>
              <a:t>gelten</a:t>
            </a:r>
            <a:r>
              <a:rPr lang="fr-CH" dirty="0" smtClean="0"/>
              <a:t>.</a:t>
            </a:r>
            <a:endParaRPr lang="de-CH" dirty="0"/>
          </a:p>
        </p:txBody>
      </p:sp>
      <p:sp>
        <p:nvSpPr>
          <p:cNvPr id="10" name="ZoneTexte 9"/>
          <p:cNvSpPr txBox="1"/>
          <p:nvPr/>
        </p:nvSpPr>
        <p:spPr>
          <a:xfrm>
            <a:off x="502729" y="4259827"/>
            <a:ext cx="5113387" cy="1508105"/>
          </a:xfrm>
          <a:prstGeom prst="rect">
            <a:avLst/>
          </a:prstGeom>
          <a:solidFill>
            <a:srgbClr val="FFFF00"/>
          </a:solidFill>
        </p:spPr>
        <p:txBody>
          <a:bodyPr wrap="square" rtlCol="0">
            <a:spAutoFit/>
          </a:bodyPr>
          <a:lstStyle/>
          <a:p>
            <a:pPr algn="just"/>
            <a:r>
              <a:rPr lang="fr-CH" dirty="0" smtClean="0"/>
              <a:t>Um </a:t>
            </a:r>
            <a:r>
              <a:rPr lang="fr-CH" dirty="0" err="1" smtClean="0"/>
              <a:t>diese</a:t>
            </a:r>
            <a:r>
              <a:rPr lang="fr-CH" dirty="0" smtClean="0"/>
              <a:t> Vision </a:t>
            </a:r>
            <a:r>
              <a:rPr lang="fr-CH" dirty="0" err="1" smtClean="0"/>
              <a:t>umzusetzen</a:t>
            </a:r>
            <a:r>
              <a:rPr lang="fr-CH" dirty="0" smtClean="0"/>
              <a:t> </a:t>
            </a:r>
            <a:r>
              <a:rPr lang="fr-CH" dirty="0" err="1" smtClean="0"/>
              <a:t>verfolgt</a:t>
            </a:r>
            <a:r>
              <a:rPr lang="fr-CH" dirty="0" smtClean="0"/>
              <a:t> Amnesty die </a:t>
            </a:r>
            <a:r>
              <a:rPr lang="fr-CH" sz="3200" b="1" dirty="0" smtClean="0">
                <a:effectLst>
                  <a:outerShdw blurRad="38100" dist="38100" dir="2700000" algn="tl">
                    <a:srgbClr val="000000">
                      <a:alpha val="43137"/>
                    </a:srgbClr>
                  </a:outerShdw>
                </a:effectLst>
              </a:rPr>
              <a:t>MISSION,</a:t>
            </a:r>
            <a:r>
              <a:rPr lang="fr-CH" dirty="0" smtClean="0">
                <a:effectLst>
                  <a:outerShdw blurRad="38100" dist="38100" dir="2700000" algn="tl">
                    <a:srgbClr val="000000">
                      <a:alpha val="43137"/>
                    </a:srgbClr>
                  </a:outerShdw>
                </a:effectLst>
              </a:rPr>
              <a:t> </a:t>
            </a:r>
            <a:r>
              <a:rPr lang="fr-CH" dirty="0" err="1" smtClean="0"/>
              <a:t>durch</a:t>
            </a:r>
            <a:r>
              <a:rPr lang="fr-CH" dirty="0" smtClean="0"/>
              <a:t> Recherche </a:t>
            </a:r>
            <a:r>
              <a:rPr lang="fr-CH" dirty="0" err="1" smtClean="0"/>
              <a:t>und</a:t>
            </a:r>
            <a:r>
              <a:rPr lang="fr-CH" dirty="0" smtClean="0"/>
              <a:t> </a:t>
            </a:r>
            <a:r>
              <a:rPr lang="fr-CH" dirty="0" err="1" smtClean="0"/>
              <a:t>Aktionen</a:t>
            </a:r>
            <a:r>
              <a:rPr lang="fr-CH" dirty="0" smtClean="0"/>
              <a:t> </a:t>
            </a:r>
            <a:r>
              <a:rPr lang="fr-CH" dirty="0" err="1" smtClean="0"/>
              <a:t>Menschenrechts-verletzungen</a:t>
            </a:r>
            <a:r>
              <a:rPr lang="fr-CH" dirty="0" smtClean="0"/>
              <a:t> </a:t>
            </a:r>
            <a:r>
              <a:rPr lang="fr-CH" dirty="0" err="1" smtClean="0"/>
              <a:t>vorzubeugen</a:t>
            </a:r>
            <a:r>
              <a:rPr lang="fr-CH" dirty="0" smtClean="0"/>
              <a:t> </a:t>
            </a:r>
            <a:r>
              <a:rPr lang="fr-CH" dirty="0" err="1" smtClean="0"/>
              <a:t>und</a:t>
            </a:r>
            <a:r>
              <a:rPr lang="fr-CH" dirty="0" smtClean="0"/>
              <a:t> </a:t>
            </a:r>
            <a:r>
              <a:rPr lang="fr-CH" dirty="0" err="1" smtClean="0"/>
              <a:t>zu</a:t>
            </a:r>
            <a:r>
              <a:rPr lang="fr-CH" dirty="0" smtClean="0"/>
              <a:t> </a:t>
            </a:r>
            <a:r>
              <a:rPr lang="fr-CH" dirty="0" err="1" smtClean="0"/>
              <a:t>stoppen</a:t>
            </a:r>
            <a:r>
              <a:rPr lang="fr-CH" dirty="0" smtClean="0"/>
              <a:t>. </a:t>
            </a:r>
            <a:endParaRPr lang="de-CH" dirty="0"/>
          </a:p>
        </p:txBody>
      </p:sp>
    </p:spTree>
    <p:extLst>
      <p:ext uri="{BB962C8B-B14F-4D97-AF65-F5344CB8AC3E}">
        <p14:creationId xmlns:p14="http://schemas.microsoft.com/office/powerpoint/2010/main" val="2549210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FB5CC1C-E72E-4261-BDE8-F4EE8DB3AFD9}" type="datetime1">
              <a:rPr lang="de-CH" smtClean="0"/>
              <a:pPr/>
              <a:t>25.01.2018</a:t>
            </a:fld>
            <a:r>
              <a:rPr lang="fr-FR" smtClean="0"/>
              <a:t> </a:t>
            </a:r>
            <a:r>
              <a:rPr lang="fr-CH" smtClean="0"/>
              <a:t>| Page </a:t>
            </a:r>
            <a:fld id="{441448D3-3AC7-4397-AC86-3560FDC70864}" type="slidenum">
              <a:rPr lang="fr-CH" smtClean="0"/>
              <a:pPr/>
              <a:t>21</a:t>
            </a:fld>
            <a:endParaRPr lang="fr-CH"/>
          </a:p>
        </p:txBody>
      </p:sp>
      <p:sp>
        <p:nvSpPr>
          <p:cNvPr id="3" name="ZoneTexte 2"/>
          <p:cNvSpPr txBox="1"/>
          <p:nvPr/>
        </p:nvSpPr>
        <p:spPr>
          <a:xfrm>
            <a:off x="744538" y="1340768"/>
            <a:ext cx="7632848" cy="2862322"/>
          </a:xfrm>
          <a:prstGeom prst="rect">
            <a:avLst/>
          </a:prstGeom>
          <a:noFill/>
          <a:ln>
            <a:noFill/>
          </a:ln>
          <a:effectLst/>
        </p:spPr>
        <p:txBody>
          <a:bodyPr wrap="square" rtlCol="0">
            <a:spAutoFit/>
          </a:bodyPr>
          <a:lstStyle/>
          <a:p>
            <a:endParaRPr lang="fr-CH" sz="6000" b="1" dirty="0" smtClean="0"/>
          </a:p>
          <a:p>
            <a:r>
              <a:rPr lang="fr-CH" sz="6000" b="1" dirty="0" smtClean="0"/>
              <a:t>UND WAS KANN ICH TUN?</a:t>
            </a:r>
            <a:endParaRPr lang="de-CH" sz="6000" b="1" dirty="0"/>
          </a:p>
        </p:txBody>
      </p:sp>
    </p:spTree>
    <p:extLst>
      <p:ext uri="{BB962C8B-B14F-4D97-AF65-F5344CB8AC3E}">
        <p14:creationId xmlns:p14="http://schemas.microsoft.com/office/powerpoint/2010/main" val="100433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466724"/>
            <a:ext cx="8229600" cy="1594123"/>
          </a:xfrm>
        </p:spPr>
        <p:txBody>
          <a:bodyPr/>
          <a:lstStyle/>
          <a:p>
            <a:r>
              <a:rPr lang="fr-CH" sz="3800" dirty="0" smtClean="0"/>
              <a:t>LÖSUNG: STEREOTYPE UND VORURTEILE IM ALLTAG ABBAUEN</a:t>
            </a:r>
            <a:endParaRPr lang="de-CH" sz="3800" dirty="0"/>
          </a:p>
        </p:txBody>
      </p:sp>
      <p:sp>
        <p:nvSpPr>
          <p:cNvPr id="3" name="Espace réservé du contenu 2"/>
          <p:cNvSpPr>
            <a:spLocks noGrp="1"/>
          </p:cNvSpPr>
          <p:nvPr>
            <p:ph idx="1"/>
          </p:nvPr>
        </p:nvSpPr>
        <p:spPr/>
        <p:txBody>
          <a:bodyPr/>
          <a:lstStyle/>
          <a:p>
            <a:endParaRPr lang="fr-CH" sz="4400" dirty="0" smtClean="0"/>
          </a:p>
          <a:p>
            <a:pPr marL="0" indent="0">
              <a:buNone/>
            </a:pPr>
            <a:endParaRPr lang="fr-CH" sz="4400" dirty="0"/>
          </a:p>
          <a:p>
            <a:endParaRPr lang="fr-CH" sz="4400" dirty="0"/>
          </a:p>
          <a:p>
            <a:r>
              <a:rPr lang="fr-CH" sz="4400" dirty="0" err="1"/>
              <a:t>Kontakthypothese</a:t>
            </a:r>
            <a:endParaRPr lang="de-CH" sz="4400" dirty="0"/>
          </a:p>
          <a:p>
            <a:endParaRPr lang="fr-CH" sz="4400" dirty="0" smtClean="0"/>
          </a:p>
          <a:p>
            <a:endParaRPr lang="fr-CH" sz="4400" dirty="0" smtClean="0"/>
          </a:p>
          <a:p>
            <a:endParaRPr lang="fr-CH" sz="4400" dirty="0" smtClean="0"/>
          </a:p>
          <a:p>
            <a:endParaRPr lang="fr-CH" sz="4400" dirty="0"/>
          </a:p>
          <a:p>
            <a:r>
              <a:rPr lang="fr-CH" sz="4400" dirty="0" err="1" smtClean="0"/>
              <a:t>Jigsaw-Methode</a:t>
            </a:r>
            <a:endParaRPr lang="fr-CH" sz="4400" dirty="0" smtClean="0"/>
          </a:p>
          <a:p>
            <a:endParaRPr lang="fr-CH" sz="4400" dirty="0"/>
          </a:p>
          <a:p>
            <a:pPr marL="0" indent="0">
              <a:buNone/>
            </a:pPr>
            <a:endParaRPr lang="fr-CH" sz="4400" dirty="0" smtClean="0"/>
          </a:p>
          <a:p>
            <a:endParaRPr lang="fr-CH" sz="4400" dirty="0"/>
          </a:p>
        </p:txBody>
      </p:sp>
      <p:sp>
        <p:nvSpPr>
          <p:cNvPr id="4" name="Espace réservé de la date 3"/>
          <p:cNvSpPr>
            <a:spLocks noGrp="1"/>
          </p:cNvSpPr>
          <p:nvPr>
            <p:ph type="dt" sz="half" idx="10"/>
          </p:nvPr>
        </p:nvSpPr>
        <p:spPr/>
        <p:txBody>
          <a:bodyPr/>
          <a:lstStyle/>
          <a:p>
            <a:fld id="{BBBB2713-C319-4891-B509-EAC0F4A8F545}" type="datetime1">
              <a:rPr lang="de-CH" smtClean="0"/>
              <a:pPr/>
              <a:t>25.01.2018</a:t>
            </a:fld>
            <a:r>
              <a:rPr lang="fr-FR" smtClean="0"/>
              <a:t> </a:t>
            </a:r>
            <a:r>
              <a:rPr lang="fr-CH" smtClean="0"/>
              <a:t>| Page </a:t>
            </a:r>
            <a:fld id="{893DA79B-79F5-4F1B-88F4-077876CC110E}" type="slidenum">
              <a:rPr lang="fr-CH" smtClean="0"/>
              <a:pPr/>
              <a:t>22</a:t>
            </a:fld>
            <a:endParaRPr lang="fr-CH"/>
          </a:p>
        </p:txBody>
      </p:sp>
    </p:spTree>
    <p:extLst>
      <p:ext uri="{BB962C8B-B14F-4D97-AF65-F5344CB8AC3E}">
        <p14:creationId xmlns:p14="http://schemas.microsoft.com/office/powerpoint/2010/main" val="111883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STEREOTYP: DEFINITION</a:t>
            </a:r>
            <a:endParaRPr lang="de-CH" dirty="0"/>
          </a:p>
        </p:txBody>
      </p:sp>
      <p:sp>
        <p:nvSpPr>
          <p:cNvPr id="3" name="Espace réservé du contenu 2"/>
          <p:cNvSpPr>
            <a:spLocks noGrp="1"/>
          </p:cNvSpPr>
          <p:nvPr>
            <p:ph idx="1"/>
          </p:nvPr>
        </p:nvSpPr>
        <p:spPr>
          <a:xfrm>
            <a:off x="420402" y="1927225"/>
            <a:ext cx="8231188" cy="4195763"/>
          </a:xfrm>
        </p:spPr>
        <p:txBody>
          <a:bodyPr/>
          <a:lstStyle/>
          <a:p>
            <a:pPr marL="0" indent="0">
              <a:lnSpc>
                <a:spcPct val="100000"/>
              </a:lnSpc>
              <a:buNone/>
            </a:pPr>
            <a:r>
              <a:rPr lang="fr-CH" sz="3200" dirty="0" err="1" smtClean="0"/>
              <a:t>Ein</a:t>
            </a:r>
            <a:r>
              <a:rPr lang="fr-CH" sz="3200" dirty="0" smtClean="0"/>
              <a:t> </a:t>
            </a:r>
            <a:r>
              <a:rPr lang="fr-CH" sz="3200" dirty="0" err="1" smtClean="0"/>
              <a:t>Stereotyp</a:t>
            </a:r>
            <a:r>
              <a:rPr lang="fr-CH" sz="3200" dirty="0" smtClean="0"/>
              <a:t> </a:t>
            </a:r>
            <a:r>
              <a:rPr lang="fr-CH" sz="3200" dirty="0" err="1" smtClean="0"/>
              <a:t>ist</a:t>
            </a:r>
            <a:r>
              <a:rPr lang="fr-CH" sz="3200" dirty="0" smtClean="0"/>
              <a:t> die </a:t>
            </a:r>
            <a:r>
              <a:rPr lang="fr-CH" sz="3200" dirty="0" err="1" smtClean="0"/>
              <a:t>Überzeugung</a:t>
            </a:r>
            <a:r>
              <a:rPr lang="fr-CH" sz="3200" dirty="0" smtClean="0"/>
              <a:t>, </a:t>
            </a:r>
            <a:r>
              <a:rPr lang="fr-CH" sz="3200" dirty="0" err="1" smtClean="0"/>
              <a:t>dass</a:t>
            </a:r>
            <a:r>
              <a:rPr lang="fr-CH" sz="3200" dirty="0" smtClean="0"/>
              <a:t> </a:t>
            </a:r>
            <a:r>
              <a:rPr lang="fr-CH" sz="3200" dirty="0" err="1" smtClean="0"/>
              <a:t>bestimmte</a:t>
            </a:r>
            <a:r>
              <a:rPr lang="fr-CH" sz="3200" dirty="0" smtClean="0"/>
              <a:t> </a:t>
            </a:r>
            <a:r>
              <a:rPr lang="fr-CH" sz="3200" dirty="0" err="1" smtClean="0"/>
              <a:t>Eigenschaften</a:t>
            </a:r>
            <a:r>
              <a:rPr lang="fr-CH" sz="3200" dirty="0" smtClean="0"/>
              <a:t> </a:t>
            </a:r>
            <a:r>
              <a:rPr lang="fr-CH" sz="3200" b="1" dirty="0" err="1" smtClean="0"/>
              <a:t>charakteristisch</a:t>
            </a:r>
            <a:r>
              <a:rPr lang="fr-CH" sz="3200" dirty="0" smtClean="0"/>
              <a:t> </a:t>
            </a:r>
            <a:r>
              <a:rPr lang="fr-CH" sz="3200" dirty="0" err="1" smtClean="0"/>
              <a:t>für</a:t>
            </a:r>
            <a:r>
              <a:rPr lang="fr-CH" sz="3200" dirty="0" smtClean="0"/>
              <a:t> </a:t>
            </a:r>
            <a:r>
              <a:rPr lang="fr-CH" sz="3200" dirty="0" err="1" smtClean="0"/>
              <a:t>eine</a:t>
            </a:r>
            <a:r>
              <a:rPr lang="fr-CH" sz="3200" dirty="0" smtClean="0"/>
              <a:t> </a:t>
            </a:r>
            <a:r>
              <a:rPr lang="fr-CH" sz="3200" b="1" dirty="0" err="1" smtClean="0"/>
              <a:t>Gruppe</a:t>
            </a:r>
            <a:r>
              <a:rPr lang="fr-CH" sz="3200" dirty="0" smtClean="0"/>
              <a:t> von </a:t>
            </a:r>
            <a:r>
              <a:rPr lang="fr-CH" sz="3200" dirty="0" err="1" smtClean="0"/>
              <a:t>Personen</a:t>
            </a:r>
            <a:r>
              <a:rPr lang="fr-CH" sz="3200" dirty="0" smtClean="0"/>
              <a:t> </a:t>
            </a:r>
            <a:r>
              <a:rPr lang="fr-CH" sz="3200" dirty="0" err="1" smtClean="0"/>
              <a:t>sind</a:t>
            </a:r>
            <a:r>
              <a:rPr lang="fr-CH" sz="3200" dirty="0" smtClean="0"/>
              <a:t>.</a:t>
            </a:r>
          </a:p>
          <a:p>
            <a:pPr marL="0" indent="0">
              <a:lnSpc>
                <a:spcPct val="100000"/>
              </a:lnSpc>
              <a:buNone/>
            </a:pPr>
            <a:r>
              <a:rPr lang="fr-CH" sz="2400" dirty="0" smtClean="0"/>
              <a:t>(ETH Zürich </a:t>
            </a:r>
            <a:r>
              <a:rPr lang="fr-CH" sz="2400" dirty="0" err="1" smtClean="0"/>
              <a:t>Equal</a:t>
            </a:r>
            <a:r>
              <a:rPr lang="fr-CH" sz="2400" dirty="0" smtClean="0"/>
              <a:t>, 2016)</a:t>
            </a:r>
          </a:p>
          <a:p>
            <a:pPr marL="0" indent="0">
              <a:lnSpc>
                <a:spcPct val="100000"/>
              </a:lnSpc>
              <a:buNone/>
            </a:pPr>
            <a:endParaRPr lang="fr-CH" sz="3200" b="1" dirty="0" smtClean="0"/>
          </a:p>
          <a:p>
            <a:pPr marL="0" indent="0">
              <a:lnSpc>
                <a:spcPct val="100000"/>
              </a:lnSpc>
              <a:buNone/>
            </a:pPr>
            <a:r>
              <a:rPr lang="fr-CH" sz="3200" b="1" dirty="0" err="1" smtClean="0"/>
              <a:t>Beispiele</a:t>
            </a:r>
            <a:r>
              <a:rPr lang="fr-CH" sz="3200" b="1" dirty="0" smtClean="0"/>
              <a:t>?</a:t>
            </a:r>
          </a:p>
        </p:txBody>
      </p:sp>
      <p:sp>
        <p:nvSpPr>
          <p:cNvPr id="4" name="Espace réservé de la date 3"/>
          <p:cNvSpPr>
            <a:spLocks noGrp="1"/>
          </p:cNvSpPr>
          <p:nvPr>
            <p:ph type="dt" sz="half" idx="10"/>
          </p:nvPr>
        </p:nvSpPr>
        <p:spPr/>
        <p:txBody>
          <a:bodyPr/>
          <a:lstStyle/>
          <a:p>
            <a:fld id="{2CB7F4D1-CDA2-4C90-96A4-C77CD2D28FB7}" type="datetime1">
              <a:rPr lang="de-CH" smtClean="0"/>
              <a:t>25.01.2018</a:t>
            </a:fld>
            <a:r>
              <a:rPr lang="fr-FR" smtClean="0"/>
              <a:t> </a:t>
            </a:r>
            <a:r>
              <a:rPr lang="fr-CH" smtClean="0"/>
              <a:t>| Page </a:t>
            </a:r>
            <a:fld id="{893DA79B-79F5-4F1B-88F4-077876CC110E}" type="slidenum">
              <a:rPr lang="fr-CH" smtClean="0"/>
              <a:pPr/>
              <a:t>3</a:t>
            </a:fld>
            <a:endParaRPr lang="fr-CH"/>
          </a:p>
        </p:txBody>
      </p:sp>
    </p:spTree>
    <p:extLst>
      <p:ext uri="{BB962C8B-B14F-4D97-AF65-F5344CB8AC3E}">
        <p14:creationId xmlns:p14="http://schemas.microsoft.com/office/powerpoint/2010/main" val="75802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VORURTEIL: DEFINITION</a:t>
            </a:r>
            <a:endParaRPr lang="de-CH" dirty="0"/>
          </a:p>
        </p:txBody>
      </p:sp>
      <p:sp>
        <p:nvSpPr>
          <p:cNvPr id="3" name="Espace réservé du contenu 2"/>
          <p:cNvSpPr>
            <a:spLocks noGrp="1"/>
          </p:cNvSpPr>
          <p:nvPr>
            <p:ph idx="1"/>
          </p:nvPr>
        </p:nvSpPr>
        <p:spPr>
          <a:xfrm>
            <a:off x="466725" y="1800423"/>
            <a:ext cx="8231188" cy="4148857"/>
          </a:xfrm>
        </p:spPr>
        <p:txBody>
          <a:bodyPr/>
          <a:lstStyle/>
          <a:p>
            <a:pPr marL="0" indent="0">
              <a:lnSpc>
                <a:spcPct val="100000"/>
              </a:lnSpc>
              <a:spcBef>
                <a:spcPts val="0"/>
              </a:spcBef>
              <a:buNone/>
            </a:pPr>
            <a:r>
              <a:rPr lang="fr-FR" sz="3200" dirty="0" err="1"/>
              <a:t>Ein</a:t>
            </a:r>
            <a:r>
              <a:rPr lang="fr-FR" sz="3200" dirty="0"/>
              <a:t> </a:t>
            </a:r>
            <a:r>
              <a:rPr lang="fr-FR" sz="3200" dirty="0" err="1"/>
              <a:t>Vorurteil</a:t>
            </a:r>
            <a:r>
              <a:rPr lang="fr-FR" sz="3200" dirty="0"/>
              <a:t> </a:t>
            </a:r>
            <a:r>
              <a:rPr lang="fr-FR" sz="3200" dirty="0" err="1"/>
              <a:t>ist</a:t>
            </a:r>
            <a:r>
              <a:rPr lang="fr-FR" sz="3200" dirty="0"/>
              <a:t> die </a:t>
            </a:r>
            <a:r>
              <a:rPr lang="fr-FR" sz="3200" b="1" dirty="0" err="1"/>
              <a:t>Abneigung</a:t>
            </a:r>
            <a:r>
              <a:rPr lang="fr-FR" sz="3200" dirty="0"/>
              <a:t> </a:t>
            </a:r>
            <a:r>
              <a:rPr lang="fr-FR" sz="3200" dirty="0" err="1"/>
              <a:t>oder</a:t>
            </a:r>
            <a:r>
              <a:rPr lang="fr-FR" sz="3200" dirty="0"/>
              <a:t> </a:t>
            </a:r>
            <a:r>
              <a:rPr lang="fr-FR" sz="3200" b="1" dirty="0" err="1"/>
              <a:t>Zuneigung</a:t>
            </a:r>
            <a:r>
              <a:rPr lang="fr-FR" sz="3200" dirty="0"/>
              <a:t> </a:t>
            </a:r>
            <a:r>
              <a:rPr lang="fr-FR" sz="3200" dirty="0" err="1"/>
              <a:t>gegenüber</a:t>
            </a:r>
            <a:r>
              <a:rPr lang="fr-FR" sz="3200" dirty="0"/>
              <a:t> </a:t>
            </a:r>
            <a:r>
              <a:rPr lang="fr-FR" sz="3200" dirty="0" err="1"/>
              <a:t>einer</a:t>
            </a:r>
            <a:r>
              <a:rPr lang="fr-FR" sz="3200" dirty="0"/>
              <a:t> Person </a:t>
            </a:r>
            <a:r>
              <a:rPr lang="fr-FR" sz="3200" dirty="0" err="1"/>
              <a:t>aufgrund</a:t>
            </a:r>
            <a:r>
              <a:rPr lang="fr-FR" sz="3200" dirty="0"/>
              <a:t> </a:t>
            </a:r>
            <a:r>
              <a:rPr lang="fr-FR" sz="3200" dirty="0" err="1"/>
              <a:t>ihrer</a:t>
            </a:r>
            <a:r>
              <a:rPr lang="fr-FR" sz="3200" dirty="0"/>
              <a:t> </a:t>
            </a:r>
            <a:r>
              <a:rPr lang="fr-FR" sz="3200" dirty="0" err="1"/>
              <a:t>Gruppenzugehörigkeit</a:t>
            </a:r>
            <a:r>
              <a:rPr lang="fr-FR" sz="3200" dirty="0" smtClean="0"/>
              <a:t>.</a:t>
            </a:r>
          </a:p>
          <a:p>
            <a:pPr marL="0" indent="0">
              <a:lnSpc>
                <a:spcPct val="100000"/>
              </a:lnSpc>
              <a:spcBef>
                <a:spcPts val="0"/>
              </a:spcBef>
              <a:buNone/>
            </a:pPr>
            <a:r>
              <a:rPr lang="fr-FR" sz="2400" dirty="0" smtClean="0"/>
              <a:t>(ETH Zürich </a:t>
            </a:r>
            <a:r>
              <a:rPr lang="fr-FR" sz="2400" dirty="0" err="1" smtClean="0"/>
              <a:t>Equal</a:t>
            </a:r>
            <a:r>
              <a:rPr lang="fr-FR" sz="2400" dirty="0" smtClean="0"/>
              <a:t>, 2016) </a:t>
            </a:r>
            <a:r>
              <a:rPr lang="fr-FR" sz="2400" dirty="0"/>
              <a:t> </a:t>
            </a:r>
            <a:endParaRPr lang="fr-FR" sz="2400" dirty="0" smtClean="0"/>
          </a:p>
          <a:p>
            <a:pPr marL="0" indent="0">
              <a:lnSpc>
                <a:spcPct val="100000"/>
              </a:lnSpc>
              <a:spcBef>
                <a:spcPts val="0"/>
              </a:spcBef>
              <a:buNone/>
            </a:pPr>
            <a:endParaRPr lang="fr-FR" sz="2400" dirty="0"/>
          </a:p>
          <a:p>
            <a:pPr marL="0" indent="0">
              <a:lnSpc>
                <a:spcPct val="100000"/>
              </a:lnSpc>
              <a:spcBef>
                <a:spcPts val="0"/>
              </a:spcBef>
              <a:buNone/>
            </a:pPr>
            <a:endParaRPr lang="fr-FR" sz="2400" dirty="0"/>
          </a:p>
          <a:p>
            <a:pPr marL="0" indent="0">
              <a:lnSpc>
                <a:spcPct val="100000"/>
              </a:lnSpc>
              <a:spcBef>
                <a:spcPts val="0"/>
              </a:spcBef>
              <a:buNone/>
            </a:pPr>
            <a:r>
              <a:rPr lang="fr-CH" sz="3200" b="1" dirty="0" err="1"/>
              <a:t>Beispiele</a:t>
            </a:r>
            <a:r>
              <a:rPr lang="fr-CH" sz="3200" b="1" dirty="0"/>
              <a:t>?</a:t>
            </a:r>
          </a:p>
          <a:p>
            <a:pPr marL="0" indent="0">
              <a:lnSpc>
                <a:spcPct val="100000"/>
              </a:lnSpc>
              <a:spcBef>
                <a:spcPts val="0"/>
              </a:spcBef>
              <a:buNone/>
            </a:pPr>
            <a:endParaRPr lang="fr-FR" sz="2400" dirty="0"/>
          </a:p>
          <a:p>
            <a:endParaRPr lang="fr-FR" dirty="0"/>
          </a:p>
          <a:p>
            <a:pPr marL="0" indent="0">
              <a:buNone/>
            </a:pPr>
            <a:endParaRPr lang="de-CH" dirty="0"/>
          </a:p>
        </p:txBody>
      </p:sp>
      <p:sp>
        <p:nvSpPr>
          <p:cNvPr id="4" name="Espace réservé de la date 3"/>
          <p:cNvSpPr>
            <a:spLocks noGrp="1"/>
          </p:cNvSpPr>
          <p:nvPr>
            <p:ph type="dt" sz="half" idx="10"/>
          </p:nvPr>
        </p:nvSpPr>
        <p:spPr/>
        <p:txBody>
          <a:bodyPr/>
          <a:lstStyle/>
          <a:p>
            <a:fld id="{5478F757-A021-4834-9A88-8352A077DAFF}" type="datetime1">
              <a:rPr lang="de-CH" smtClean="0"/>
              <a:t>25.01.2018</a:t>
            </a:fld>
            <a:r>
              <a:rPr lang="fr-FR" smtClean="0"/>
              <a:t> </a:t>
            </a:r>
            <a:r>
              <a:rPr lang="fr-CH" smtClean="0"/>
              <a:t>| Page </a:t>
            </a:r>
            <a:fld id="{893DA79B-79F5-4F1B-88F4-077876CC110E}" type="slidenum">
              <a:rPr lang="fr-CH" smtClean="0"/>
              <a:pPr/>
              <a:t>4</a:t>
            </a:fld>
            <a:endParaRPr lang="fr-CH"/>
          </a:p>
        </p:txBody>
      </p:sp>
    </p:spTree>
    <p:extLst>
      <p:ext uri="{BB962C8B-B14F-4D97-AF65-F5344CB8AC3E}">
        <p14:creationId xmlns:p14="http://schemas.microsoft.com/office/powerpoint/2010/main" val="2183983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BEFCAA0E-174F-40E5-AE43-1D6B5504B7EA}" type="datetime1">
              <a:rPr lang="de-CH" smtClean="0"/>
              <a:t>25.01.2018</a:t>
            </a:fld>
            <a:r>
              <a:rPr lang="fr-FR" smtClean="0"/>
              <a:t> </a:t>
            </a:r>
            <a:r>
              <a:rPr lang="fr-CH" smtClean="0"/>
              <a:t>| Page </a:t>
            </a:r>
            <a:fld id="{DC7FC2B3-AD36-44F8-BBCC-E3B1378FB2D5}" type="slidenum">
              <a:rPr lang="fr-CH" smtClean="0"/>
              <a:pPr/>
              <a:t>5</a:t>
            </a:fld>
            <a:endParaRPr lang="fr-CH"/>
          </a:p>
        </p:txBody>
      </p:sp>
      <p:sp>
        <p:nvSpPr>
          <p:cNvPr id="4098" name="Rectangle 2"/>
          <p:cNvSpPr>
            <a:spLocks noGrp="1" noChangeArrowheads="1"/>
          </p:cNvSpPr>
          <p:nvPr>
            <p:ph type="title"/>
          </p:nvPr>
        </p:nvSpPr>
        <p:spPr>
          <a:xfrm>
            <a:off x="468313" y="346200"/>
            <a:ext cx="8229600" cy="1797893"/>
          </a:xfrm>
        </p:spPr>
        <p:txBody>
          <a:bodyPr/>
          <a:lstStyle/>
          <a:p>
            <a:r>
              <a:rPr lang="fr-CH" dirty="0" smtClean="0"/>
              <a:t>ZUSAMMENHANG ZWISCHEN STEREOTYPEN, VORURTEILEN UND DISKRIMINIERUNG </a:t>
            </a:r>
            <a:endParaRPr lang="fr-CH" dirty="0"/>
          </a:p>
        </p:txBody>
      </p:sp>
      <p:sp>
        <p:nvSpPr>
          <p:cNvPr id="4099" name="Rectangle 3"/>
          <p:cNvSpPr>
            <a:spLocks noGrp="1" noChangeArrowheads="1"/>
          </p:cNvSpPr>
          <p:nvPr>
            <p:ph type="body" idx="1"/>
          </p:nvPr>
        </p:nvSpPr>
        <p:spPr>
          <a:xfrm>
            <a:off x="464854" y="2359095"/>
            <a:ext cx="8231188" cy="4466803"/>
          </a:xfrm>
        </p:spPr>
        <p:txBody>
          <a:bodyPr/>
          <a:lstStyle/>
          <a:p>
            <a:pPr marL="0" indent="0">
              <a:lnSpc>
                <a:spcPct val="100000"/>
              </a:lnSpc>
              <a:buNone/>
            </a:pPr>
            <a:r>
              <a:rPr lang="fr-CH" sz="3200" b="1" dirty="0" err="1" smtClean="0"/>
              <a:t>Positiv</a:t>
            </a:r>
            <a:r>
              <a:rPr lang="fr-CH" sz="3200" b="1" dirty="0" smtClean="0"/>
              <a:t>: </a:t>
            </a:r>
            <a:r>
              <a:rPr lang="fr-CH" sz="3200" dirty="0" err="1" smtClean="0"/>
              <a:t>Orientierung</a:t>
            </a:r>
            <a:r>
              <a:rPr lang="fr-CH" sz="3200" dirty="0" smtClean="0"/>
              <a:t> </a:t>
            </a:r>
            <a:r>
              <a:rPr lang="fr-CH" sz="3200" dirty="0" err="1" smtClean="0"/>
              <a:t>im</a:t>
            </a:r>
            <a:r>
              <a:rPr lang="fr-CH" sz="3200" dirty="0" smtClean="0"/>
              <a:t> </a:t>
            </a:r>
            <a:r>
              <a:rPr lang="fr-CH" sz="3200" dirty="0" err="1" smtClean="0"/>
              <a:t>Alltag</a:t>
            </a:r>
            <a:r>
              <a:rPr lang="fr-CH" sz="3200" dirty="0" smtClean="0"/>
              <a:t>, </a:t>
            </a:r>
            <a:r>
              <a:rPr lang="fr-CH" sz="3200" dirty="0" err="1" smtClean="0"/>
              <a:t>Anpassungsfunktion</a:t>
            </a:r>
            <a:endParaRPr lang="fr-CH" sz="3200" dirty="0" smtClean="0"/>
          </a:p>
          <a:p>
            <a:pPr marL="0" indent="0">
              <a:lnSpc>
                <a:spcPct val="100000"/>
              </a:lnSpc>
              <a:buNone/>
            </a:pPr>
            <a:r>
              <a:rPr lang="fr-CH" sz="3200" b="1" dirty="0" err="1" smtClean="0"/>
              <a:t>Negativ</a:t>
            </a:r>
            <a:r>
              <a:rPr lang="fr-CH" sz="3200" dirty="0" smtClean="0"/>
              <a:t>: </a:t>
            </a:r>
            <a:r>
              <a:rPr lang="fr-CH" sz="3200" dirty="0" err="1" smtClean="0"/>
              <a:t>Einfluss</a:t>
            </a:r>
            <a:r>
              <a:rPr lang="fr-CH" sz="3200" dirty="0" smtClean="0"/>
              <a:t> </a:t>
            </a:r>
            <a:r>
              <a:rPr lang="fr-CH" sz="3200" dirty="0" err="1" smtClean="0"/>
              <a:t>auf</a:t>
            </a:r>
            <a:r>
              <a:rPr lang="fr-CH" sz="3200" dirty="0" smtClean="0"/>
              <a:t> </a:t>
            </a:r>
            <a:r>
              <a:rPr lang="fr-CH" sz="3200" dirty="0" err="1" smtClean="0"/>
              <a:t>unser</a:t>
            </a:r>
            <a:r>
              <a:rPr lang="fr-CH" sz="3200" dirty="0" smtClean="0"/>
              <a:t> </a:t>
            </a:r>
            <a:r>
              <a:rPr lang="fr-CH" sz="3200" dirty="0" err="1" smtClean="0"/>
              <a:t>Verhalten</a:t>
            </a:r>
            <a:r>
              <a:rPr lang="fr-CH" sz="3200" dirty="0" smtClean="0"/>
              <a:t>, </a:t>
            </a:r>
            <a:r>
              <a:rPr lang="fr-CH" sz="3200" dirty="0" err="1" smtClean="0"/>
              <a:t>konstruieren</a:t>
            </a:r>
            <a:r>
              <a:rPr lang="fr-CH" sz="3200" dirty="0" smtClean="0"/>
              <a:t> </a:t>
            </a:r>
            <a:r>
              <a:rPr lang="fr-CH" sz="3200" dirty="0" err="1" smtClean="0"/>
              <a:t>Distanz</a:t>
            </a:r>
            <a:r>
              <a:rPr lang="fr-CH" sz="3200" dirty="0" smtClean="0"/>
              <a:t> </a:t>
            </a:r>
            <a:r>
              <a:rPr lang="fr-CH" sz="3200" dirty="0" err="1" smtClean="0"/>
              <a:t>zwischen</a:t>
            </a:r>
            <a:r>
              <a:rPr lang="fr-CH" sz="3200" dirty="0" smtClean="0"/>
              <a:t> </a:t>
            </a:r>
            <a:r>
              <a:rPr lang="fr-CH" sz="3200" dirty="0" err="1" smtClean="0"/>
              <a:t>Individuen</a:t>
            </a:r>
            <a:endParaRPr lang="fr-CH" sz="3200" b="1" dirty="0" smtClean="0"/>
          </a:p>
          <a:p>
            <a:pPr marL="0" indent="0" algn="just">
              <a:lnSpc>
                <a:spcPct val="100000"/>
              </a:lnSpc>
              <a:buNone/>
            </a:pPr>
            <a:r>
              <a:rPr lang="fr-CH" sz="3200" b="1" dirty="0"/>
              <a:t>	</a:t>
            </a:r>
            <a:r>
              <a:rPr lang="fr-CH" sz="3200" b="1" dirty="0" smtClean="0"/>
              <a:t>	</a:t>
            </a:r>
          </a:p>
          <a:p>
            <a:pPr marL="0" indent="0" algn="just">
              <a:lnSpc>
                <a:spcPct val="100000"/>
              </a:lnSpc>
              <a:buNone/>
            </a:pPr>
            <a:endParaRPr lang="fr-CH" sz="3200" b="1" dirty="0" smtClean="0"/>
          </a:p>
          <a:p>
            <a:pPr marL="0" indent="0" algn="ctr">
              <a:lnSpc>
                <a:spcPct val="100000"/>
              </a:lnSpc>
              <a:buNone/>
            </a:pPr>
            <a:r>
              <a:rPr lang="fr-CH" sz="3200" b="1" dirty="0" smtClean="0"/>
              <a:t>DISKRIMINIERUNG</a:t>
            </a:r>
            <a:r>
              <a:rPr lang="fr-CH" sz="3200" dirty="0" smtClean="0"/>
              <a:t>!</a:t>
            </a:r>
            <a:endParaRPr lang="fr-CH" sz="3200" dirty="0"/>
          </a:p>
        </p:txBody>
      </p:sp>
      <p:sp>
        <p:nvSpPr>
          <p:cNvPr id="3" name="Flèche droite 2"/>
          <p:cNvSpPr/>
          <p:nvPr/>
        </p:nvSpPr>
        <p:spPr>
          <a:xfrm rot="5400000">
            <a:off x="4292416" y="4905164"/>
            <a:ext cx="576064"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95320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smtClean="0"/>
              <a:t>PYGMALION-EFFEKT (ROSENTHAL)</a:t>
            </a:r>
            <a:endParaRPr lang="de-CH" dirty="0"/>
          </a:p>
        </p:txBody>
      </p:sp>
      <p:sp>
        <p:nvSpPr>
          <p:cNvPr id="3" name="Espace réservé du contenu 2"/>
          <p:cNvSpPr>
            <a:spLocks noGrp="1"/>
          </p:cNvSpPr>
          <p:nvPr>
            <p:ph idx="1"/>
          </p:nvPr>
        </p:nvSpPr>
        <p:spPr>
          <a:xfrm>
            <a:off x="466725" y="1927225"/>
            <a:ext cx="8231188" cy="4195763"/>
          </a:xfrm>
        </p:spPr>
        <p:txBody>
          <a:bodyPr/>
          <a:lstStyle/>
          <a:p>
            <a:pPr marL="0" indent="0">
              <a:lnSpc>
                <a:spcPct val="100000"/>
              </a:lnSpc>
              <a:buNone/>
            </a:pPr>
            <a:r>
              <a:rPr lang="fr-CH" sz="2800" b="1" dirty="0" err="1" smtClean="0"/>
              <a:t>Selbsterfüllende</a:t>
            </a:r>
            <a:r>
              <a:rPr lang="fr-CH" sz="2800" b="1" dirty="0" smtClean="0"/>
              <a:t> </a:t>
            </a:r>
            <a:r>
              <a:rPr lang="fr-CH" sz="2800" b="1" dirty="0" err="1" smtClean="0"/>
              <a:t>Prophezeiung</a:t>
            </a:r>
            <a:r>
              <a:rPr lang="fr-CH" sz="2800" b="1" dirty="0" smtClean="0"/>
              <a:t> («</a:t>
            </a:r>
            <a:r>
              <a:rPr lang="fr-CH" sz="2800" b="1" dirty="0" err="1" smtClean="0"/>
              <a:t>stereotype</a:t>
            </a:r>
            <a:r>
              <a:rPr lang="fr-CH" sz="2800" b="1" dirty="0" smtClean="0"/>
              <a:t> </a:t>
            </a:r>
            <a:r>
              <a:rPr lang="fr-CH" sz="2800" b="1" dirty="0" err="1" smtClean="0"/>
              <a:t>threat</a:t>
            </a:r>
            <a:r>
              <a:rPr lang="fr-CH" sz="2800" b="1" dirty="0" smtClean="0"/>
              <a:t>»)</a:t>
            </a:r>
            <a:r>
              <a:rPr lang="fr-CH" sz="2800" dirty="0" smtClean="0"/>
              <a:t>: die </a:t>
            </a:r>
            <a:r>
              <a:rPr lang="fr-CH" sz="2800" dirty="0" err="1" smtClean="0"/>
              <a:t>Erwartung</a:t>
            </a:r>
            <a:r>
              <a:rPr lang="fr-CH" sz="2800" dirty="0" smtClean="0"/>
              <a:t> </a:t>
            </a:r>
            <a:r>
              <a:rPr lang="fr-CH" sz="2800" dirty="0" err="1" smtClean="0"/>
              <a:t>beeinflusst</a:t>
            </a:r>
            <a:r>
              <a:rPr lang="fr-CH" sz="2800" dirty="0" smtClean="0"/>
              <a:t> </a:t>
            </a:r>
            <a:r>
              <a:rPr lang="fr-CH" sz="2800" dirty="0" err="1" smtClean="0"/>
              <a:t>das</a:t>
            </a:r>
            <a:r>
              <a:rPr lang="fr-CH" sz="2800" dirty="0" smtClean="0"/>
              <a:t> </a:t>
            </a:r>
            <a:r>
              <a:rPr lang="fr-CH" sz="2800" dirty="0" err="1" smtClean="0"/>
              <a:t>Verhalten</a:t>
            </a:r>
            <a:endParaRPr lang="fr-CH" sz="2800" dirty="0" smtClean="0"/>
          </a:p>
          <a:p>
            <a:pPr marL="0" indent="0">
              <a:lnSpc>
                <a:spcPct val="100000"/>
              </a:lnSpc>
              <a:buNone/>
            </a:pPr>
            <a:endParaRPr lang="fr-CH" sz="2800" dirty="0"/>
          </a:p>
          <a:p>
            <a:pPr marL="0" indent="0">
              <a:lnSpc>
                <a:spcPct val="100000"/>
              </a:lnSpc>
              <a:buNone/>
            </a:pPr>
            <a:r>
              <a:rPr lang="fr-CH" sz="2800" b="1" dirty="0" err="1" smtClean="0"/>
              <a:t>Hypothese</a:t>
            </a:r>
            <a:r>
              <a:rPr lang="fr-CH" sz="2800" dirty="0" smtClean="0"/>
              <a:t>: </a:t>
            </a:r>
            <a:r>
              <a:rPr lang="fr-CH" sz="2800" dirty="0" err="1" smtClean="0"/>
              <a:t>Können</a:t>
            </a:r>
            <a:r>
              <a:rPr lang="fr-CH" sz="2800" dirty="0" smtClean="0"/>
              <a:t> positive </a:t>
            </a:r>
            <a:r>
              <a:rPr lang="fr-CH" sz="2800" dirty="0" err="1" smtClean="0"/>
              <a:t>oder</a:t>
            </a:r>
            <a:r>
              <a:rPr lang="fr-CH" sz="2800" dirty="0" smtClean="0"/>
              <a:t> </a:t>
            </a:r>
            <a:r>
              <a:rPr lang="fr-CH" sz="2800" dirty="0" err="1" smtClean="0"/>
              <a:t>negative</a:t>
            </a:r>
            <a:r>
              <a:rPr lang="fr-CH" sz="2800" dirty="0" smtClean="0"/>
              <a:t> </a:t>
            </a:r>
            <a:r>
              <a:rPr lang="fr-CH" sz="2800" dirty="0" err="1" smtClean="0"/>
              <a:t>Vorurteile</a:t>
            </a:r>
            <a:r>
              <a:rPr lang="fr-CH" sz="2800" dirty="0" smtClean="0"/>
              <a:t> von </a:t>
            </a:r>
            <a:r>
              <a:rPr lang="fr-CH" sz="2800" dirty="0" err="1" smtClean="0"/>
              <a:t>Lehrpersonen</a:t>
            </a:r>
            <a:r>
              <a:rPr lang="fr-CH" sz="2800" dirty="0" smtClean="0"/>
              <a:t> die </a:t>
            </a:r>
            <a:r>
              <a:rPr lang="fr-CH" sz="2800" dirty="0" err="1" smtClean="0"/>
              <a:t>schulischen</a:t>
            </a:r>
            <a:r>
              <a:rPr lang="fr-CH" sz="2800" dirty="0" smtClean="0"/>
              <a:t> </a:t>
            </a:r>
            <a:r>
              <a:rPr lang="fr-CH" sz="2800" dirty="0" err="1" smtClean="0"/>
              <a:t>Leistungen</a:t>
            </a:r>
            <a:r>
              <a:rPr lang="fr-CH" sz="2800" dirty="0" smtClean="0"/>
              <a:t> von </a:t>
            </a:r>
            <a:r>
              <a:rPr lang="fr-CH" sz="2800" dirty="0" err="1" smtClean="0"/>
              <a:t>SchülerInnen</a:t>
            </a:r>
            <a:r>
              <a:rPr lang="fr-CH" sz="2800" dirty="0" smtClean="0"/>
              <a:t> </a:t>
            </a:r>
            <a:r>
              <a:rPr lang="fr-CH" sz="2800" dirty="0" err="1" smtClean="0"/>
              <a:t>beeinflussen</a:t>
            </a:r>
            <a:r>
              <a:rPr lang="fr-CH" sz="2800" dirty="0" smtClean="0"/>
              <a:t>?</a:t>
            </a:r>
          </a:p>
          <a:p>
            <a:pPr marL="0" indent="0">
              <a:lnSpc>
                <a:spcPct val="100000"/>
              </a:lnSpc>
              <a:buNone/>
            </a:pPr>
            <a:endParaRPr lang="fr-CH" sz="2800" dirty="0" smtClean="0"/>
          </a:p>
          <a:p>
            <a:pPr marL="0" indent="0">
              <a:lnSpc>
                <a:spcPct val="100000"/>
              </a:lnSpc>
              <a:buNone/>
            </a:pPr>
            <a:r>
              <a:rPr lang="fr-CH" sz="2800" b="1" dirty="0" err="1" smtClean="0"/>
              <a:t>Erwartungskonform</a:t>
            </a:r>
            <a:r>
              <a:rPr lang="fr-CH" sz="2800" b="1" dirty="0" smtClean="0"/>
              <a:t> </a:t>
            </a:r>
            <a:r>
              <a:rPr lang="fr-CH" sz="2800" b="1" dirty="0" err="1" smtClean="0"/>
              <a:t>handeln</a:t>
            </a:r>
            <a:r>
              <a:rPr lang="fr-CH" sz="2800" b="1" dirty="0" smtClean="0"/>
              <a:t>. </a:t>
            </a:r>
            <a:r>
              <a:rPr lang="fr-CH" sz="3200" dirty="0" smtClean="0"/>
              <a:t>			</a:t>
            </a:r>
            <a:endParaRPr lang="de-CH" sz="3200" dirty="0"/>
          </a:p>
        </p:txBody>
      </p:sp>
      <p:sp>
        <p:nvSpPr>
          <p:cNvPr id="4" name="Espace réservé de la date 3"/>
          <p:cNvSpPr>
            <a:spLocks noGrp="1"/>
          </p:cNvSpPr>
          <p:nvPr>
            <p:ph type="dt" sz="half" idx="10"/>
          </p:nvPr>
        </p:nvSpPr>
        <p:spPr/>
        <p:txBody>
          <a:bodyPr/>
          <a:lstStyle/>
          <a:p>
            <a:fld id="{3E283495-5DEB-4491-A4F2-01166617FBEB}" type="datetime1">
              <a:rPr lang="de-CH" smtClean="0"/>
              <a:t>25.01.2018</a:t>
            </a:fld>
            <a:r>
              <a:rPr lang="fr-FR" smtClean="0"/>
              <a:t> </a:t>
            </a:r>
            <a:r>
              <a:rPr lang="fr-CH" smtClean="0"/>
              <a:t>| Page </a:t>
            </a:r>
            <a:fld id="{893DA79B-79F5-4F1B-88F4-077876CC110E}" type="slidenum">
              <a:rPr lang="fr-CH" smtClean="0"/>
              <a:pPr/>
              <a:t>6</a:t>
            </a:fld>
            <a:endParaRPr lang="fr-CH" dirty="0"/>
          </a:p>
        </p:txBody>
      </p:sp>
    </p:spTree>
    <p:extLst>
      <p:ext uri="{BB962C8B-B14F-4D97-AF65-F5344CB8AC3E}">
        <p14:creationId xmlns:p14="http://schemas.microsoft.com/office/powerpoint/2010/main" val="2629378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6725" y="476672"/>
            <a:ext cx="8229600" cy="1143000"/>
          </a:xfrm>
        </p:spPr>
        <p:txBody>
          <a:bodyPr/>
          <a:lstStyle/>
          <a:p>
            <a:r>
              <a:rPr lang="fr-CH" dirty="0" smtClean="0"/>
              <a:t>DISKRIMINERUNG</a:t>
            </a:r>
            <a:endParaRPr lang="de-CH" dirty="0"/>
          </a:p>
        </p:txBody>
      </p:sp>
      <p:sp>
        <p:nvSpPr>
          <p:cNvPr id="3" name="Espace réservé du contenu 2"/>
          <p:cNvSpPr>
            <a:spLocks noGrp="1"/>
          </p:cNvSpPr>
          <p:nvPr>
            <p:ph idx="1"/>
          </p:nvPr>
        </p:nvSpPr>
        <p:spPr/>
        <p:txBody>
          <a:bodyPr/>
          <a:lstStyle/>
          <a:p>
            <a:pPr marL="0" indent="0">
              <a:lnSpc>
                <a:spcPct val="100000"/>
              </a:lnSpc>
              <a:buNone/>
            </a:pPr>
            <a:r>
              <a:rPr lang="fr-FR" sz="3200" dirty="0" err="1" smtClean="0"/>
              <a:t>Diskriminierung</a:t>
            </a:r>
            <a:r>
              <a:rPr lang="fr-FR" sz="3200" dirty="0" smtClean="0"/>
              <a:t> </a:t>
            </a:r>
            <a:r>
              <a:rPr lang="fr-FR" sz="3200" dirty="0" err="1" smtClean="0"/>
              <a:t>ist</a:t>
            </a:r>
            <a:r>
              <a:rPr lang="fr-FR" sz="3200" dirty="0" smtClean="0"/>
              <a:t> die </a:t>
            </a:r>
            <a:r>
              <a:rPr lang="fr-FR" sz="3200" b="1" dirty="0" err="1" smtClean="0"/>
              <a:t>ungerechtfertigte</a:t>
            </a:r>
            <a:r>
              <a:rPr lang="fr-FR" sz="3200" b="1" dirty="0" smtClean="0"/>
              <a:t> </a:t>
            </a:r>
            <a:r>
              <a:rPr lang="fr-FR" sz="3200" b="1" dirty="0" err="1" smtClean="0"/>
              <a:t>Ungleichbehandlung</a:t>
            </a:r>
            <a:r>
              <a:rPr lang="fr-FR" sz="3200" dirty="0" smtClean="0"/>
              <a:t> von </a:t>
            </a:r>
            <a:r>
              <a:rPr lang="fr-FR" sz="3200" dirty="0" err="1" smtClean="0"/>
              <a:t>einzelnen</a:t>
            </a:r>
            <a:r>
              <a:rPr lang="fr-FR" sz="3200" dirty="0" smtClean="0"/>
              <a:t> </a:t>
            </a:r>
            <a:r>
              <a:rPr lang="fr-FR" sz="3200" dirty="0" err="1" smtClean="0"/>
              <a:t>Menschen</a:t>
            </a:r>
            <a:r>
              <a:rPr lang="fr-FR" sz="3200" dirty="0" smtClean="0"/>
              <a:t> </a:t>
            </a:r>
            <a:r>
              <a:rPr lang="fr-FR" sz="3200" dirty="0" err="1" smtClean="0"/>
              <a:t>oder</a:t>
            </a:r>
            <a:r>
              <a:rPr lang="fr-FR" sz="3200" dirty="0" smtClean="0"/>
              <a:t> </a:t>
            </a:r>
            <a:r>
              <a:rPr lang="fr-FR" sz="3200" dirty="0" err="1" smtClean="0"/>
              <a:t>Gruppen</a:t>
            </a:r>
            <a:r>
              <a:rPr lang="fr-FR" sz="3200" dirty="0" smtClean="0"/>
              <a:t> </a:t>
            </a:r>
            <a:r>
              <a:rPr lang="fr-FR" sz="3200" dirty="0" err="1" smtClean="0"/>
              <a:t>aufgrund</a:t>
            </a:r>
            <a:r>
              <a:rPr lang="fr-FR" sz="3200" dirty="0" smtClean="0"/>
              <a:t> </a:t>
            </a:r>
            <a:r>
              <a:rPr lang="fr-FR" sz="3200" dirty="0" err="1" smtClean="0"/>
              <a:t>tatsächlicher</a:t>
            </a:r>
            <a:r>
              <a:rPr lang="fr-FR" sz="3200" dirty="0" smtClean="0"/>
              <a:t> </a:t>
            </a:r>
            <a:r>
              <a:rPr lang="fr-FR" sz="3200" dirty="0" err="1" smtClean="0"/>
              <a:t>oder</a:t>
            </a:r>
            <a:r>
              <a:rPr lang="fr-FR" sz="3200" dirty="0" smtClean="0"/>
              <a:t> </a:t>
            </a:r>
            <a:r>
              <a:rPr lang="fr-FR" sz="3200" dirty="0" err="1" smtClean="0"/>
              <a:t>zugeschriebener</a:t>
            </a:r>
            <a:r>
              <a:rPr lang="fr-FR" sz="3200" dirty="0" smtClean="0"/>
              <a:t> </a:t>
            </a:r>
            <a:r>
              <a:rPr lang="fr-FR" sz="3200" b="1" dirty="0" err="1" smtClean="0"/>
              <a:t>Merkmale</a:t>
            </a:r>
            <a:r>
              <a:rPr lang="fr-FR" sz="3200" dirty="0" smtClean="0"/>
              <a:t>.</a:t>
            </a:r>
            <a:endParaRPr lang="fr-FR" sz="3200" b="1" dirty="0" smtClean="0"/>
          </a:p>
          <a:p>
            <a:pPr marL="0" indent="0">
              <a:lnSpc>
                <a:spcPct val="100000"/>
              </a:lnSpc>
              <a:buNone/>
            </a:pPr>
            <a:endParaRPr lang="fr-FR" sz="3200" dirty="0"/>
          </a:p>
          <a:p>
            <a:pPr marL="0" indent="0">
              <a:lnSpc>
                <a:spcPct val="100000"/>
              </a:lnSpc>
              <a:buNone/>
            </a:pPr>
            <a:r>
              <a:rPr lang="fr-FR" sz="3200" b="1" dirty="0" err="1" smtClean="0"/>
              <a:t>Direkte</a:t>
            </a:r>
            <a:r>
              <a:rPr lang="fr-FR" sz="3200" dirty="0" smtClean="0"/>
              <a:t> </a:t>
            </a:r>
            <a:r>
              <a:rPr lang="fr-FR" sz="3200" dirty="0" err="1" smtClean="0"/>
              <a:t>und</a:t>
            </a:r>
            <a:r>
              <a:rPr lang="fr-FR" sz="3200" dirty="0" smtClean="0"/>
              <a:t> </a:t>
            </a:r>
            <a:r>
              <a:rPr lang="fr-FR" sz="3200" b="1" dirty="0" err="1" smtClean="0"/>
              <a:t>indirekte</a:t>
            </a:r>
            <a:r>
              <a:rPr lang="fr-FR" sz="3200" dirty="0" smtClean="0"/>
              <a:t> </a:t>
            </a:r>
            <a:br>
              <a:rPr lang="fr-FR" sz="3200" dirty="0" smtClean="0"/>
            </a:br>
            <a:r>
              <a:rPr lang="fr-FR" sz="3200" dirty="0" err="1" smtClean="0"/>
              <a:t>Diskriminierung</a:t>
            </a:r>
            <a:r>
              <a:rPr lang="fr-FR" sz="3200" dirty="0" smtClean="0"/>
              <a:t>.</a:t>
            </a:r>
            <a:endParaRPr lang="fr-FR" sz="3200" b="1" i="1" dirty="0" smtClean="0"/>
          </a:p>
          <a:p>
            <a:pPr marL="0" indent="0">
              <a:buNone/>
            </a:pPr>
            <a:endParaRPr lang="fr-FR" i="1" dirty="0"/>
          </a:p>
          <a:p>
            <a:pPr marL="0" indent="0">
              <a:buNone/>
            </a:pPr>
            <a:endParaRPr lang="de-CH" i="1" dirty="0"/>
          </a:p>
        </p:txBody>
      </p:sp>
      <p:sp>
        <p:nvSpPr>
          <p:cNvPr id="4" name="Espace réservé de la date 3"/>
          <p:cNvSpPr>
            <a:spLocks noGrp="1"/>
          </p:cNvSpPr>
          <p:nvPr>
            <p:ph type="dt" sz="half" idx="10"/>
          </p:nvPr>
        </p:nvSpPr>
        <p:spPr/>
        <p:txBody>
          <a:bodyPr/>
          <a:lstStyle/>
          <a:p>
            <a:fld id="{8CA196EB-E6E7-439E-8D90-1894EF53839D}" type="datetime1">
              <a:rPr lang="de-CH" smtClean="0"/>
              <a:t>25.01.2018</a:t>
            </a:fld>
            <a:r>
              <a:rPr lang="fr-FR" smtClean="0"/>
              <a:t> </a:t>
            </a:r>
            <a:r>
              <a:rPr lang="fr-CH" smtClean="0"/>
              <a:t>| Page </a:t>
            </a:r>
            <a:fld id="{893DA79B-79F5-4F1B-88F4-077876CC110E}" type="slidenum">
              <a:rPr lang="fr-CH" smtClean="0"/>
              <a:pPr/>
              <a:t>7</a:t>
            </a:fld>
            <a:endParaRPr lang="fr-CH"/>
          </a:p>
        </p:txBody>
      </p:sp>
      <p:pic>
        <p:nvPicPr>
          <p:cNvPr id="6" name="Grafik 5"/>
          <p:cNvPicPr>
            <a:picLocks noChangeAspect="1"/>
          </p:cNvPicPr>
          <p:nvPr/>
        </p:nvPicPr>
        <p:blipFill>
          <a:blip r:embed="rId3"/>
          <a:stretch>
            <a:fillRect/>
          </a:stretch>
        </p:blipFill>
        <p:spPr>
          <a:xfrm>
            <a:off x="6228184" y="3993109"/>
            <a:ext cx="2071392" cy="2088232"/>
          </a:xfrm>
          <a:prstGeom prst="rect">
            <a:avLst/>
          </a:prstGeom>
        </p:spPr>
      </p:pic>
    </p:spTree>
    <p:extLst>
      <p:ext uri="{BB962C8B-B14F-4D97-AF65-F5344CB8AC3E}">
        <p14:creationId xmlns:p14="http://schemas.microsoft.com/office/powerpoint/2010/main" val="502781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E92E5CF-42A9-4DDA-ABCB-47255754E719}" type="datetime1">
              <a:rPr lang="de-CH" smtClean="0"/>
              <a:t>25.01.2018</a:t>
            </a:fld>
            <a:r>
              <a:rPr lang="fr-FR" smtClean="0"/>
              <a:t> </a:t>
            </a:r>
            <a:r>
              <a:rPr lang="fr-CH" smtClean="0"/>
              <a:t>| Page </a:t>
            </a:r>
            <a:fld id="{441448D3-3AC7-4397-AC86-3560FDC70864}" type="slidenum">
              <a:rPr lang="fr-CH" smtClean="0"/>
              <a:pPr/>
              <a:t>8</a:t>
            </a:fld>
            <a:endParaRPr lang="fr-CH"/>
          </a:p>
        </p:txBody>
      </p:sp>
      <p:sp>
        <p:nvSpPr>
          <p:cNvPr id="3" name="ZoneTexte 2"/>
          <p:cNvSpPr txBox="1"/>
          <p:nvPr/>
        </p:nvSpPr>
        <p:spPr>
          <a:xfrm>
            <a:off x="744538" y="2060848"/>
            <a:ext cx="7632848" cy="3785652"/>
          </a:xfrm>
          <a:prstGeom prst="rect">
            <a:avLst/>
          </a:prstGeom>
          <a:no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fr-CH" sz="6000" b="1" dirty="0" smtClean="0"/>
              <a:t>SICH SELBST UND ANDERE VOR DISKRIMINIERUNG SCHÜTZEN</a:t>
            </a:r>
            <a:endParaRPr lang="de-CH" sz="6000" b="1" dirty="0"/>
          </a:p>
        </p:txBody>
      </p:sp>
    </p:spTree>
    <p:extLst>
      <p:ext uri="{BB962C8B-B14F-4D97-AF65-F5344CB8AC3E}">
        <p14:creationId xmlns:p14="http://schemas.microsoft.com/office/powerpoint/2010/main" val="2228389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621F2A72-874C-4F65-B937-FF4B85A14B3E}" type="datetime1">
              <a:rPr lang="de-CH" smtClean="0"/>
              <a:t>25.01.2018</a:t>
            </a:fld>
            <a:r>
              <a:rPr lang="de-CH" smtClean="0"/>
              <a:t> | Folie </a:t>
            </a:r>
            <a:fld id="{9B26C301-F588-4569-B7F8-F3807FA93386}" type="slidenum">
              <a:rPr lang="de-CH" smtClean="0"/>
              <a:pPr/>
              <a:t>9</a:t>
            </a:fld>
            <a:endParaRPr lang="de-CH"/>
          </a:p>
        </p:txBody>
      </p:sp>
      <p:pic>
        <p:nvPicPr>
          <p:cNvPr id="6" name="Grafik 5"/>
          <p:cNvPicPr>
            <a:picLocks noChangeAspect="1"/>
          </p:cNvPicPr>
          <p:nvPr/>
        </p:nvPicPr>
        <p:blipFill>
          <a:blip r:embed="rId3"/>
          <a:stretch>
            <a:fillRect/>
          </a:stretch>
        </p:blipFill>
        <p:spPr>
          <a:xfrm>
            <a:off x="2052638" y="1772816"/>
            <a:ext cx="5162666" cy="4091413"/>
          </a:xfrm>
          <a:prstGeom prst="rect">
            <a:avLst/>
          </a:prstGeom>
          <a:effectLst>
            <a:softEdge rad="63500"/>
          </a:effectLst>
        </p:spPr>
      </p:pic>
      <p:sp>
        <p:nvSpPr>
          <p:cNvPr id="7" name="Rectangle 2"/>
          <p:cNvSpPr>
            <a:spLocks noGrp="1" noChangeArrowheads="1"/>
          </p:cNvSpPr>
          <p:nvPr>
            <p:ph type="title" idx="4294967295"/>
          </p:nvPr>
        </p:nvSpPr>
        <p:spPr>
          <a:xfrm>
            <a:off x="466725" y="466725"/>
            <a:ext cx="8229600" cy="1143000"/>
          </a:xfrm>
        </p:spPr>
        <p:txBody>
          <a:bodyPr/>
          <a:lstStyle/>
          <a:p>
            <a:r>
              <a:rPr lang="de-CH" altLang="de-DE" dirty="0"/>
              <a:t>ALLGEMEINE ERKLÄRUNG DER MENSCHENRECHTE</a:t>
            </a:r>
            <a:endParaRPr lang="de-CH" dirty="0"/>
          </a:p>
        </p:txBody>
      </p:sp>
    </p:spTree>
    <p:extLst>
      <p:ext uri="{BB962C8B-B14F-4D97-AF65-F5344CB8AC3E}">
        <p14:creationId xmlns:p14="http://schemas.microsoft.com/office/powerpoint/2010/main" val="564420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mnesty Trade Gothic Cn"/>
        <a:ea typeface=""/>
        <a:cs typeface=""/>
      </a:majorFont>
      <a:minorFont>
        <a:latin typeface="Amnesty Trade Gothic"/>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Présentation</Template>
  <TotalTime>0</TotalTime>
  <Words>2887</Words>
  <Application>Microsoft Office PowerPoint</Application>
  <PresentationFormat>Bildschirmpräsentation (4:3)</PresentationFormat>
  <Paragraphs>247</Paragraphs>
  <Slides>22</Slides>
  <Notes>22</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Amnesty Trade Gothic</vt:lpstr>
      <vt:lpstr>Times New Roman</vt:lpstr>
      <vt:lpstr>Wingdings</vt:lpstr>
      <vt:lpstr>Arial</vt:lpstr>
      <vt:lpstr>Amnesty Trade Gothic Cn</vt:lpstr>
      <vt:lpstr>Calibri</vt:lpstr>
      <vt:lpstr>Standarddesign</vt:lpstr>
      <vt:lpstr>MEINE WAHRNEHMUNG – DEINE WAHRNEHMUNG</vt:lpstr>
      <vt:lpstr>PowerPoint-Präsentation</vt:lpstr>
      <vt:lpstr>STEREOTYP: DEFINITION</vt:lpstr>
      <vt:lpstr>VORURTEIL: DEFINITION</vt:lpstr>
      <vt:lpstr>ZUSAMMENHANG ZWISCHEN STEREOTYPEN, VORURTEILEN UND DISKRIMINIERUNG </vt:lpstr>
      <vt:lpstr>PYGMALION-EFFEKT (ROSENTHAL)</vt:lpstr>
      <vt:lpstr>DISKRIMINERUNG</vt:lpstr>
      <vt:lpstr>PowerPoint-Präsentation</vt:lpstr>
      <vt:lpstr>ALLGEMEINE ERKLÄRUNG DER MENSCHENRECHTE</vt:lpstr>
      <vt:lpstr>PowerPoint-Präsentation</vt:lpstr>
      <vt:lpstr>ALLGEMEINE ERKLÄRUNG DER MENSCHENRECHTE</vt:lpstr>
      <vt:lpstr>Menschenrechte in 3’ erklärt </vt:lpstr>
      <vt:lpstr>DIE ALLGEMEINE ERKLÄRUNG DER MENSCHENRECHTE</vt:lpstr>
      <vt:lpstr>AEMR UND DISKRIMINIERUNG</vt:lpstr>
      <vt:lpstr>PowerPoint-Präsentation</vt:lpstr>
      <vt:lpstr>Schutzsystem der Menschenrechte</vt:lpstr>
      <vt:lpstr>Bundesverfassung</vt:lpstr>
      <vt:lpstr>IN DER SCHWEIZ – WER SCHÜTZT SIE?</vt:lpstr>
      <vt:lpstr>SIND MENSCHENRECHTE GENÜGEND GESCHÜTZT?</vt:lpstr>
      <vt:lpstr>AMNESTY : VISION UND MISSION</vt:lpstr>
      <vt:lpstr>PowerPoint-Präsentation</vt:lpstr>
      <vt:lpstr>LÖSUNG: STEREOTYPE UND VORURTEILE IM ALLTAG ABBAUEN</vt:lpstr>
    </vt:vector>
  </TitlesOfParts>
  <Company>Amnesty International Schweizer Sektion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CECI EST UN TITRE DE DEUX LIGNES AU MAXIMUM</dc:title>
  <dc:creator>France Gaudreault</dc:creator>
  <dc:description>AICH modèle de présentation. Police: Amnesty Trade Gothic._x000d_
Utilisable seulement sur des systèmes dont les polices Amnesty Trade Gothic sont installées.</dc:description>
  <cp:lastModifiedBy>Pascal Stadler</cp:lastModifiedBy>
  <cp:revision>168</cp:revision>
  <cp:lastPrinted>2016-11-29T14:48:43Z</cp:lastPrinted>
  <dcterms:created xsi:type="dcterms:W3CDTF">2016-02-18T07:06:09Z</dcterms:created>
  <dcterms:modified xsi:type="dcterms:W3CDTF">2018-01-25T12:15:29Z</dcterms:modified>
</cp:coreProperties>
</file>