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8" r:id="rId10"/>
    <p:sldId id="269" r:id="rId11"/>
    <p:sldId id="265" r:id="rId12"/>
    <p:sldId id="270" r:id="rId13"/>
    <p:sldId id="271" r:id="rId14"/>
    <p:sldId id="273" r:id="rId15"/>
    <p:sldId id="272" r:id="rId1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4" autoAdjust="0"/>
  </p:normalViewPr>
  <p:slideViewPr>
    <p:cSldViewPr>
      <p:cViewPr varScale="1">
        <p:scale>
          <a:sx n="92" d="100"/>
          <a:sy n="92" d="100"/>
        </p:scale>
        <p:origin x="215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7-14T08:52:33.320" idx="1">
    <p:pos x="10" y="10"/>
    <p:text>Um das Hintergrundbild der Titelfolie zu ändern, muss das Hintergrundbild des Titelmasters geändert werden.
Eine detaillierte Anleitung dazu findet sich in der Hilfe von PowerPoint --&gt; F1 drücken!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0" y="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022725" y="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57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095875" cy="3821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1758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64200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0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8830F56-DBB2-413A-B2F6-845727BC17E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697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76B84C-4D37-4086-A65D-6F5591A2BF3E}" type="slidenum">
              <a:rPr lang="de-CH"/>
              <a:pPr/>
              <a:t>1</a:t>
            </a:fld>
            <a:endParaRPr lang="de-CH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D5AC961D-BEB2-4F7E-978C-568A3FC2110A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4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1pPr>
            <a:lvl2pPr marL="775640" indent="-298323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2pPr>
            <a:lvl3pPr marL="1193292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3pPr>
            <a:lvl4pPr marL="1670609" indent="-237002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4pPr>
            <a:lvl5pPr marL="2147926" indent="-240316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5pPr>
            <a:lvl6pPr marL="2625242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6pPr>
            <a:lvl7pPr marL="3102559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7pPr>
            <a:lvl8pPr marL="3579876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8pPr>
            <a:lvl9pPr marL="4057193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624F6E54-FE8C-41A4-A8F1-5E05488E70C6}" type="slidenum">
              <a:rPr lang="en-US" altLang="de-DE" sz="1300">
                <a:latin typeface="Arial" charset="0"/>
              </a:rPr>
              <a:pPr eaLnBrk="1" hangingPunct="1"/>
              <a:t>10</a:t>
            </a:fld>
            <a:endParaRPr lang="en-US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1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EDBE1E-C0A0-477A-9F36-1B7CDDCD7DCF}" type="slidenum">
              <a:rPr lang="de-CH"/>
              <a:pPr/>
              <a:t>11</a:t>
            </a:fld>
            <a:endParaRPr lang="de-CH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A4E2EE1E-62B8-4F66-A795-6D0D2C1E238B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11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/>
              <a:t>Wichtig: </a:t>
            </a:r>
            <a:r>
              <a:rPr lang="de-DE" dirty="0" err="1" smtClean="0"/>
              <a:t>Menschenrechtesgerichtshof</a:t>
            </a:r>
            <a:r>
              <a:rPr lang="de-DE" baseline="0" dirty="0" smtClean="0"/>
              <a:t> nur für Europa, Amerika und Afrika, wo es regionale Menschenrechtskonventionen gibt</a:t>
            </a:r>
          </a:p>
          <a:p>
            <a:r>
              <a:rPr lang="de-DE" baseline="0" dirty="0" smtClean="0"/>
              <a:t>Auf internationaler Ebene gibt es keinen Menschenrechtsgerichtshof!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80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EDBE1E-C0A0-477A-9F36-1B7CDDCD7DCF}" type="slidenum">
              <a:rPr lang="de-CH"/>
              <a:pPr/>
              <a:t>12</a:t>
            </a:fld>
            <a:endParaRPr lang="de-CH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A4E2EE1E-62B8-4F66-A795-6D0D2C1E238B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12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/>
              <a:t>Es braucht deshalb Menschen,</a:t>
            </a:r>
            <a:r>
              <a:rPr lang="de-DE" baseline="0" dirty="0" smtClean="0"/>
              <a:t> die hinsehen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447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err="1" smtClean="0"/>
              <a:t>Unmenschliche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Behandlung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ist</a:t>
            </a:r>
            <a:r>
              <a:rPr lang="en-US" altLang="de-DE" dirty="0" smtClean="0"/>
              <a:t> verboten – </a:t>
            </a:r>
            <a:r>
              <a:rPr lang="en-US" altLang="de-DE" dirty="0" err="1" smtClean="0"/>
              <a:t>dennoch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werden</a:t>
            </a:r>
            <a:r>
              <a:rPr lang="en-US" altLang="de-DE" dirty="0" smtClean="0"/>
              <a:t> in </a:t>
            </a:r>
            <a:r>
              <a:rPr lang="en-US" altLang="de-DE" dirty="0" err="1" smtClean="0"/>
              <a:t>zahlreichen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Ländern</a:t>
            </a:r>
            <a:r>
              <a:rPr lang="en-US" altLang="de-DE" dirty="0" smtClean="0"/>
              <a:t> Menschen </a:t>
            </a:r>
            <a:r>
              <a:rPr lang="en-US" altLang="de-DE" dirty="0" err="1" smtClean="0"/>
              <a:t>körperlich</a:t>
            </a:r>
            <a:r>
              <a:rPr lang="en-US" altLang="de-DE" dirty="0" smtClean="0"/>
              <a:t> und </a:t>
            </a:r>
            <a:r>
              <a:rPr lang="en-US" altLang="de-DE" dirty="0" err="1" smtClean="0"/>
              <a:t>seelisch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gequält</a:t>
            </a:r>
            <a:r>
              <a:rPr lang="en-US" altLang="de-DE" dirty="0" smtClean="0"/>
              <a:t>. </a:t>
            </a:r>
          </a:p>
          <a:p>
            <a:endParaRPr lang="en-US" altLang="de-DE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1pPr>
            <a:lvl2pPr marL="775640" indent="-298323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2pPr>
            <a:lvl3pPr marL="1193292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3pPr>
            <a:lvl4pPr marL="1670609" indent="-237002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4pPr>
            <a:lvl5pPr marL="2147926" indent="-240316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5pPr>
            <a:lvl6pPr marL="2625242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6pPr>
            <a:lvl7pPr marL="3102559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7pPr>
            <a:lvl8pPr marL="3579876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8pPr>
            <a:lvl9pPr marL="4057193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A99428E0-CD99-481C-9D8A-E74C46D2E4ED}" type="slidenum">
              <a:rPr lang="en-US" altLang="de-DE" sz="1300">
                <a:latin typeface="Arial" charset="0"/>
              </a:rPr>
              <a:pPr eaLnBrk="1" hangingPunct="1"/>
              <a:t>13</a:t>
            </a:fld>
            <a:endParaRPr lang="en-US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4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Kinder </a:t>
            </a:r>
            <a:r>
              <a:rPr lang="en-US" altLang="de-DE" dirty="0" err="1" smtClean="0"/>
              <a:t>sind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besonders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geschützt</a:t>
            </a:r>
            <a:r>
              <a:rPr lang="en-US" altLang="de-DE" baseline="0" dirty="0" smtClean="0"/>
              <a:t> – </a:t>
            </a:r>
            <a:r>
              <a:rPr lang="en-US" altLang="de-DE" baseline="0" dirty="0" err="1" smtClean="0"/>
              <a:t>z.B</a:t>
            </a:r>
            <a:r>
              <a:rPr lang="en-US" altLang="de-DE" baseline="0" dirty="0" smtClean="0"/>
              <a:t>. </a:t>
            </a:r>
            <a:r>
              <a:rPr lang="en-US" altLang="de-DE" baseline="0" dirty="0" err="1" smtClean="0"/>
              <a:t>durch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eine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Kinderrechtskonvention</a:t>
            </a:r>
            <a:endParaRPr lang="en-US" altLang="de-DE" baseline="0" dirty="0" smtClean="0"/>
          </a:p>
          <a:p>
            <a:r>
              <a:rPr lang="en-US" altLang="de-DE" baseline="0" dirty="0" err="1" smtClean="0"/>
              <a:t>Sie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haben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ein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Recht</a:t>
            </a:r>
            <a:r>
              <a:rPr lang="en-US" altLang="de-DE" baseline="0" dirty="0" smtClean="0"/>
              <a:t> auf </a:t>
            </a:r>
            <a:r>
              <a:rPr lang="en-US" altLang="de-DE" baseline="0" dirty="0" err="1" smtClean="0"/>
              <a:t>eine</a:t>
            </a:r>
            <a:r>
              <a:rPr lang="en-US" altLang="de-DE" baseline="0" dirty="0" smtClean="0"/>
              <a:t> </a:t>
            </a:r>
            <a:r>
              <a:rPr lang="en-US" altLang="de-DE" baseline="0" dirty="0" err="1" smtClean="0"/>
              <a:t>Kindheit</a:t>
            </a:r>
            <a:r>
              <a:rPr lang="en-US" altLang="de-DE" baseline="0" smtClean="0"/>
              <a:t>!</a:t>
            </a:r>
            <a:endParaRPr lang="en-US" altLang="de-DE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1pPr>
            <a:lvl2pPr marL="775640" indent="-298323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2pPr>
            <a:lvl3pPr marL="1193292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3pPr>
            <a:lvl4pPr marL="1670609" indent="-237002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4pPr>
            <a:lvl5pPr marL="2147926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5pPr>
            <a:lvl6pPr marL="2625242" indent="-23865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6pPr>
            <a:lvl7pPr marL="3102559" indent="-23865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7pPr>
            <a:lvl8pPr marL="3579876" indent="-23865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8pPr>
            <a:lvl9pPr marL="4057193" indent="-23865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B2715868-DDBF-41AE-BCFA-4F3E1A12F2F3}" type="slidenum">
              <a:rPr lang="en-US" altLang="de-DE" sz="1300">
                <a:latin typeface="Arial" charset="0"/>
              </a:rPr>
              <a:pPr eaLnBrk="1" hangingPunct="1"/>
              <a:t>14</a:t>
            </a:fld>
            <a:endParaRPr lang="en-US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39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204A049B-3179-4FBB-A308-F25E8D4E0481}" type="slidenum">
              <a:rPr lang="de-CH" altLang="de-DE" sz="1300" smtClean="0">
                <a:latin typeface="Arial" charset="0"/>
              </a:rPr>
              <a:pPr eaLnBrk="1" hangingPunct="1"/>
              <a:t>15</a:t>
            </a:fld>
            <a:endParaRPr lang="de-CH" altLang="de-DE" sz="13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37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altLang="de-DE" sz="1000" dirty="0" smtClean="0"/>
              <a:t>Armut ist oft Ursache und Folge von Menschenrechtsverletzungen</a:t>
            </a:r>
          </a:p>
        </p:txBody>
      </p:sp>
    </p:spTree>
    <p:extLst>
      <p:ext uri="{BB962C8B-B14F-4D97-AF65-F5344CB8AC3E}">
        <p14:creationId xmlns:p14="http://schemas.microsoft.com/office/powerpoint/2010/main" val="282254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C4780-C140-4BA7-BE6F-FA3A132AA314}" type="slidenum">
              <a:rPr lang="de-CH"/>
              <a:pPr/>
              <a:t>2</a:t>
            </a:fld>
            <a:endParaRPr lang="de-CH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83F9BB82-C0EC-42B7-9CB8-19CECB3F7D49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2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/>
              <a:t>Bereits in der Antike </a:t>
            </a:r>
            <a:r>
              <a:rPr lang="de-DE" dirty="0" err="1" smtClean="0"/>
              <a:t>äussern</a:t>
            </a:r>
            <a:r>
              <a:rPr lang="de-DE" dirty="0" smtClean="0"/>
              <a:t> sich</a:t>
            </a:r>
            <a:r>
              <a:rPr lang="de-DE" baseline="0" dirty="0" smtClean="0"/>
              <a:t> Philosophen zu den Rechten der Menschen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25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34B5CB-0B1C-4990-8BCD-410E2AC4EF79}" type="slidenum">
              <a:rPr lang="de-CH"/>
              <a:pPr/>
              <a:t>3</a:t>
            </a:fld>
            <a:endParaRPr lang="de-CH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34CCCC9C-1AE7-4C82-A89A-758A90D99374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3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/>
              <a:t>In Amerika ebenfalls 1789: Bill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18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A3BD82-43A0-44C6-9709-864326ADCE67}" type="slidenum">
              <a:rPr lang="de-CH"/>
              <a:pPr/>
              <a:t>4</a:t>
            </a:fld>
            <a:endParaRPr lang="de-CH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F05C9B33-AADE-42E7-981B-25ACE7EE7B07}" type="slidenum">
              <a:rPr lang="de-CH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4</a:t>
            </a:fld>
            <a:endParaRPr lang="de-CH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dirty="0" smtClean="0"/>
              <a:t>Gründung</a:t>
            </a:r>
            <a:r>
              <a:rPr lang="de-DE" baseline="0" dirty="0" smtClean="0"/>
              <a:t> UNO 1945 führt zur Niederschreibung der Allgemeinen Erklärung der Menschenrechte</a:t>
            </a:r>
          </a:p>
          <a:p>
            <a:r>
              <a:rPr lang="de-DE" dirty="0" smtClean="0"/>
              <a:t>Bürgerliche und politische Rechte</a:t>
            </a:r>
            <a:r>
              <a:rPr lang="de-DE" baseline="0" dirty="0" smtClean="0"/>
              <a:t> sowie </a:t>
            </a:r>
            <a:r>
              <a:rPr lang="de-DE" dirty="0" smtClean="0"/>
              <a:t>kulturelle,</a:t>
            </a:r>
            <a:r>
              <a:rPr lang="de-DE" baseline="0" dirty="0" smtClean="0"/>
              <a:t> wirtschaftliche und soziale</a:t>
            </a:r>
          </a:p>
        </p:txBody>
      </p:sp>
    </p:spTree>
    <p:extLst>
      <p:ext uri="{BB962C8B-B14F-4D97-AF65-F5344CB8AC3E}">
        <p14:creationId xmlns:p14="http://schemas.microsoft.com/office/powerpoint/2010/main" val="9313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77E5EB-1006-46FF-9C5A-BE959F74ED7A}" type="slidenum">
              <a:rPr lang="de-CH"/>
              <a:pPr/>
              <a:t>5</a:t>
            </a:fld>
            <a:endParaRPr lang="de-CH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26ADDCBD-BF1D-4D8B-A154-569EDF3AE7BF}" type="slidenum">
              <a:rPr lang="en-US" sz="13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5</a:t>
            </a:fld>
            <a:endParaRPr lang="en-US" sz="13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097462" cy="3822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55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635E1E-615D-400D-90B9-92E4A0F75FDE}" type="slidenum">
              <a:rPr lang="de-CH"/>
              <a:pPr/>
              <a:t>6</a:t>
            </a:fld>
            <a:endParaRPr lang="de-CH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097462" cy="3822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05D3B20E-14E1-4464-ADFB-71213E67638D}" type="slidenum">
              <a:rPr lang="en-US" sz="13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6</a:t>
            </a:fld>
            <a:endParaRPr lang="en-US" sz="1300">
              <a:solidFill>
                <a:srgbClr val="00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1pPr>
            <a:lvl2pPr marL="775640" indent="-298323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2pPr>
            <a:lvl3pPr marL="1193292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3pPr>
            <a:lvl4pPr marL="1670609" indent="-237002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4pPr>
            <a:lvl5pPr marL="2147926" indent="-240316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5pPr>
            <a:lvl6pPr marL="2625242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6pPr>
            <a:lvl7pPr marL="3102559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7pPr>
            <a:lvl8pPr marL="3579876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8pPr>
            <a:lvl9pPr marL="4057193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F7A74020-0689-4F37-A074-24A486DB9E07}" type="slidenum">
              <a:rPr lang="en-US" altLang="de-DE" sz="1300">
                <a:latin typeface="Arial" charset="0"/>
              </a:rPr>
              <a:pPr eaLnBrk="1" hangingPunct="1"/>
              <a:t>7</a:t>
            </a:fld>
            <a:endParaRPr lang="en-US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9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9F1F9F-D6D7-422C-B460-C9A168AA3048}" type="slidenum">
              <a:rPr lang="de-CH"/>
              <a:pPr/>
              <a:t>8</a:t>
            </a:fld>
            <a:endParaRPr lang="de-CH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097462" cy="3822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65788" cy="4591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022725" y="9721850"/>
            <a:ext cx="30622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buClrTx/>
              <a:buFontTx/>
              <a:buNone/>
            </a:pPr>
            <a:fld id="{3F402D54-1E9F-4BCD-95F1-785CD536786C}" type="slidenum">
              <a:rPr lang="en-US" sz="13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</a:pPr>
              <a:t>8</a:t>
            </a:fld>
            <a:endParaRPr lang="en-US" sz="1300">
              <a:solidFill>
                <a:srgbClr val="00000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de-D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1pPr>
            <a:lvl2pPr marL="775640" indent="-298323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2pPr>
            <a:lvl3pPr marL="1193292" indent="-238658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3pPr>
            <a:lvl4pPr marL="1670609" indent="-237002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4pPr>
            <a:lvl5pPr marL="2147926" indent="-240316" eaLnBrk="0" hangingPunct="0">
              <a:defRPr sz="2100">
                <a:solidFill>
                  <a:schemeClr val="tx1"/>
                </a:solidFill>
                <a:latin typeface="Amnesty Trade Gothic" pitchFamily="34" charset="0"/>
              </a:defRPr>
            </a:lvl5pPr>
            <a:lvl6pPr marL="2625242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6pPr>
            <a:lvl7pPr marL="3102559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7pPr>
            <a:lvl8pPr marL="3579876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8pPr>
            <a:lvl9pPr marL="4057193" indent="-24031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624F6E54-FE8C-41A4-A8F1-5E05488E70C6}" type="slidenum">
              <a:rPr lang="en-US" altLang="de-DE" sz="1300">
                <a:latin typeface="Arial" charset="0"/>
              </a:rPr>
              <a:pPr eaLnBrk="1" hangingPunct="1"/>
              <a:t>9</a:t>
            </a:fld>
            <a:endParaRPr lang="en-US" altLang="de-DE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9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2348694C-F75F-4C84-8896-109BE1F5143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59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18A6EB42-F9F1-4B79-81F3-59C2751D965F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69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2638" cy="57562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338138"/>
            <a:ext cx="6010275" cy="57562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C533AD3A-3783-445C-B3B8-614C44D617B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271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AB9EF8CC-F182-4EB0-BD12-09CA01CBB55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29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FD368746-1550-4910-872D-107A0A1C6DE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511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914525"/>
            <a:ext cx="4030663" cy="4179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9788" y="1914525"/>
            <a:ext cx="4032250" cy="4179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F8463E59-6BA5-405B-A022-214C2EA9345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AA4AB3E3-D8A0-4A41-A366-16CB26FBFFF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695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9AD8861E-0ADA-4E89-8B19-2FE1F82CD9F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7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DC4E03DC-96EE-42A7-A48D-4F2BC5074AD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43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A13F4A94-5DA1-4F77-BF72-64C79B06DA6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53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10. Dezember 2010 | Folie </a:t>
            </a:r>
            <a:fld id="{74BEFD90-7999-404F-BFA5-A3FDFF7D62E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97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8138"/>
            <a:ext cx="8213725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14525"/>
            <a:ext cx="8215313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4538" y="6440488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de-CH"/>
              <a:t>10. Dezember 2010 | Folie </a:t>
            </a:r>
            <a:fld id="{E9C55681-D6C2-479F-8886-7D911B55E283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200775"/>
            <a:ext cx="13462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/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5pPr>
      <a:lvl6pPr marL="25146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6pPr>
      <a:lvl7pPr marL="29718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7pPr>
      <a:lvl8pPr marL="34290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8pPr>
      <a:lvl9pPr marL="3886200" indent="-228600"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0000"/>
          </a:solidFill>
          <a:latin typeface="Amnesty Trade Gothic Cn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ts val="2075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7544" y="620688"/>
            <a:ext cx="8229600" cy="5328592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ts val="3813"/>
              </a:lnSpc>
              <a:buClrTx/>
              <a:buFontTx/>
              <a:buNone/>
            </a:pPr>
            <a:r>
              <a:rPr lang="en-GB" sz="3600" b="1" dirty="0" smtClean="0">
                <a:solidFill>
                  <a:srgbClr val="000000"/>
                </a:solidFill>
              </a:rPr>
              <a:t>DIE MENSCHENRECHTE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4538" y="6440488"/>
            <a:ext cx="1573212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5CD9339D-91FC-4286-9723-5FBDAC254438}" type="datetime4">
              <a:rPr lang="de-CH" altLang="de-DE" sz="900" smtClean="0"/>
              <a:pPr eaLnBrk="1" hangingPunct="1"/>
              <a:t>30. April 2015</a:t>
            </a:fld>
            <a:r>
              <a:rPr lang="de-CH" altLang="de-DE" sz="900" smtClean="0"/>
              <a:t> | Folie </a:t>
            </a:r>
            <a:fld id="{493BD73F-AF68-4293-878A-6B930F70F0EA}" type="slidenum">
              <a:rPr lang="de-CH" altLang="de-DE" sz="900" smtClean="0"/>
              <a:pPr eaLnBrk="1" hangingPunct="1"/>
              <a:t>10</a:t>
            </a:fld>
            <a:endParaRPr lang="de-CH" altLang="de-DE" sz="9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800" kern="1200" dirty="0" smtClean="0">
                <a:latin typeface="Arial" charset="0"/>
                <a:ea typeface="SimSun" charset="-122"/>
                <a:cs typeface="Arial" charset="0"/>
              </a:rPr>
              <a:t>Politische und bürgerliche Rechte: Recht auf Leben, Verbot von Sklaverei, Recht auf freie Meinungsäusserung,…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800" kern="1200" dirty="0" smtClean="0">
                <a:latin typeface="Arial" charset="0"/>
                <a:ea typeface="SimSun" charset="-122"/>
                <a:cs typeface="Arial" charset="0"/>
              </a:rPr>
              <a:t>Soziale, kulturelle und wirtschaftliche Rechte: Recht auf Bildung, Recht auf Freizeit, Recht auf Arbeit,…</a:t>
            </a:r>
            <a:endParaRPr lang="de-CH" altLang="de-DE" sz="2800" kern="1200" dirty="0">
              <a:latin typeface="Arial" charset="0"/>
              <a:ea typeface="SimSun" charset="-122"/>
              <a:cs typeface="Arial" charset="0"/>
            </a:endParaRPr>
          </a:p>
          <a:p>
            <a:pPr eaLnBrk="1" hangingPunct="1">
              <a:lnSpc>
                <a:spcPct val="100000"/>
              </a:lnSpc>
            </a:pPr>
            <a:endParaRPr lang="de-CH" altLang="de-DE" sz="2800" kern="1200" dirty="0" smtClean="0">
              <a:latin typeface="Arial" charset="0"/>
              <a:ea typeface="SimSun" charset="-122"/>
              <a:cs typeface="Arial" charset="0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CH" altLang="de-DE" dirty="0" smtClean="0">
              <a:solidFill>
                <a:schemeClr val="tx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7544" y="480683"/>
            <a:ext cx="8136904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Unterschiedlich aber gleichwertig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66725" y="398463"/>
            <a:ext cx="8229600" cy="1277937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3813"/>
              </a:lnSpc>
              <a:buClrTx/>
              <a:buFontTx/>
              <a:buNone/>
            </a:pPr>
            <a:r>
              <a:rPr lang="en-GB" sz="3600" b="1" dirty="0" err="1">
                <a:solidFill>
                  <a:srgbClr val="000000"/>
                </a:solidFill>
              </a:rPr>
              <a:t>Durchsetzung</a:t>
            </a:r>
            <a:r>
              <a:rPr lang="en-GB" sz="3600" b="1" dirty="0">
                <a:solidFill>
                  <a:srgbClr val="000000"/>
                </a:solidFill>
              </a:rPr>
              <a:t> der </a:t>
            </a:r>
            <a:r>
              <a:rPr lang="en-GB" sz="3600" b="1" dirty="0" err="1">
                <a:solidFill>
                  <a:srgbClr val="000000"/>
                </a:solidFill>
              </a:rPr>
              <a:t>Menschenrechte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6725" y="1628800"/>
            <a:ext cx="8231188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/>
          <a:lstStyle>
            <a:lvl1pPr marL="341313" indent="-3286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  <a:spcAft>
                <a:spcPts val="750"/>
              </a:spcAft>
            </a:pPr>
            <a:endParaRPr lang="de-CH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e-CH" sz="2800" dirty="0" smtClean="0">
                <a:solidFill>
                  <a:srgbClr val="000000"/>
                </a:solidFill>
              </a:rPr>
              <a:t>National: Bundesverfassung, Gesetze, Gerichte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e-CH" sz="2800" dirty="0" smtClean="0">
                <a:solidFill>
                  <a:srgbClr val="000000"/>
                </a:solidFill>
              </a:rPr>
              <a:t>International: UNO Menschenrechtsorgane in Genf, Europäischer Gerichtshof für Menschenrechte</a:t>
            </a:r>
            <a:endParaRPr lang="de-CH" sz="28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 charset="0"/>
              <a:buNone/>
            </a:pPr>
            <a:endParaRPr lang="de-CH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500"/>
              </a:spcBef>
              <a:buFont typeface="Arial" charset="0"/>
              <a:buNone/>
            </a:pPr>
            <a:endParaRPr lang="de-CH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66725" y="398463"/>
            <a:ext cx="8229600" cy="1277937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3813"/>
              </a:lnSpc>
              <a:buClrTx/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</a:rPr>
              <a:t>Schwierigkeiten</a:t>
            </a:r>
            <a:endParaRPr lang="en-GB" sz="3600" b="1" dirty="0">
              <a:solidFill>
                <a:srgbClr val="00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66725" y="1628800"/>
            <a:ext cx="8231188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/>
          <a:lstStyle>
            <a:lvl1pPr marL="341313" indent="-328613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  <a:spcAft>
                <a:spcPts val="750"/>
              </a:spcAft>
            </a:pPr>
            <a:endParaRPr lang="de-CH" sz="2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e-CH" sz="2800" dirty="0" smtClean="0">
                <a:solidFill>
                  <a:srgbClr val="000000"/>
                </a:solidFill>
              </a:rPr>
              <a:t>Pflichten der Staaten: Menschenrechte respektieren, schützen, fördern</a:t>
            </a:r>
            <a:endParaRPr lang="de-CH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e-CH" sz="2800" dirty="0" smtClean="0">
                <a:solidFill>
                  <a:srgbClr val="000000"/>
                </a:solidFill>
              </a:rPr>
              <a:t>Viele Staaten halten sich nicht daran: Menschenrechte werden täglich verletzt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e-CH" sz="2800" dirty="0" smtClean="0">
                <a:solidFill>
                  <a:srgbClr val="000000"/>
                </a:solidFill>
              </a:rPr>
              <a:t>Durchsetzungsmechanismen schwach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6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4963"/>
            <a:ext cx="822960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6725" y="398463"/>
            <a:ext cx="8229600" cy="1277937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3813"/>
              </a:lnSpc>
              <a:buClrTx/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</a:rPr>
              <a:t>Folter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88840"/>
            <a:ext cx="3382937" cy="46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6725" y="398463"/>
            <a:ext cx="8229600" cy="1277937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3813"/>
              </a:lnSpc>
              <a:buClrTx/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</a:rPr>
              <a:t>Kindersoldaten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776"/>
            <a:ext cx="8207375" cy="47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8218488" y="5848350"/>
            <a:ext cx="53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r>
              <a:rPr lang="de-CH" altLang="de-DE" sz="1000">
                <a:solidFill>
                  <a:schemeClr val="bg1"/>
                </a:solidFill>
              </a:rPr>
              <a:t>(c) AI 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6725" y="398463"/>
            <a:ext cx="8229600" cy="1277937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3813"/>
              </a:lnSpc>
              <a:buClrTx/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</a:rPr>
              <a:t>Armut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«Immer sind es die Schwächeren, die nach Recht und Gleichheit suchen, die Stärkeren aber kümmern sich nicht darum.»&#10; Aristoteles (384-322 v. Chr.)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01278"/>
            <a:ext cx="3558235" cy="47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211961" y="1705883"/>
            <a:ext cx="4752528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0"/>
              </a:spcBef>
              <a:buClrTx/>
            </a:pPr>
            <a:r>
              <a:rPr lang="de-CH" sz="2800" dirty="0">
                <a:solidFill>
                  <a:schemeClr val="tx1"/>
                </a:solidFill>
              </a:rPr>
              <a:t>«Immer sind es die Schwächeren, die nach Recht und Gleichheit suchen, die Stärkeren aber kümmern sich nicht darum</a:t>
            </a:r>
            <a:r>
              <a:rPr lang="de-CH" sz="2800" dirty="0" smtClean="0">
                <a:solidFill>
                  <a:schemeClr val="tx1"/>
                </a:solidFill>
              </a:rPr>
              <a:t>.»</a:t>
            </a:r>
          </a:p>
          <a:p>
            <a:pPr lvl="0">
              <a:lnSpc>
                <a:spcPts val="3188"/>
              </a:lnSpc>
              <a:spcBef>
                <a:spcPts val="500"/>
              </a:spcBef>
              <a:buClrTx/>
            </a:pPr>
            <a:endParaRPr lang="de-CH" sz="2800" dirty="0">
              <a:solidFill>
                <a:schemeClr val="tx1"/>
              </a:solidFill>
            </a:endParaRPr>
          </a:p>
          <a:p>
            <a:pPr lvl="0">
              <a:lnSpc>
                <a:spcPts val="3188"/>
              </a:lnSpc>
              <a:spcBef>
                <a:spcPts val="500"/>
              </a:spcBef>
              <a:buClrTx/>
            </a:pPr>
            <a:r>
              <a:rPr lang="de-CH" sz="2800" dirty="0" smtClean="0">
                <a:solidFill>
                  <a:schemeClr val="tx1"/>
                </a:solidFill>
              </a:rPr>
              <a:t>Aristoteles </a:t>
            </a:r>
          </a:p>
          <a:p>
            <a:pPr lvl="0">
              <a:lnSpc>
                <a:spcPts val="3188"/>
              </a:lnSpc>
              <a:spcBef>
                <a:spcPts val="500"/>
              </a:spcBef>
              <a:buClrTx/>
            </a:pPr>
            <a:r>
              <a:rPr lang="de-CH" sz="2800" dirty="0" smtClean="0">
                <a:solidFill>
                  <a:schemeClr val="tx1"/>
                </a:solidFill>
              </a:rPr>
              <a:t>(</a:t>
            </a:r>
            <a:r>
              <a:rPr lang="de-CH" sz="2800" dirty="0">
                <a:solidFill>
                  <a:schemeClr val="tx1"/>
                </a:solidFill>
              </a:rPr>
              <a:t>384-322 v. Chr</a:t>
            </a:r>
            <a:r>
              <a:rPr lang="de-CH" sz="2800" dirty="0" smtClean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6725" y="466725"/>
            <a:ext cx="8229600" cy="11430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ts val="3813"/>
              </a:lnSpc>
              <a:buClrTx/>
              <a:buFontTx/>
              <a:buNone/>
            </a:pPr>
            <a:r>
              <a:rPr lang="en-GB" sz="3600" b="1" dirty="0" err="1" smtClean="0">
                <a:solidFill>
                  <a:srgbClr val="000000"/>
                </a:solidFill>
              </a:rPr>
              <a:t>Antike</a:t>
            </a:r>
            <a:endParaRPr lang="en-GB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6725" y="466725"/>
            <a:ext cx="8229600" cy="11430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ts val="3813"/>
              </a:lnSpc>
              <a:buClrTx/>
              <a:buFontTx/>
              <a:buNone/>
            </a:pPr>
            <a:r>
              <a:rPr lang="en-GB" sz="3600" b="1" dirty="0" err="1">
                <a:solidFill>
                  <a:srgbClr val="000000"/>
                </a:solidFill>
              </a:rPr>
              <a:t>Französische</a:t>
            </a:r>
            <a:r>
              <a:rPr lang="en-GB" sz="3600" b="1" dirty="0">
                <a:solidFill>
                  <a:srgbClr val="000000"/>
                </a:solidFill>
              </a:rPr>
              <a:t> Revolution (1789)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95936" y="1743075"/>
            <a:ext cx="525048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/>
          <a:lstStyle>
            <a:lvl1pPr marL="342900" indent="-331788"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</a:rPr>
              <a:t>	</a:t>
            </a:r>
            <a:r>
              <a:rPr lang="de-CH" sz="2800" dirty="0" smtClean="0">
                <a:solidFill>
                  <a:srgbClr val="000000"/>
                </a:solidFill>
              </a:rPr>
              <a:t>Erklärung der Menschen-     und </a:t>
            </a:r>
            <a:r>
              <a:rPr lang="de-CH" sz="2800" dirty="0">
                <a:solidFill>
                  <a:srgbClr val="000000"/>
                </a:solidFill>
              </a:rPr>
              <a:t>Bürgerrechte 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de-CH" sz="32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</a:rPr>
              <a:t>	Freiheit, Gleichheit, Brüderlichkeit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</a:rPr>
              <a:t>	</a:t>
            </a:r>
            <a:r>
              <a:rPr lang="de-CH" sz="2800" dirty="0" smtClean="0">
                <a:solidFill>
                  <a:srgbClr val="000000"/>
                </a:solidFill>
              </a:rPr>
              <a:t>Schutz der Menschen vor Herrschaft/Staat 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de-CH" sz="28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endParaRPr lang="de-CH" sz="2400" dirty="0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743074"/>
            <a:ext cx="411321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67545" y="460375"/>
            <a:ext cx="8208912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>
                <a:solidFill>
                  <a:srgbClr val="000000"/>
                </a:solidFill>
              </a:rPr>
              <a:t>Erklärung der </a:t>
            </a:r>
            <a:r>
              <a:rPr lang="de-CH" sz="3600" b="1" dirty="0" smtClean="0">
                <a:solidFill>
                  <a:srgbClr val="000000"/>
                </a:solidFill>
              </a:rPr>
              <a:t>Menschenrechte</a:t>
            </a:r>
            <a:endParaRPr lang="de-CH" sz="3200" b="1" dirty="0">
              <a:solidFill>
                <a:srgbClr val="000000"/>
              </a:solidFill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283969" y="1808311"/>
            <a:ext cx="4824536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1800"/>
              </a:spcBef>
              <a:buClrTx/>
              <a:buFontTx/>
              <a:buNone/>
            </a:pPr>
            <a:r>
              <a:rPr lang="de-CH" sz="2800" dirty="0" smtClean="0">
                <a:solidFill>
                  <a:srgbClr val="000000"/>
                </a:solidFill>
              </a:rPr>
              <a:t>1948</a:t>
            </a:r>
          </a:p>
          <a:p>
            <a:pPr>
              <a:spcBef>
                <a:spcPts val="1800"/>
              </a:spcBef>
              <a:buClrTx/>
              <a:buFontTx/>
              <a:buNone/>
            </a:pPr>
            <a:r>
              <a:rPr lang="de-CH" sz="2800" dirty="0" smtClean="0">
                <a:solidFill>
                  <a:srgbClr val="000000"/>
                </a:solidFill>
              </a:rPr>
              <a:t>Reaktion </a:t>
            </a:r>
            <a:r>
              <a:rPr lang="de-CH" sz="2800" dirty="0">
                <a:solidFill>
                  <a:srgbClr val="000000"/>
                </a:solidFill>
              </a:rPr>
              <a:t>auf </a:t>
            </a:r>
            <a:r>
              <a:rPr lang="de-CH" sz="2800" dirty="0" smtClean="0">
                <a:solidFill>
                  <a:srgbClr val="000000"/>
                </a:solidFill>
              </a:rPr>
              <a:t>Staatsterror</a:t>
            </a:r>
            <a:r>
              <a:rPr lang="de-CH" sz="2800" dirty="0">
                <a:solidFill>
                  <a:srgbClr val="000000"/>
                </a:solidFill>
              </a:rPr>
              <a:t>, Völkermord und </a:t>
            </a:r>
            <a:r>
              <a:rPr lang="de-CH" sz="2800" dirty="0" smtClean="0">
                <a:solidFill>
                  <a:srgbClr val="000000"/>
                </a:solidFill>
              </a:rPr>
              <a:t>Weltkrieg</a:t>
            </a:r>
          </a:p>
          <a:p>
            <a:pPr>
              <a:spcBef>
                <a:spcPts val="1800"/>
              </a:spcBef>
              <a:buClrTx/>
              <a:buFontTx/>
              <a:buNone/>
            </a:pPr>
            <a:endParaRPr lang="de-CH" sz="28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ClrTx/>
              <a:buFontTx/>
              <a:buNone/>
            </a:pPr>
            <a:r>
              <a:rPr lang="de-CH" sz="2800" dirty="0" smtClean="0">
                <a:solidFill>
                  <a:srgbClr val="000000"/>
                </a:solidFill>
              </a:rPr>
              <a:t>Menschenrechte</a:t>
            </a:r>
            <a:r>
              <a:rPr lang="de-CH" sz="2800" dirty="0">
                <a:solidFill>
                  <a:srgbClr val="000000"/>
                </a:solidFill>
              </a:rPr>
              <a:t>: </a:t>
            </a:r>
            <a:r>
              <a:rPr lang="de-CH" sz="2800" dirty="0" smtClean="0">
                <a:solidFill>
                  <a:srgbClr val="000000"/>
                </a:solidFill>
              </a:rPr>
              <a:t>«Das </a:t>
            </a:r>
            <a:r>
              <a:rPr lang="de-CH" sz="2800" dirty="0">
                <a:solidFill>
                  <a:srgbClr val="000000"/>
                </a:solidFill>
              </a:rPr>
              <a:t>von allen Völkern und Nationen zu </a:t>
            </a:r>
            <a:r>
              <a:rPr lang="de-CH" sz="2800" dirty="0" smtClean="0">
                <a:solidFill>
                  <a:srgbClr val="000000"/>
                </a:solidFill>
              </a:rPr>
              <a:t>erreichende </a:t>
            </a:r>
            <a:r>
              <a:rPr lang="de-CH" sz="2800" dirty="0">
                <a:solidFill>
                  <a:srgbClr val="000000"/>
                </a:solidFill>
              </a:rPr>
              <a:t>gemeinsame Ideal»</a:t>
            </a:r>
          </a:p>
          <a:p>
            <a:pPr>
              <a:spcBef>
                <a:spcPts val="1800"/>
              </a:spcBef>
              <a:buClrTx/>
              <a:buFontTx/>
              <a:buNone/>
            </a:pPr>
            <a:endParaRPr lang="de-CH" sz="28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endParaRPr lang="de-CH" sz="2800" dirty="0">
              <a:solidFill>
                <a:srgbClr val="00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3" y="1898650"/>
            <a:ext cx="3816425" cy="354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27782" y="2060575"/>
            <a:ext cx="7416626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CH" sz="2800" b="1" dirty="0" smtClean="0">
                <a:solidFill>
                  <a:srgbClr val="000000"/>
                </a:solidFill>
                <a:cs typeface="Arial" charset="0"/>
              </a:rPr>
              <a:t>Artikel 1</a:t>
            </a:r>
          </a:p>
          <a:p>
            <a:pPr>
              <a:buClrTx/>
              <a:buFontTx/>
              <a:buNone/>
            </a:pPr>
            <a:endParaRPr lang="de-CH" sz="2800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  <a:cs typeface="Arial" charset="0"/>
              </a:rPr>
              <a:t>«Alle Menschen sind frei und gleich an Würde und Rechten geboren. Sie sind mit Vernunft und Gewissen begabt und sollen einander im Geist der Brüderlichkeit begegnen.»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7544" y="460375"/>
            <a:ext cx="8136707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Ich hab die gleichen Rechte!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744538" y="6440488"/>
            <a:ext cx="1352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CH" sz="900">
                <a:solidFill>
                  <a:srgbClr val="000000"/>
                </a:solidFill>
                <a:latin typeface="Amnesty Trade Gothic" pitchFamily="32" charset="0"/>
                <a:cs typeface="Arial Unicode MS" charset="0"/>
              </a:rPr>
              <a:t>28. Februar 2012 | Folie </a:t>
            </a:r>
            <a:fld id="{1F99334D-3788-4111-94E5-2602D423D58F}" type="slidenum">
              <a:rPr lang="de-CH" sz="900">
                <a:solidFill>
                  <a:srgbClr val="000000"/>
                </a:solidFill>
                <a:latin typeface="Amnesty Trade Gothic" pitchFamily="32" charset="0"/>
                <a:cs typeface="Arial Unicode MS" charset="0"/>
              </a:rPr>
              <a:pPr>
                <a:buClrTx/>
                <a:buFontTx/>
                <a:buNone/>
              </a:pPr>
              <a:t>6</a:t>
            </a:fld>
            <a:endParaRPr lang="de-CH" sz="900">
              <a:solidFill>
                <a:srgbClr val="000000"/>
              </a:solidFill>
              <a:latin typeface="Amnesty Trade Gothic" pitchFamily="32" charset="0"/>
              <a:cs typeface="Arial Unicode MS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67105" y="2793262"/>
            <a:ext cx="6297183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 typeface="Times New Roman" pitchFamily="16" charset="0"/>
              <a:buNone/>
            </a:pPr>
            <a:r>
              <a:rPr lang="de-CH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3</a:t>
            </a:r>
          </a:p>
          <a:p>
            <a:pPr>
              <a:buClrTx/>
              <a:buFont typeface="Times New Roman" pitchFamily="16" charset="0"/>
              <a:buNone/>
            </a:pPr>
            <a:endParaRPr lang="de-CH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Times New Roman" pitchFamily="16" charset="0"/>
              <a:buNone/>
            </a:pPr>
            <a:r>
              <a:rPr lang="de-CH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«Recht auf Leben und Freiheit»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7545" y="460375"/>
            <a:ext cx="8208912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Ich will frei </a:t>
            </a:r>
            <a:r>
              <a:rPr lang="de-CH" sz="3600" b="1" dirty="0" smtClean="0">
                <a:solidFill>
                  <a:srgbClr val="000000"/>
                </a:solidFill>
              </a:rPr>
              <a:t>und </a:t>
            </a:r>
            <a:r>
              <a:rPr lang="de-CH" sz="3600" b="1" dirty="0" smtClean="0">
                <a:solidFill>
                  <a:srgbClr val="000000"/>
                </a:solidFill>
              </a:rPr>
              <a:t>sicher leben!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4538" y="6440488"/>
            <a:ext cx="1352550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2C981995-0241-44AE-B4FE-9358996A4DA5}" type="datetime4">
              <a:rPr lang="de-CH" altLang="de-DE" sz="900" smtClean="0"/>
              <a:pPr eaLnBrk="1" hangingPunct="1"/>
              <a:t>30. April 2015</a:t>
            </a:fld>
            <a:r>
              <a:rPr lang="de-CH" altLang="de-DE" sz="900" smtClean="0"/>
              <a:t> | Folie </a:t>
            </a:r>
            <a:fld id="{551E02A7-D0C3-4459-A6CF-49D830CE3CA5}" type="slidenum">
              <a:rPr lang="de-CH" altLang="de-DE" sz="900" smtClean="0"/>
              <a:pPr eaLnBrk="1" hangingPunct="1"/>
              <a:t>7</a:t>
            </a:fld>
            <a:endParaRPr lang="de-CH" altLang="de-DE" sz="9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de-DE" dirty="0" smtClean="0"/>
              <a:t>ICH SEH DAS ANDERS.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99594" y="2197100"/>
            <a:ext cx="6840758" cy="21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r>
              <a:rPr lang="de-CH" altLang="de-DE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Artikel 19</a:t>
            </a:r>
          </a:p>
          <a:p>
            <a:pPr eaLnBrk="1" hangingPunct="1"/>
            <a:endParaRPr lang="de-CH" altLang="de-DE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CH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Jeder hat das Recht auf Meinungsfreiheit </a:t>
            </a:r>
          </a:p>
          <a:p>
            <a:pPr eaLnBrk="1" hangingPunct="1"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D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freie Meinungsäusserung»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7545" y="460375"/>
            <a:ext cx="8208912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Ich </a:t>
            </a:r>
            <a:r>
              <a:rPr lang="de-CH" sz="3600" b="1" dirty="0" err="1" smtClean="0">
                <a:solidFill>
                  <a:srgbClr val="000000"/>
                </a:solidFill>
              </a:rPr>
              <a:t>seh</a:t>
            </a:r>
            <a:r>
              <a:rPr lang="de-CH" sz="3600" b="1" dirty="0" smtClean="0">
                <a:solidFill>
                  <a:srgbClr val="000000"/>
                </a:solidFill>
              </a:rPr>
              <a:t> das anders!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744538" y="6440488"/>
            <a:ext cx="1352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CH" sz="900">
                <a:solidFill>
                  <a:srgbClr val="000000"/>
                </a:solidFill>
                <a:latin typeface="Amnesty Trade Gothic" pitchFamily="32" charset="0"/>
                <a:cs typeface="Arial Unicode MS" charset="0"/>
              </a:rPr>
              <a:t>28. Februar 2012 | Folie </a:t>
            </a:r>
            <a:fld id="{3C567AF1-028E-4284-A669-3E974F26BE6E}" type="slidenum">
              <a:rPr lang="de-CH" sz="900">
                <a:solidFill>
                  <a:srgbClr val="000000"/>
                </a:solidFill>
                <a:latin typeface="Amnesty Trade Gothic" pitchFamily="32" charset="0"/>
                <a:cs typeface="Arial Unicode MS" charset="0"/>
              </a:rPr>
              <a:pPr>
                <a:buClrTx/>
                <a:buFontTx/>
                <a:buNone/>
              </a:pPr>
              <a:t>8</a:t>
            </a:fld>
            <a:endParaRPr lang="de-CH" sz="900">
              <a:solidFill>
                <a:srgbClr val="000000"/>
              </a:solidFill>
              <a:latin typeface="Amnesty Trade Gothic" pitchFamily="32" charset="0"/>
              <a:cs typeface="Arial Unicode MS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479302" cy="152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CH" sz="2800" b="1" dirty="0" smtClean="0">
                <a:solidFill>
                  <a:srgbClr val="000000"/>
                </a:solidFill>
                <a:cs typeface="Arial" charset="0"/>
              </a:rPr>
              <a:t>Artikel 26</a:t>
            </a:r>
          </a:p>
          <a:p>
            <a:pPr>
              <a:buClrTx/>
              <a:buFontTx/>
              <a:buNone/>
            </a:pPr>
            <a:endParaRPr lang="de-CH" sz="2800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CH" sz="2800" dirty="0">
                <a:solidFill>
                  <a:srgbClr val="000000"/>
                </a:solidFill>
                <a:cs typeface="Arial" charset="0"/>
              </a:rPr>
              <a:t>«Jeder hat das Recht auf Bildung»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7545" y="460375"/>
            <a:ext cx="8127374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Ich will’s wissen!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44538" y="6440488"/>
            <a:ext cx="1573212" cy="13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mnesty Trade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mnesty Trade Gothic" pitchFamily="34" charset="0"/>
              </a:defRPr>
            </a:lvl9pPr>
          </a:lstStyle>
          <a:p>
            <a:pPr eaLnBrk="1" hangingPunct="1"/>
            <a:fld id="{5CD9339D-91FC-4286-9723-5FBDAC254438}" type="datetime4">
              <a:rPr lang="de-CH" altLang="de-DE" sz="900" smtClean="0"/>
              <a:pPr eaLnBrk="1" hangingPunct="1"/>
              <a:t>30. April 2015</a:t>
            </a:fld>
            <a:r>
              <a:rPr lang="de-CH" altLang="de-DE" sz="900" smtClean="0"/>
              <a:t> | Folie </a:t>
            </a:r>
            <a:fld id="{493BD73F-AF68-4293-878A-6B930F70F0EA}" type="slidenum">
              <a:rPr lang="de-CH" altLang="de-DE" sz="900" smtClean="0"/>
              <a:pPr eaLnBrk="1" hangingPunct="1"/>
              <a:t>9</a:t>
            </a:fld>
            <a:endParaRPr lang="de-CH" altLang="de-DE" sz="9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800" kern="1200" dirty="0">
                <a:latin typeface="Arial" charset="0"/>
                <a:ea typeface="SimSun" charset="-122"/>
                <a:cs typeface="Arial" charset="0"/>
              </a:rPr>
              <a:t>Menschenrechte gehören uns allen!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altLang="de-DE" sz="2800" kern="1200" dirty="0" smtClean="0">
                <a:latin typeface="Arial" charset="0"/>
                <a:ea typeface="SimSun" charset="-122"/>
                <a:cs typeface="Arial" charset="0"/>
              </a:rPr>
              <a:t>Schutz </a:t>
            </a:r>
            <a:r>
              <a:rPr lang="de-CH" altLang="de-DE" sz="2800" kern="1200" dirty="0">
                <a:latin typeface="Arial" charset="0"/>
                <a:ea typeface="SimSun" charset="-122"/>
                <a:cs typeface="Arial" charset="0"/>
              </a:rPr>
              <a:t>der Würde des Menschen</a:t>
            </a:r>
          </a:p>
          <a:p>
            <a:pPr eaLnBrk="1" hangingPunct="1">
              <a:lnSpc>
                <a:spcPct val="100000"/>
              </a:lnSpc>
            </a:pPr>
            <a:endParaRPr lang="de-CH" altLang="de-DE" sz="2800" kern="1200" dirty="0" smtClean="0">
              <a:latin typeface="Arial" charset="0"/>
              <a:ea typeface="SimSun" charset="-122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altLang="de-DE" sz="2800" kern="1200" dirty="0" smtClean="0">
                <a:latin typeface="Arial" charset="0"/>
                <a:ea typeface="SimSun" charset="-122"/>
                <a:cs typeface="Arial" charset="0"/>
                <a:sym typeface="Wingdings" pitchFamily="2" charset="2"/>
              </a:rPr>
              <a:t>Gelten immer und unabhängig von</a:t>
            </a:r>
          </a:p>
          <a:p>
            <a:pPr marL="0" indent="0" eaLnBrk="1" hangingPunct="1">
              <a:lnSpc>
                <a:spcPct val="100000"/>
              </a:lnSpc>
            </a:pPr>
            <a:r>
              <a:rPr lang="de-CH" altLang="de-DE" sz="2800" kern="1200" dirty="0">
                <a:latin typeface="Arial" charset="0"/>
                <a:ea typeface="SimSun" charset="-122"/>
                <a:cs typeface="Arial" charset="0"/>
                <a:sym typeface="Wingdings" pitchFamily="2" charset="2"/>
              </a:rPr>
              <a:t>	</a:t>
            </a:r>
            <a:r>
              <a:rPr lang="de-CH" altLang="de-DE" sz="2800" kern="1200" dirty="0" smtClean="0">
                <a:latin typeface="Arial" charset="0"/>
                <a:ea typeface="SimSun" charset="-122"/>
                <a:cs typeface="Arial" charset="0"/>
                <a:sym typeface="Wingdings" pitchFamily="2" charset="2"/>
              </a:rPr>
              <a:t>Herkunft, Geschlecht </a:t>
            </a:r>
            <a:r>
              <a:rPr lang="de-CH" altLang="de-DE" sz="2800" kern="1200" dirty="0">
                <a:latin typeface="Arial" charset="0"/>
                <a:ea typeface="SimSun" charset="-122"/>
                <a:cs typeface="Arial" charset="0"/>
                <a:sym typeface="Wingdings" pitchFamily="2" charset="2"/>
              </a:rPr>
              <a:t>oder Religion</a:t>
            </a:r>
          </a:p>
          <a:p>
            <a:pPr eaLnBrk="1" hangingPunct="1">
              <a:buFont typeface="Wingdings" pitchFamily="2" charset="2"/>
              <a:buNone/>
            </a:pPr>
            <a:endParaRPr lang="de-CH" altLang="de-DE" dirty="0" smtClean="0">
              <a:solidFill>
                <a:schemeClr val="tx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67544" y="480683"/>
            <a:ext cx="8136904" cy="11557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0" tIns="90000" rIns="288000" bIns="90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de-CH" sz="3600" b="1" dirty="0" smtClean="0">
                <a:solidFill>
                  <a:srgbClr val="000000"/>
                </a:solidFill>
              </a:rPr>
              <a:t>Das sind Menschenrechte</a:t>
            </a:r>
            <a:endParaRPr lang="de-CH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mnesty Trade Gothic Cn"/>
        <a:ea typeface="SimSun"/>
        <a:cs typeface=""/>
      </a:majorFont>
      <a:minorFont>
        <a:latin typeface="Amnesty Trade Gothic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Office PowerPoint</Application>
  <PresentationFormat>Bildschirmpräsentation (4:3)</PresentationFormat>
  <Paragraphs>97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SimSun</vt:lpstr>
      <vt:lpstr>Amnesty Trade Gothic</vt:lpstr>
      <vt:lpstr>Amnesty Trade Gothic Cn</vt:lpstr>
      <vt:lpstr>Arial</vt:lpstr>
      <vt:lpstr>Arial Unicode MS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ICH SEH DAS ANDERS.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Recht, ein Recht zu haben – eine Utopie?</dc:title>
  <dc:creator>Romana Benedetti</dc:creator>
  <dc:description>AICH Präsentationsvorlage. Schrift: Amnesty Trade Gothic._x000d_
Ist nur auf Systemen zu gebrauchen, auf denen die Amnesty Trade Gothic Schriften installiert sind.</dc:description>
  <cp:lastModifiedBy>Julia Dubois</cp:lastModifiedBy>
  <cp:revision>132</cp:revision>
  <cp:lastPrinted>2011-11-16T08:40:30Z</cp:lastPrinted>
  <dcterms:created xsi:type="dcterms:W3CDTF">2009-10-05T12:59:35Z</dcterms:created>
  <dcterms:modified xsi:type="dcterms:W3CDTF">2015-04-30T08:11:04Z</dcterms:modified>
</cp:coreProperties>
</file>