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265" r:id="rId3"/>
    <p:sldId id="257" r:id="rId4"/>
    <p:sldId id="288" r:id="rId5"/>
    <p:sldId id="289" r:id="rId6"/>
    <p:sldId id="290" r:id="rId7"/>
    <p:sldId id="291" r:id="rId8"/>
    <p:sldId id="295" r:id="rId9"/>
    <p:sldId id="292" r:id="rId10"/>
    <p:sldId id="268" r:id="rId11"/>
    <p:sldId id="269" r:id="rId12"/>
    <p:sldId id="270" r:id="rId13"/>
    <p:sldId id="276" r:id="rId14"/>
    <p:sldId id="294" r:id="rId15"/>
    <p:sldId id="287" r:id="rId16"/>
    <p:sldId id="273" r:id="rId17"/>
    <p:sldId id="274" r:id="rId18"/>
    <p:sldId id="275" r:id="rId19"/>
    <p:sldId id="281" r:id="rId20"/>
    <p:sldId id="282" r:id="rId21"/>
    <p:sldId id="293" r:id="rId22"/>
  </p:sldIdLst>
  <p:sldSz cx="9144000" cy="6858000" type="screen4x3"/>
  <p:notesSz cx="6735763" cy="98663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65217" autoAdjust="0"/>
  </p:normalViewPr>
  <p:slideViewPr>
    <p:cSldViewPr>
      <p:cViewPr varScale="1">
        <p:scale>
          <a:sx n="50" d="100"/>
          <a:sy n="50" d="100"/>
        </p:scale>
        <p:origin x="166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56519-8136-4905-BB9A-4849EBDB08BC}" type="datetimeFigureOut">
              <a:rPr lang="de-CH" smtClean="0"/>
              <a:t>10.08.2016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15BE-F754-4934-B007-F4009C9E923B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72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0A30-BF30-4928-87C9-36CD483A2AE7}" type="datetimeFigureOut">
              <a:rPr lang="de-CH" smtClean="0"/>
              <a:t>10.08.2016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BBD6B-1FD7-482D-81CD-E6077D94CB1E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78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Präsentation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kann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zeitlich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inhaltlich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angepasst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werden</a:t>
            </a:r>
            <a:r>
              <a:rPr lang="fr-CH" baseline="0" dirty="0" smtClean="0"/>
              <a:t>. Um den </a:t>
            </a:r>
            <a:r>
              <a:rPr lang="fr-CH" baseline="0" dirty="0" err="1" smtClean="0"/>
              <a:t>zweiten</a:t>
            </a:r>
            <a:r>
              <a:rPr lang="fr-CH" baseline="0" dirty="0" smtClean="0"/>
              <a:t> Teil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ergänzen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können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Akzente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auf</a:t>
            </a:r>
            <a:r>
              <a:rPr lang="fr-CH" baseline="0" dirty="0" smtClean="0"/>
              <a:t> die </a:t>
            </a:r>
            <a:r>
              <a:rPr lang="fr-CH" baseline="0" dirty="0" err="1" smtClean="0"/>
              <a:t>Definitionen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gelegt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werden</a:t>
            </a:r>
            <a:r>
              <a:rPr lang="fr-CH" baseline="0" dirty="0" smtClean="0"/>
              <a:t>. 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Um </a:t>
            </a:r>
            <a:r>
              <a:rPr lang="fr-CH" dirty="0" err="1" smtClean="0"/>
              <a:t>sich</a:t>
            </a:r>
            <a:r>
              <a:rPr lang="fr-CH" dirty="0" smtClean="0"/>
              <a:t> mit 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Thema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vertraut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machen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können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folgende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Seiten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konsultieren</a:t>
            </a:r>
            <a:r>
              <a:rPr lang="fr-CH" baseline="0" dirty="0" smtClean="0"/>
              <a:t>: </a:t>
            </a:r>
            <a:endParaRPr lang="fr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smtClean="0"/>
              <a:t>Amnesty International: https://www.amnesty.ch/de/ueber-amnesty/publikationen/magazin-amnesty/2014-1/ueberwachung-privatsphaere-wird-preisgegeben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Humanrights.ch: http://www.humanrights.ch/de/service/menschenrechte/privatsphaere/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 smtClean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914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i="1" baseline="0" dirty="0" smtClean="0"/>
              <a:t>Ein ergänzendes Beispiel hierzu gibt auch der Fall Edward </a:t>
            </a:r>
            <a:r>
              <a:rPr lang="de-CH" b="1" i="1" baseline="0" dirty="0" err="1" smtClean="0"/>
              <a:t>Snowden</a:t>
            </a:r>
            <a:r>
              <a:rPr lang="de-CH" b="1" i="1" baseline="0" dirty="0" smtClean="0"/>
              <a:t>, der die Massenüberwachung der NSA aufdeckte. </a:t>
            </a:r>
          </a:p>
          <a:p>
            <a:endParaRPr lang="de-CH" dirty="0" smtClean="0"/>
          </a:p>
          <a:p>
            <a:r>
              <a:rPr lang="de-CH" dirty="0" smtClean="0"/>
              <a:t>https://www.amnesty.ch/de/themen/ueberwachung/edward-snowden/interview-mit-edward-snowden-ich-haette-frueher-an-die-oeffentlichkeit-gehen-muessen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687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NDG (Geheimdienst)     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NDG: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Echtzeit-Überwachung (Telefon, Mail, Internet)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Drohnen, Satelliten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V-Personen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Kameras &amp; Mikrofon in Privaträumen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Geheime Hausdurchsuchungen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IMSI-Catcher (Razzia)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Eindringen in Computer (Trojaner)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Internetkabel anzapfen und mit Stichworten durchsuchen (Massenüberwachung)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BÜPF (Polizei)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BÜPF: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Echtzeit-Überwachung (Telefon, Mail, Internet)</a:t>
            </a:r>
            <a:endParaRPr lang="de-CH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Vorratsdatenspeicherung: Metadaten: wer wann wo mit wem kommuniziert (Massenüberwachung)</a:t>
            </a:r>
            <a:endParaRPr lang="de-CH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Trojaner (neu)</a:t>
            </a:r>
            <a:endParaRPr lang="de-CH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IMSI-Catcher (neu)</a:t>
            </a:r>
            <a:endParaRPr lang="de-CH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4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Hier </a:t>
            </a:r>
            <a:r>
              <a:rPr lang="fr-CH" dirty="0" err="1" smtClean="0"/>
              <a:t>können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Sie</a:t>
            </a:r>
            <a:r>
              <a:rPr lang="fr-CH" baseline="0" dirty="0" smtClean="0"/>
              <a:t> die Position </a:t>
            </a:r>
            <a:r>
              <a:rPr lang="fr-CH" baseline="0" dirty="0" err="1" smtClean="0"/>
              <a:t>von</a:t>
            </a:r>
            <a:r>
              <a:rPr lang="fr-CH" baseline="0" dirty="0" smtClean="0"/>
              <a:t> Amnesty International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dieser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Frage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präsentieren</a:t>
            </a:r>
            <a:r>
              <a:rPr lang="fr-CH" baseline="0" dirty="0" smtClean="0"/>
              <a:t>, die </a:t>
            </a:r>
            <a:r>
              <a:rPr lang="fr-CH" baseline="0" dirty="0" err="1" smtClean="0"/>
              <a:t>sich</a:t>
            </a:r>
            <a:r>
              <a:rPr lang="fr-CH" baseline="0" dirty="0" smtClean="0"/>
              <a:t> den </a:t>
            </a:r>
            <a:r>
              <a:rPr lang="fr-CH" baseline="0" dirty="0" err="1" smtClean="0"/>
              <a:t>Menschenrechten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verpflichtet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fühlt</a:t>
            </a:r>
            <a:r>
              <a:rPr lang="fr-CH" baseline="0" dirty="0" smtClean="0"/>
              <a:t>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err="1" smtClean="0"/>
              <a:t>Sie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finden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mehr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Details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Bericht</a:t>
            </a:r>
            <a:r>
              <a:rPr lang="fr-CH" baseline="0" dirty="0" smtClean="0"/>
              <a:t> «</a:t>
            </a:r>
            <a:r>
              <a:rPr lang="fr-CH" baseline="0" dirty="0" err="1" smtClean="0"/>
              <a:t>Encryption</a:t>
            </a:r>
            <a:r>
              <a:rPr lang="fr-CH" baseline="0" dirty="0" smtClean="0"/>
              <a:t> : A </a:t>
            </a:r>
            <a:r>
              <a:rPr lang="fr-CH" baseline="0" dirty="0" err="1" smtClean="0"/>
              <a:t>Matter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Human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Righst</a:t>
            </a:r>
            <a:r>
              <a:rPr lang="fr-CH" baseline="0" dirty="0" smtClean="0"/>
              <a:t>».  </a:t>
            </a:r>
            <a:r>
              <a:rPr lang="fr-CH" baseline="0" dirty="0" err="1" smtClean="0"/>
              <a:t>Nur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auf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Englisch</a:t>
            </a:r>
            <a:r>
              <a:rPr lang="fr-CH" baseline="0" dirty="0" smtClean="0"/>
              <a:t>, hier:  https://www.amnesty.org/en/documents/pol40/3682/2016/en/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679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 smtClean="0"/>
              <a:t>Sicherheit</a:t>
            </a:r>
            <a:r>
              <a:rPr lang="fr-CH" dirty="0" smtClean="0"/>
              <a:t> </a:t>
            </a:r>
            <a:r>
              <a:rPr lang="fr-CH" dirty="0" err="1" smtClean="0"/>
              <a:t>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wichtig</a:t>
            </a:r>
            <a:r>
              <a:rPr lang="fr-CH" baseline="0" dirty="0" smtClean="0"/>
              <a:t>, aber </a:t>
            </a:r>
            <a:r>
              <a:rPr lang="fr-CH" baseline="0" dirty="0" err="1" smtClean="0"/>
              <a:t>steht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über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Menschenrechtsschutz</a:t>
            </a:r>
            <a:r>
              <a:rPr lang="fr-CH" baseline="0" dirty="0" smtClean="0"/>
              <a:t>? Die </a:t>
            </a:r>
            <a:r>
              <a:rPr lang="fr-CH" baseline="0" dirty="0" err="1" smtClean="0"/>
              <a:t>Antwort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Amnestiy</a:t>
            </a:r>
            <a:r>
              <a:rPr lang="fr-CH" baseline="0" dirty="0" smtClean="0"/>
              <a:t> International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dieser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Frage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ist</a:t>
            </a:r>
            <a:r>
              <a:rPr lang="fr-CH" baseline="0" dirty="0" smtClean="0"/>
              <a:t> «</a:t>
            </a:r>
            <a:r>
              <a:rPr lang="fr-CH" baseline="0" dirty="0" err="1" smtClean="0"/>
              <a:t>nein</a:t>
            </a:r>
            <a:r>
              <a:rPr lang="fr-CH" baseline="0" dirty="0" smtClean="0"/>
              <a:t>». Es </a:t>
            </a:r>
            <a:r>
              <a:rPr lang="fr-CH" baseline="0" dirty="0" err="1" smtClean="0"/>
              <a:t>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grundsätzlich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dass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Staaten</a:t>
            </a:r>
            <a:r>
              <a:rPr lang="fr-CH" baseline="0" dirty="0" smtClean="0"/>
              <a:t> die </a:t>
            </a:r>
            <a:r>
              <a:rPr lang="fr-CH" baseline="0" dirty="0" err="1" smtClean="0"/>
              <a:t>Menschenrechte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achten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schützen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gewährleisten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müssen</a:t>
            </a:r>
            <a:r>
              <a:rPr lang="fr-CH" baseline="0" dirty="0" smtClean="0"/>
              <a:t>.  </a:t>
            </a:r>
            <a:r>
              <a:rPr lang="fr-CH" baseline="0" dirty="0" err="1" smtClean="0"/>
              <a:t>Ohne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dringende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Gründe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dürfen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aufgeweicht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werden</a:t>
            </a:r>
            <a:r>
              <a:rPr lang="fr-CH" baseline="0" dirty="0" smtClean="0"/>
              <a:t>.  </a:t>
            </a:r>
            <a:endParaRPr lang="fr-C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 smtClean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580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Hier </a:t>
            </a:r>
            <a:r>
              <a:rPr lang="fr-CH" dirty="0" err="1" smtClean="0"/>
              <a:t>kann</a:t>
            </a:r>
            <a:r>
              <a:rPr lang="fr-CH" dirty="0" smtClean="0"/>
              <a:t> </a:t>
            </a:r>
            <a:r>
              <a:rPr lang="fr-CH" dirty="0" err="1" smtClean="0"/>
              <a:t>erwähnt</a:t>
            </a:r>
            <a:r>
              <a:rPr lang="fr-CH" dirty="0" smtClean="0"/>
              <a:t> </a:t>
            </a:r>
            <a:r>
              <a:rPr lang="fr-CH" dirty="0" err="1" smtClean="0"/>
              <a:t>werden</a:t>
            </a:r>
            <a:r>
              <a:rPr lang="fr-CH" dirty="0" smtClean="0"/>
              <a:t>, </a:t>
            </a:r>
            <a:r>
              <a:rPr lang="fr-CH" dirty="0" err="1" smtClean="0"/>
              <a:t>dass</a:t>
            </a:r>
            <a:r>
              <a:rPr lang="fr-CH" dirty="0" smtClean="0"/>
              <a:t> die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Idee</a:t>
            </a:r>
            <a:r>
              <a:rPr lang="fr-CH" baseline="0" dirty="0" smtClean="0"/>
              <a:t> des </a:t>
            </a:r>
            <a:r>
              <a:rPr lang="fr-CH" baseline="0" dirty="0" err="1" smtClean="0"/>
              <a:t>Schutzes</a:t>
            </a:r>
            <a:r>
              <a:rPr lang="fr-CH" baseline="0" dirty="0" smtClean="0"/>
              <a:t> der </a:t>
            </a:r>
            <a:r>
              <a:rPr lang="fr-CH" baseline="0" dirty="0" err="1" smtClean="0"/>
              <a:t>Privatsphähre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war</a:t>
            </a:r>
            <a:r>
              <a:rPr lang="fr-CH" baseline="0" dirty="0" smtClean="0"/>
              <a:t>. Die </a:t>
            </a:r>
            <a:r>
              <a:rPr lang="fr-CH" baseline="0" dirty="0" err="1" smtClean="0"/>
              <a:t>Idee</a:t>
            </a:r>
            <a:r>
              <a:rPr lang="fr-CH" baseline="0" dirty="0" smtClean="0"/>
              <a:t> der </a:t>
            </a:r>
            <a:r>
              <a:rPr lang="fr-CH" baseline="0" dirty="0" err="1" smtClean="0"/>
              <a:t>Freiheit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der Schutz der </a:t>
            </a:r>
            <a:r>
              <a:rPr lang="fr-CH" baseline="0" dirty="0" err="1" smtClean="0"/>
              <a:t>Privatsphäre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nahmen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aufeinander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Bezug</a:t>
            </a:r>
            <a:r>
              <a:rPr lang="fr-CH" baseline="0" dirty="0" smtClean="0"/>
              <a:t>.   </a:t>
            </a:r>
            <a:endParaRPr lang="fr-CH" dirty="0" smtClean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52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 smtClean="0"/>
              <a:t>Ist</a:t>
            </a:r>
            <a:r>
              <a:rPr lang="fr-CH" baseline="0" dirty="0" smtClean="0"/>
              <a:t> es </a:t>
            </a:r>
            <a:r>
              <a:rPr lang="fr-CH" baseline="0" dirty="0" err="1" smtClean="0"/>
              <a:t>heute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noch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aktuell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über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Privatsphäre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sprechen</a:t>
            </a:r>
            <a:r>
              <a:rPr lang="fr-CH" baseline="0" dirty="0" smtClean="0"/>
              <a:t>? </a:t>
            </a:r>
            <a:r>
              <a:rPr lang="fr-CH" baseline="0" dirty="0" err="1" smtClean="0"/>
              <a:t>Mehr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denn</a:t>
            </a:r>
            <a:r>
              <a:rPr lang="fr-CH" baseline="0" dirty="0" smtClean="0"/>
              <a:t> je! Die </a:t>
            </a:r>
            <a:r>
              <a:rPr lang="fr-CH" baseline="0" dirty="0" err="1" smtClean="0"/>
              <a:t>technologische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Revolution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trotz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ihrer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Vorzüge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bringt</a:t>
            </a:r>
            <a:r>
              <a:rPr lang="fr-CH" baseline="0" dirty="0" smtClean="0"/>
              <a:t>  </a:t>
            </a:r>
            <a:r>
              <a:rPr lang="fr-CH" baseline="0" dirty="0" err="1" smtClean="0"/>
              <a:t>viele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Probleme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Tage. </a:t>
            </a:r>
          </a:p>
          <a:p>
            <a:endParaRPr lang="fr-CH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err="1" smtClean="0"/>
              <a:t>Heute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nur</a:t>
            </a:r>
            <a:r>
              <a:rPr lang="fr-CH" baseline="0" dirty="0" smtClean="0"/>
              <a:t> die </a:t>
            </a:r>
            <a:r>
              <a:rPr lang="fr-CH" baseline="0" dirty="0" err="1" smtClean="0"/>
              <a:t>Staaten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Garanten</a:t>
            </a:r>
            <a:r>
              <a:rPr lang="fr-CH" baseline="0" dirty="0" smtClean="0"/>
              <a:t> der </a:t>
            </a:r>
            <a:r>
              <a:rPr lang="fr-CH" baseline="0" dirty="0" err="1" smtClean="0"/>
              <a:t>Menschenrechte</a:t>
            </a:r>
            <a:r>
              <a:rPr lang="fr-CH" baseline="0" dirty="0" smtClean="0"/>
              <a:t> in der </a:t>
            </a:r>
            <a:r>
              <a:rPr lang="fr-CH" baseline="0" dirty="0" err="1" smtClean="0"/>
              <a:t>Pflicht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sondern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immer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mehr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Unternehmen</a:t>
            </a:r>
            <a:r>
              <a:rPr lang="fr-CH" baseline="0" dirty="0" smtClean="0"/>
              <a:t>. Die </a:t>
            </a:r>
            <a:r>
              <a:rPr lang="fr-CH" baseline="0" dirty="0" err="1" smtClean="0"/>
              <a:t>Konsequenzen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unterschiedlich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wir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nachher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einige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Beispiele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zeigen</a:t>
            </a:r>
            <a:r>
              <a:rPr lang="fr-CH" baseline="0" dirty="0" smtClean="0"/>
              <a:t>. Aber in </a:t>
            </a:r>
            <a:r>
              <a:rPr lang="fr-CH" baseline="0" dirty="0" err="1" smtClean="0"/>
              <a:t>erster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Linie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werden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auf</a:t>
            </a:r>
            <a:r>
              <a:rPr lang="fr-CH" baseline="0" dirty="0" smtClean="0"/>
              <a:t> </a:t>
            </a:r>
            <a:r>
              <a:rPr lang="fr-CH" baseline="0" dirty="0" err="1" smtClean="0"/>
              <a:t>Konsequenzen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eingehen</a:t>
            </a:r>
            <a:r>
              <a:rPr lang="fr-CH" baseline="0" dirty="0" smtClean="0"/>
              <a:t>, welche </a:t>
            </a:r>
            <a:r>
              <a:rPr lang="fr-CH" baseline="0" dirty="0" err="1" smtClean="0"/>
              <a:t>entstehen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wenn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Staaten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missbräuchlich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Informationen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sammeln</a:t>
            </a:r>
            <a:r>
              <a:rPr lang="fr-CH" baseline="0" dirty="0" smtClean="0"/>
              <a:t>. </a:t>
            </a:r>
            <a:endParaRPr lang="fr-CH" dirty="0" smtClean="0"/>
          </a:p>
          <a:p>
            <a:endParaRPr lang="fr-CH" dirty="0" smtClean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405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Zuerst</a:t>
            </a:r>
            <a:r>
              <a:rPr lang="fr-CH" dirty="0" smtClean="0"/>
              <a:t> </a:t>
            </a:r>
            <a:r>
              <a:rPr lang="fr-CH" dirty="0" err="1" smtClean="0"/>
              <a:t>machen</a:t>
            </a:r>
            <a:r>
              <a:rPr lang="fr-CH" dirty="0" smtClean="0"/>
              <a:t> </a:t>
            </a:r>
            <a:r>
              <a:rPr lang="fr-CH" dirty="0" err="1" smtClean="0"/>
              <a:t>wir</a:t>
            </a:r>
            <a:r>
              <a:rPr lang="fr-CH" dirty="0" smtClean="0"/>
              <a:t> </a:t>
            </a:r>
            <a:r>
              <a:rPr lang="fr-CH" dirty="0" err="1" smtClean="0"/>
              <a:t>eine</a:t>
            </a:r>
            <a:r>
              <a:rPr lang="fr-CH" dirty="0" smtClean="0"/>
              <a:t> </a:t>
            </a:r>
            <a:r>
              <a:rPr lang="fr-CH" dirty="0" err="1" smtClean="0"/>
              <a:t>kurze</a:t>
            </a:r>
            <a:r>
              <a:rPr lang="fr-CH" dirty="0" smtClean="0"/>
              <a:t> </a:t>
            </a:r>
            <a:r>
              <a:rPr lang="fr-CH" dirty="0" err="1" smtClean="0"/>
              <a:t>Umfrage</a:t>
            </a:r>
            <a:r>
              <a:rPr lang="fr-CH" baseline="0" dirty="0" smtClean="0"/>
              <a:t> in der </a:t>
            </a:r>
            <a:r>
              <a:rPr lang="fr-CH" baseline="0" dirty="0" err="1" smtClean="0"/>
              <a:t>Klasse</a:t>
            </a:r>
            <a:r>
              <a:rPr lang="fr-CH" baseline="0" dirty="0" smtClean="0"/>
              <a:t>. </a:t>
            </a:r>
            <a:endParaRPr lang="fr-CH" dirty="0" smtClean="0"/>
          </a:p>
          <a:p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575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i="1" dirty="0" err="1" smtClean="0"/>
              <a:t>Diese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Umfrage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hat</a:t>
            </a:r>
            <a:r>
              <a:rPr lang="fr-CH" b="1" i="1" baseline="0" dirty="0" smtClean="0"/>
              <a:t> Amnesty International </a:t>
            </a:r>
            <a:r>
              <a:rPr lang="fr-CH" b="1" i="1" baseline="0" dirty="0" err="1" smtClean="0"/>
              <a:t>bei</a:t>
            </a:r>
            <a:r>
              <a:rPr lang="fr-CH" b="1" i="1" baseline="0" dirty="0" smtClean="0"/>
              <a:t> 15’000 </a:t>
            </a:r>
            <a:r>
              <a:rPr lang="fr-CH" b="1" i="1" baseline="0" dirty="0" err="1" smtClean="0"/>
              <a:t>Personen</a:t>
            </a:r>
            <a:r>
              <a:rPr lang="fr-CH" b="1" i="1" baseline="0" dirty="0" smtClean="0"/>
              <a:t> in 13 </a:t>
            </a:r>
            <a:r>
              <a:rPr lang="fr-CH" b="1" i="1" baseline="0" dirty="0" err="1" smtClean="0"/>
              <a:t>Ländern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im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Jahr</a:t>
            </a:r>
            <a:r>
              <a:rPr lang="fr-CH" b="1" i="1" baseline="0" dirty="0" smtClean="0"/>
              <a:t> 2015 </a:t>
            </a:r>
            <a:r>
              <a:rPr lang="fr-CH" b="1" i="1" baseline="0" dirty="0" err="1" smtClean="0"/>
              <a:t>durchgeführt</a:t>
            </a:r>
            <a:r>
              <a:rPr lang="fr-CH" b="1" i="1" baseline="0" dirty="0" smtClean="0"/>
              <a:t>. </a:t>
            </a:r>
            <a:r>
              <a:rPr lang="fr-CH" b="1" i="1" baseline="0" dirty="0" err="1" smtClean="0"/>
              <a:t>Mehr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Informationen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hierzu</a:t>
            </a:r>
            <a:r>
              <a:rPr lang="fr-CH" b="1" i="1" baseline="0" dirty="0" smtClean="0"/>
              <a:t>: </a:t>
            </a:r>
            <a:endParaRPr lang="fr-CH" b="1" i="1" dirty="0" smtClean="0"/>
          </a:p>
          <a:p>
            <a:endParaRPr lang="fr-CH" b="1" i="1" dirty="0" smtClean="0"/>
          </a:p>
          <a:p>
            <a:r>
              <a:rPr lang="fr-CH" dirty="0" smtClean="0"/>
              <a:t>https://www.amnesty.ch/de/laender/amerikas/usa/dok/2015/usa-massenueberwachung</a:t>
            </a:r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Um die </a:t>
            </a:r>
            <a:r>
              <a:rPr lang="fr-CH" dirty="0" err="1" smtClean="0"/>
              <a:t>Präsentation</a:t>
            </a:r>
            <a:r>
              <a:rPr lang="fr-CH" dirty="0" smtClean="0"/>
              <a:t> </a:t>
            </a:r>
            <a:r>
              <a:rPr lang="fr-CH" dirty="0" err="1" smtClean="0"/>
              <a:t>zu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beleben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können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Schüler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auf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diese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Fragen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direkt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antworten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oder</a:t>
            </a:r>
            <a:r>
              <a:rPr lang="fr-CH" baseline="0" dirty="0" smtClean="0"/>
              <a:t> man </a:t>
            </a:r>
            <a:r>
              <a:rPr lang="fr-CH" baseline="0" dirty="0" err="1" smtClean="0"/>
              <a:t>erhebt</a:t>
            </a:r>
            <a:r>
              <a:rPr lang="fr-CH" baseline="0" dirty="0" smtClean="0"/>
              <a:t> die Meinung der </a:t>
            </a:r>
            <a:r>
              <a:rPr lang="fr-CH" baseline="0" dirty="0" err="1" smtClean="0"/>
              <a:t>SuS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indem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zu</a:t>
            </a:r>
            <a:r>
              <a:rPr lang="fr-CH" baseline="0" dirty="0" smtClean="0"/>
              <a:t> den </a:t>
            </a:r>
            <a:r>
              <a:rPr lang="fr-CH" baseline="0" dirty="0" err="1" smtClean="0"/>
              <a:t>einzelnen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Fragen</a:t>
            </a:r>
            <a:r>
              <a:rPr lang="fr-CH" baseline="0" dirty="0" smtClean="0"/>
              <a:t> die Hand </a:t>
            </a:r>
            <a:r>
              <a:rPr lang="fr-CH" baseline="0" dirty="0" err="1" smtClean="0"/>
              <a:t>heben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damit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ihr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Einverständnis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bekunden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oder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nicht</a:t>
            </a:r>
            <a:r>
              <a:rPr lang="fr-CH" baseline="0" dirty="0" smtClean="0"/>
              <a:t>. </a:t>
            </a:r>
          </a:p>
          <a:p>
            <a:endParaRPr lang="fr-CH" baseline="0" dirty="0" smtClean="0"/>
          </a:p>
          <a:p>
            <a:r>
              <a:rPr lang="fr-CH" baseline="0" dirty="0" err="1" smtClean="0"/>
              <a:t>Sie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halten</a:t>
            </a:r>
            <a:r>
              <a:rPr lang="fr-CH" baseline="0" dirty="0" smtClean="0"/>
              <a:t> die </a:t>
            </a:r>
            <a:r>
              <a:rPr lang="fr-CH" baseline="0" dirty="0" err="1" smtClean="0"/>
              <a:t>Resulate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für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jede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Frage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fest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vergleichen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sie</a:t>
            </a:r>
            <a:r>
              <a:rPr lang="fr-CH" baseline="0" dirty="0" smtClean="0"/>
              <a:t> mit den </a:t>
            </a:r>
            <a:r>
              <a:rPr lang="fr-CH" baseline="0" dirty="0" err="1" smtClean="0"/>
              <a:t>folgenden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Ergebnissen</a:t>
            </a:r>
            <a:r>
              <a:rPr lang="fr-CH" baseline="0" dirty="0" smtClean="0"/>
              <a:t> der </a:t>
            </a:r>
            <a:r>
              <a:rPr lang="fr-CH" baseline="0" dirty="0" err="1" smtClean="0"/>
              <a:t>gemachten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Umfrage</a:t>
            </a:r>
            <a:r>
              <a:rPr lang="fr-CH" baseline="0" dirty="0" smtClean="0"/>
              <a:t>. </a:t>
            </a:r>
            <a:endParaRPr lang="fr-CH" dirty="0" smtClean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1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i="1" dirty="0" smtClean="0">
                <a:solidFill>
                  <a:srgbClr val="FF0000"/>
                </a:solidFill>
              </a:rPr>
              <a:t>Die </a:t>
            </a:r>
            <a:r>
              <a:rPr lang="fr-CH" b="1" i="1" dirty="0" err="1" smtClean="0">
                <a:solidFill>
                  <a:srgbClr val="FF0000"/>
                </a:solidFill>
              </a:rPr>
              <a:t>vielen</a:t>
            </a:r>
            <a:r>
              <a:rPr lang="fr-CH" b="1" i="1" dirty="0" smtClean="0">
                <a:solidFill>
                  <a:srgbClr val="FF0000"/>
                </a:solidFill>
              </a:rPr>
              <a:t> </a:t>
            </a:r>
            <a:r>
              <a:rPr lang="fr-CH" b="1" i="1" dirty="0" err="1" smtClean="0">
                <a:solidFill>
                  <a:srgbClr val="FF0000"/>
                </a:solidFill>
              </a:rPr>
              <a:t>unentschlossenen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Antworten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zeigen</a:t>
            </a:r>
            <a:r>
              <a:rPr lang="fr-CH" b="1" i="1" baseline="0" dirty="0" smtClean="0">
                <a:solidFill>
                  <a:srgbClr val="FF0000"/>
                </a:solidFill>
              </a:rPr>
              <a:t> die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Doppeldeutigkeit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dieser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Fragen</a:t>
            </a:r>
            <a:r>
              <a:rPr lang="fr-CH" b="1" i="1" baseline="0" dirty="0" smtClean="0">
                <a:solidFill>
                  <a:srgbClr val="FF0000"/>
                </a:solidFill>
              </a:rPr>
              <a:t> in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Bezug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auf</a:t>
            </a:r>
            <a:r>
              <a:rPr lang="fr-CH" b="1" i="1" baseline="0" dirty="0" smtClean="0">
                <a:solidFill>
                  <a:srgbClr val="FF0000"/>
                </a:solidFill>
              </a:rPr>
              <a:t> die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Privatsphäre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auf</a:t>
            </a:r>
            <a:r>
              <a:rPr lang="fr-CH" b="1" i="1" baseline="0" dirty="0" smtClean="0">
                <a:solidFill>
                  <a:srgbClr val="FF0000"/>
                </a:solidFill>
              </a:rPr>
              <a:t>.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Diese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steht</a:t>
            </a:r>
            <a:r>
              <a:rPr lang="fr-CH" b="1" i="1" baseline="0" dirty="0" smtClean="0">
                <a:solidFill>
                  <a:srgbClr val="FF0000"/>
                </a:solidFill>
              </a:rPr>
              <a:t> in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einem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Spannungsverhältnis</a:t>
            </a:r>
            <a:r>
              <a:rPr lang="fr-CH" b="1" i="1" baseline="0" dirty="0" smtClean="0">
                <a:solidFill>
                  <a:srgbClr val="FF0000"/>
                </a:solidFill>
              </a:rPr>
              <a:t> mit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einem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anderen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fundamentalen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Aspekt</a:t>
            </a:r>
            <a:r>
              <a:rPr lang="fr-CH" b="1" i="1" baseline="0" dirty="0" smtClean="0">
                <a:solidFill>
                  <a:srgbClr val="FF0000"/>
                </a:solidFill>
              </a:rPr>
              <a:t> des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gemeinschaftlichen</a:t>
            </a:r>
            <a:r>
              <a:rPr lang="fr-CH" b="1" i="1" baseline="0" dirty="0" smtClean="0">
                <a:solidFill>
                  <a:srgbClr val="FF0000"/>
                </a:solidFill>
              </a:rPr>
              <a:t> Lebens,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dem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Bedürfnis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nach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Sicherheit</a:t>
            </a:r>
            <a:r>
              <a:rPr lang="fr-CH" b="1" i="1" baseline="0" dirty="0" smtClean="0">
                <a:solidFill>
                  <a:srgbClr val="FF0000"/>
                </a:solidFill>
              </a:rPr>
              <a:t>. Hier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können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Sie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bereits</a:t>
            </a:r>
            <a:r>
              <a:rPr lang="fr-CH" b="1" i="1" baseline="0" dirty="0" smtClean="0">
                <a:solidFill>
                  <a:srgbClr val="FF0000"/>
                </a:solidFill>
              </a:rPr>
              <a:t> in die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Möglichkeiten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von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Grundrechtseinschränkung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einführen</a:t>
            </a:r>
            <a:r>
              <a:rPr lang="fr-CH" b="1" i="1" baseline="0" dirty="0" smtClean="0">
                <a:solidFill>
                  <a:srgbClr val="FF0000"/>
                </a:solidFill>
              </a:rPr>
              <a:t>,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wie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weiter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unten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erklärt</a:t>
            </a:r>
            <a:r>
              <a:rPr lang="fr-CH" b="1" i="1" baseline="0" dirty="0" smtClean="0">
                <a:solidFill>
                  <a:srgbClr val="FF0000"/>
                </a:solidFill>
              </a:rPr>
              <a:t>.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Sie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können</a:t>
            </a:r>
            <a:r>
              <a:rPr lang="fr-CH" b="1" i="1" baseline="0" dirty="0" smtClean="0">
                <a:solidFill>
                  <a:srgbClr val="FF0000"/>
                </a:solidFill>
              </a:rPr>
              <a:t> die Information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vervollständigen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und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Beispiele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suchen</a:t>
            </a:r>
            <a:r>
              <a:rPr lang="fr-CH" b="1" i="1" baseline="0" dirty="0" smtClean="0">
                <a:solidFill>
                  <a:srgbClr val="FF0000"/>
                </a:solidFill>
              </a:rPr>
              <a:t>,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wo</a:t>
            </a:r>
            <a:r>
              <a:rPr lang="fr-CH" b="1" i="1" baseline="0" dirty="0" smtClean="0">
                <a:solidFill>
                  <a:srgbClr val="FF0000"/>
                </a:solidFill>
              </a:rPr>
              <a:t> die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Einschränkung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von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Grundrechten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nötig</a:t>
            </a:r>
            <a:r>
              <a:rPr lang="fr-CH" b="1" i="1" baseline="0" dirty="0" smtClean="0">
                <a:solidFill>
                  <a:srgbClr val="FF0000"/>
                </a:solidFill>
              </a:rPr>
              <a:t> 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wird</a:t>
            </a:r>
            <a:r>
              <a:rPr lang="fr-CH" b="1" i="1" baseline="0" dirty="0" smtClean="0">
                <a:solidFill>
                  <a:srgbClr val="FF0000"/>
                </a:solidFill>
              </a:rPr>
              <a:t> (</a:t>
            </a:r>
            <a:r>
              <a:rPr lang="fr-CH" b="1" i="1" baseline="0" dirty="0" err="1" smtClean="0">
                <a:solidFill>
                  <a:srgbClr val="FF0000"/>
                </a:solidFill>
              </a:rPr>
              <a:t>Hooliganismus</a:t>
            </a:r>
            <a:r>
              <a:rPr lang="fr-CH" b="1" i="1" baseline="0" dirty="0" smtClean="0">
                <a:solidFill>
                  <a:srgbClr val="FF0000"/>
                </a:solidFill>
              </a:rPr>
              <a:t>, etc.).  </a:t>
            </a:r>
            <a:endParaRPr lang="fr-CH" b="1" i="1" dirty="0" smtClean="0">
              <a:solidFill>
                <a:srgbClr val="FF0000"/>
              </a:solidFill>
            </a:endParaRPr>
          </a:p>
          <a:p>
            <a:endParaRPr lang="fr-CH" b="1" i="1" dirty="0" smtClean="0">
              <a:solidFill>
                <a:srgbClr val="FF0000"/>
              </a:solidFill>
            </a:endParaRPr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Deutsch: http://www.humanrights.ch/de/service/menschenrechte/privatsphaere/</a:t>
            </a:r>
          </a:p>
          <a:p>
            <a:endParaRPr lang="fr-CH" dirty="0" smtClean="0"/>
          </a:p>
          <a:p>
            <a:endParaRPr lang="fr-CH" b="1" dirty="0" smtClean="0"/>
          </a:p>
          <a:p>
            <a:r>
              <a:rPr lang="de-DE" b="1" dirty="0" smtClean="0"/>
              <a:t>Beispiele für legitime Einschränkungen</a:t>
            </a:r>
          </a:p>
          <a:p>
            <a:r>
              <a:rPr lang="de-DE" dirty="0" smtClean="0"/>
              <a:t>Erkennungsdienstliche und andere </a:t>
            </a:r>
            <a:r>
              <a:rPr lang="de-DE" dirty="0" err="1" smtClean="0"/>
              <a:t>Massnahmen</a:t>
            </a:r>
            <a:r>
              <a:rPr lang="de-DE" dirty="0" smtClean="0"/>
              <a:t> der Polizei zur Aufklärung von Straftaten, insbesondere gerichtlich angeordnete </a:t>
            </a:r>
            <a:r>
              <a:rPr lang="de-DE" dirty="0" err="1" smtClean="0"/>
              <a:t>Zwangsmassnahmen</a:t>
            </a:r>
            <a:r>
              <a:rPr lang="de-DE" dirty="0" smtClean="0"/>
              <a:t> wie z.B. die Überwachung der Briefpost und der elektronischen Kommunikation oder eine Hausdurchsuchung.</a:t>
            </a:r>
          </a:p>
          <a:p>
            <a:r>
              <a:rPr lang="de-DE" dirty="0" smtClean="0"/>
              <a:t>Lebenserhaltende medizinische Behandlung von Kindern gegen den Willen der Eltern, medizinische Untersuchungen durch den Schularzt sowie Impfzwang.</a:t>
            </a:r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712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err="1" smtClean="0"/>
              <a:t>Für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mehr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Informationen</a:t>
            </a:r>
            <a:r>
              <a:rPr lang="fr-CH" baseline="0" dirty="0" smtClean="0"/>
              <a:t>: http://www.humanrights.ch/de/service/einsteiger-innen/eingriffe/</a:t>
            </a:r>
            <a:endParaRPr lang="fr-CH" dirty="0" smtClean="0"/>
          </a:p>
          <a:p>
            <a:endParaRPr lang="fr-CH" dirty="0" smtClean="0"/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002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i="1" dirty="0" smtClean="0"/>
              <a:t>Dies </a:t>
            </a:r>
            <a:r>
              <a:rPr lang="fr-CH" b="1" i="1" dirty="0" err="1" smtClean="0"/>
              <a:t>zeigt</a:t>
            </a:r>
            <a:r>
              <a:rPr lang="fr-CH" b="1" i="1" dirty="0" smtClean="0"/>
              <a:t>, </a:t>
            </a:r>
            <a:r>
              <a:rPr lang="fr-CH" b="1" i="1" dirty="0" err="1" smtClean="0"/>
              <a:t>dass</a:t>
            </a:r>
            <a:r>
              <a:rPr lang="fr-CH" b="1" i="1" dirty="0" smtClean="0"/>
              <a:t> der </a:t>
            </a:r>
            <a:r>
              <a:rPr lang="fr-CH" b="1" i="1" dirty="0" err="1" smtClean="0"/>
              <a:t>Entschluss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für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mehr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Sicherheit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schwerwiegende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Konsequenzen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haben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kann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für</a:t>
            </a:r>
            <a:r>
              <a:rPr lang="fr-CH" b="1" i="1" baseline="0" dirty="0" smtClean="0"/>
              <a:t> die </a:t>
            </a:r>
            <a:r>
              <a:rPr lang="fr-CH" b="1" i="1" baseline="0" dirty="0" err="1" smtClean="0"/>
              <a:t>Menschenrechte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und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für</a:t>
            </a:r>
            <a:r>
              <a:rPr lang="fr-CH" b="1" i="1" baseline="0" dirty="0" smtClean="0"/>
              <a:t> die </a:t>
            </a:r>
            <a:r>
              <a:rPr lang="fr-CH" b="1" i="1" baseline="0" dirty="0" err="1" smtClean="0"/>
              <a:t>Gemeinschaft</a:t>
            </a:r>
            <a:r>
              <a:rPr lang="fr-CH" b="1" i="1" baseline="0" dirty="0" smtClean="0"/>
              <a:t>. </a:t>
            </a:r>
            <a:r>
              <a:rPr lang="fr-CH" b="1" i="1" baseline="0" dirty="0" err="1" smtClean="0"/>
              <a:t>Sie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können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das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Beispiel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vertiefen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oder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weitere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Beispiele</a:t>
            </a:r>
            <a:r>
              <a:rPr lang="fr-CH" b="1" i="1" baseline="0" dirty="0" smtClean="0"/>
              <a:t> </a:t>
            </a:r>
            <a:r>
              <a:rPr lang="fr-CH" b="1" i="1" baseline="0" dirty="0" err="1" smtClean="0"/>
              <a:t>machen</a:t>
            </a:r>
            <a:r>
              <a:rPr lang="fr-CH" b="1" i="1" baseline="0" dirty="0" smtClean="0"/>
              <a:t>.   </a:t>
            </a:r>
            <a:endParaRPr lang="fr-CH" b="1" i="1" dirty="0" smtClean="0"/>
          </a:p>
          <a:p>
            <a:endParaRPr lang="fr-CH" b="1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72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fr-FR" b="1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Unterschiede</a:t>
            </a:r>
            <a:endParaRPr lang="fr-FR" b="1" dirty="0" smtClean="0">
              <a:latin typeface="Amnesty Trade Gothic" panose="020B05030403030200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fr-FR" b="1" dirty="0" smtClean="0">
              <a:latin typeface="Amnesty Trade Gothic" panose="020B05030403030200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fr-FR" b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Bei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den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sozialen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Medien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stimmen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sie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freiwillig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zu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.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Unternehmen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sammeln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nicht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systematisch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Daten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über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alle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Personen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,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unabhängig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davon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,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ob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sie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ihr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Produkt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nutzen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oder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nicht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. Anders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gesagt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, die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Unternehmen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bekommen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Daten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,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wenn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sie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ihr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Produkt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konsumieren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. Der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Staat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verfügt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im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Gegensatz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zu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Unternehmen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über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das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Gewaltmonopol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(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Zwangsmassnahmen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)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und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kann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systematisch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Informationen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über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Personen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 </a:t>
            </a:r>
            <a:r>
              <a:rPr lang="fr-FR" b="0" baseline="0" dirty="0" err="1" smtClean="0">
                <a:latin typeface="Amnesty Trade Gothic" panose="020B0503040303020004" pitchFamily="34" charset="0"/>
                <a:cs typeface="Arial" panose="020B0604020202020204" pitchFamily="34" charset="0"/>
              </a:rPr>
              <a:t>sammeln</a:t>
            </a:r>
            <a:r>
              <a:rPr lang="fr-FR" b="0" baseline="0" dirty="0" smtClean="0">
                <a:latin typeface="Amnesty Trade Gothic" panose="020B0503040303020004" pitchFamily="34" charset="0"/>
                <a:cs typeface="Arial" panose="020B0604020202020204" pitchFamily="34" charset="0"/>
              </a:rPr>
              <a:t>. </a:t>
            </a:r>
            <a:endParaRPr lang="fr-FR" b="0" dirty="0" smtClean="0">
              <a:latin typeface="Amnesty Trade Gothic" panose="020B05030403030200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fr-FR" b="1" dirty="0" smtClean="0">
              <a:latin typeface="Amnesty Trade Gothic" panose="020B05030403030200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BBD6B-1FD7-482D-81CD-E6077D94CB1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100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I_Logo_col_PowerPoint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466725"/>
            <a:ext cx="823753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3" y="741363"/>
            <a:ext cx="7683500" cy="98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45720" rIns="0" bIns="45720"/>
          <a:lstStyle>
            <a:lvl1pPr>
              <a:lnSpc>
                <a:spcPts val="4000"/>
              </a:lnSpc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363" y="4318000"/>
            <a:ext cx="1439862" cy="719138"/>
          </a:xfrm>
        </p:spPr>
        <p:txBody>
          <a:bodyPr lIns="0" tIns="45720" rIns="91440" bIns="45720"/>
          <a:lstStyle>
            <a:lvl1pPr marL="0" indent="0">
              <a:buFont typeface="Wingdings" pitchFamily="2" charset="2"/>
              <a:buNone/>
              <a:defRPr sz="6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C820700E-0F79-4FB5-B6B5-7EB3DC997FD2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44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466725"/>
            <a:ext cx="2057400" cy="5643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466725"/>
            <a:ext cx="6021388" cy="56435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30DF8794-824F-47B0-8476-1769E7A8388D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34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466725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6725" y="1914525"/>
            <a:ext cx="8231188" cy="4195763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4538" y="6440488"/>
            <a:ext cx="1336675" cy="136525"/>
          </a:xfrm>
        </p:spPr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0E1704F9-6596-4C0B-AC10-A1870C34EE1C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42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466725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6725" y="1914525"/>
            <a:ext cx="4038600" cy="41957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57725" y="1914525"/>
            <a:ext cx="4040188" cy="4195763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44538" y="6440488"/>
            <a:ext cx="1336675" cy="136525"/>
          </a:xfrm>
        </p:spPr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844592C6-3D44-49F8-AA9C-8BEF7C5591CE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72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9B26C301-F588-4569-B7F8-F3807FA93386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84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DA13250E-9C71-4CF8-A29A-ECAD175D9489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188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914525"/>
            <a:ext cx="4038600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914525"/>
            <a:ext cx="4040188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812AB564-E46B-4ED3-857C-9532289BBB64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7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2408505F-FB2B-492C-94FF-84BBBB4D87CD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33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A155F353-1B76-49E5-8648-2CE69CE9517E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65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E1372BF9-BA2D-4721-99C1-348A2CE28D7A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72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F9F0179E-6CC2-42C9-B8A1-44B468901367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912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10. August 2016</a:t>
            </a:fld>
            <a:r>
              <a:rPr lang="de-CH"/>
              <a:t> | Folie </a:t>
            </a:r>
            <a:fld id="{A4BDB276-B53E-4860-8ED6-BCC262D10076}" type="slidenum">
              <a:rPr lang="de-CH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485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66725"/>
            <a:ext cx="8229600" cy="11430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KURZ KNAPP KNACKIG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914525"/>
            <a:ext cx="8231188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440488"/>
            <a:ext cx="138178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fld id="{56C24E8F-7538-4F65-948E-1E825CFAFF64}" type="datetime4">
              <a:rPr lang="de-CH" smtClean="0"/>
              <a:pPr/>
              <a:t>10. August 2016</a:t>
            </a:fld>
            <a:r>
              <a:rPr lang="de-CH" dirty="0" smtClean="0"/>
              <a:t> | Folie </a:t>
            </a:r>
            <a:fld id="{0FBA3EBA-695B-4106-95B8-DCEB1C540E04}" type="slidenum">
              <a:rPr lang="de-CH" smtClean="0"/>
              <a:pPr/>
              <a:t>‹N°›</a:t>
            </a:fld>
            <a:endParaRPr lang="de-CH" dirty="0"/>
          </a:p>
        </p:txBody>
      </p:sp>
      <p:pic>
        <p:nvPicPr>
          <p:cNvPr id="1031" name="Picture 7" descr="AI_Logo_sw_klein_PowerPoint"/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825" y="6200775"/>
            <a:ext cx="1346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2pPr>
      <a:lvl3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3pPr>
      <a:lvl4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4pPr>
      <a:lvl5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in.ch/opc/fr/classified-compilation/19995395/index.html#a3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min.ch/opc/de/classified-compilation/19995395/index.html#a3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9pPr>
          </a:lstStyle>
          <a:p>
            <a:r>
              <a:rPr lang="de-CH" altLang="de-DE" dirty="0" smtClean="0">
                <a:solidFill>
                  <a:srgbClr val="FFFFFF"/>
                </a:solidFill>
              </a:rPr>
              <a:t>26. März 2012 | Folie </a:t>
            </a:r>
            <a:fld id="{27C85D0E-8876-4A54-AA4C-042F21C1A7C5}" type="slidenum">
              <a:rPr lang="de-CH" altLang="de-DE" smtClean="0">
                <a:solidFill>
                  <a:srgbClr val="FFFFFF"/>
                </a:solidFill>
              </a:rPr>
              <a:pPr/>
              <a:t>1</a:t>
            </a:fld>
            <a:endParaRPr lang="de-CH" altLang="de-DE" dirty="0" smtClean="0">
              <a:solidFill>
                <a:srgbClr val="FFFFFF"/>
              </a:solidFill>
            </a:endParaRPr>
          </a:p>
        </p:txBody>
      </p:sp>
      <p:pic>
        <p:nvPicPr>
          <p:cNvPr id="4099" name="Picture 2" descr="http://robotmonkeys.net/wp-content/uploads/2010/12/social-nets-then-and-now-fb-cities-airlin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430338"/>
            <a:ext cx="9180512" cy="547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1584326"/>
          </a:xfrm>
          <a:prstGeom prst="rect">
            <a:avLst/>
          </a:prstGeom>
          <a:solidFill>
            <a:srgbClr val="FFF2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mnesty Trade Gothic" panose="020B05030403030200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de-CH" altLang="de-DE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Titel 1"/>
          <p:cNvSpPr txBox="1">
            <a:spLocks/>
          </p:cNvSpPr>
          <p:nvPr/>
        </p:nvSpPr>
        <p:spPr bwMode="auto">
          <a:xfrm>
            <a:off x="468313" y="44450"/>
            <a:ext cx="822483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288000" bIns="90000" anchor="ctr"/>
          <a:lstStyle/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CH" alt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Überwachung und </a:t>
            </a:r>
            <a:r>
              <a:rPr lang="de-CH" altLang="de-DE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Privatsphäre im digitalen Zeitalter</a:t>
            </a:r>
          </a:p>
        </p:txBody>
      </p:sp>
    </p:spTree>
    <p:extLst>
      <p:ext uri="{BB962C8B-B14F-4D97-AF65-F5344CB8AC3E}">
        <p14:creationId xmlns:p14="http://schemas.microsoft.com/office/powerpoint/2010/main" val="15848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Daten sind gefährlich: Deutschland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92" y="1196752"/>
            <a:ext cx="8476863" cy="4697512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Mitgliederlisten jüdischer Kultusgemeinden 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1933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Machtergreifung Nazis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1935 Einrichtung „Judenkartei“ durch Gestapo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1938 Judenkartei für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Verhaftungen,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Deportationen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1941 Beginn Holocaust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5" name="Picture 2" descr="http://www.agfjg.de/ansbach/mitglied72_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177" y="3923928"/>
            <a:ext cx="7277646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Daten sind gefährlich: Rwanda</a:t>
            </a:r>
            <a:endParaRPr lang="de-CH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92" y="1412776"/>
            <a:ext cx="8692887" cy="4697512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Ursprünglich: Hutu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(Bauer)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und Tutsi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(Hirte)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Während Kolonialzeit: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ethnische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Kategorie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 1926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Ethnie im Personalausweis vermerkt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1994 Völkermord an Tutsi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6" name="Picture 2" descr="http://fundamentaladornment.typepad.com/.a/6a00d8345673ba69e201157075268b970b-pi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1356"/>
            <a:ext cx="91253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3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Daten sind gefährlich: Krieg gegen Terror</a:t>
            </a:r>
            <a:endParaRPr lang="de-CH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40960" cy="4697512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«Wir töten Menschen aufgrund von Metadaten.» 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Haydon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ex CIA / NSA-Direktor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Obamas Amtszeit: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Tausende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Drohnenangriffen getötet –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meistens identifiziert durch Metadaten (Mobiltelefon)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25821"/>
            <a:ext cx="9144000" cy="2532179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Amnesty: Überwacht!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68952" cy="5184576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1967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vermerkt der Staatsschutz die Gründung der ersten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AI-Gruppe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 der Schweiz.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AI-Mitglieder werden 22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Jahre lang bespitzelt. 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informieren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britischen Behörden, dass Amnesty in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England überwacht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wurde.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Wann, warum und wie lange Amnesty überwacht wurde,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wird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nicht mitgeteilt.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16" y="4600054"/>
            <a:ext cx="8712968" cy="22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Staaten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und Firmen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79760"/>
            <a:ext cx="8424936" cy="4697512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Auch Daten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sammeln durch Firmen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 problematisch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Information über Verwendung der Daten; Schutz der Daten; keine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Verwendung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ohne Zustimmung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reiwillige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 Zustimmung bei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sozialen Medien. Firmen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sammeln nicht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systematisch Daten aller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Personen, egal ob sie ihr Produkt nutzen oder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nicht.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Staat verfügt über das Gewaltmonopol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Zwangsmassnahmen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9" name="Picture 2" descr="http://media1.faz.net/ppmedia/aktuell/2836824084/1.2701629/width610x580/internet-ueberwachung-nich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427177"/>
            <a:ext cx="6984776" cy="2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4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Überwachung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5844" y="1268760"/>
            <a:ext cx="5060652" cy="4697512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Beobachten 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Kommunikation</a:t>
            </a: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Handlung oder Bewegung einer 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Person,</a:t>
            </a:r>
            <a:endParaRPr lang="de-CH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urch </a:t>
            </a: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Regierungen, 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 oder Privatpersonen.</a:t>
            </a:r>
            <a:endParaRPr lang="de-CH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Aktivitäten abfangen</a:t>
            </a: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sammeln</a:t>
            </a: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auswählen, 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analysieren</a:t>
            </a: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verteilen (</a:t>
            </a:r>
            <a:r>
              <a:rPr lang="de-CH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Inhalte </a:t>
            </a: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Metadaten)</a:t>
            </a: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de-CH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Metadaten: wer wann wo mit wem kommuniziert (nicht Inhalt der Kommunikation)</a:t>
            </a:r>
            <a:endParaRPr lang="de-CH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5" name="Picture 2" descr="http://www.accessprofessionals.com/wp-content/gallery/video_surveillance/parking-lot-video-surveillance-camer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9785"/>
            <a:ext cx="3827886" cy="575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Autofit/>
          </a:bodyPr>
          <a:lstStyle/>
          <a:p>
            <a:pPr algn="ctr"/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Snowden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Globale Massenüberwachung</a:t>
            </a:r>
            <a:endParaRPr lang="de-CH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04544" y="1412776"/>
            <a:ext cx="4139952" cy="46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</a:pPr>
            <a:r>
              <a:rPr lang="de-CH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de-CH" kern="0" dirty="0"/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99785"/>
            <a:ext cx="7632848" cy="579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662" y="4293096"/>
            <a:ext cx="1983735" cy="23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Entwicklungen nach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Snowden</a:t>
            </a:r>
            <a:endParaRPr lang="de-CH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92" y="1412776"/>
            <a:ext cx="8764896" cy="4697512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Snowden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-Enthüllungen 2013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Globale Massenüberwachung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Internetfirmen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Image-Verlust, Konflikt um Verschlüsselung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UNO, Gerichte,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NGO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Fordern Recht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auf Privatsphäre im digitalen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Zeitalter!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Staaten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Ausbau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Massenüberwachung: Pak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F, D,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UK, CH...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720" y="3840708"/>
            <a:ext cx="8352559" cy="30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Schweiz: Neue Überwachungsgesetze</a:t>
            </a:r>
            <a:endParaRPr lang="de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24936" cy="4697512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NDG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Nachrichtendienstgesetz (Geheimdienst)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Sept. 2015 im Parlament verabschiedet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Jan. 2016 Referendum erfolgreich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Sept. 2016 Abstimmung: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NEIN!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BÜPF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Post &amp; Fernmeldeverkehr (Polizei, Strafverfolgung)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März 2016 im Parlament verabschiedet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April 2016 Referendum lanciert: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Unterschreiben!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4834180"/>
            <a:ext cx="5976664" cy="2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Amnesty zu Überwachung</a:t>
            </a:r>
            <a:endParaRPr lang="de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79760"/>
            <a:ext cx="8712968" cy="4697512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Amnesty-Position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Überwachung muss gezielt, durch Verdacht begründet,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verhältnismässig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und durch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einen Richter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bewilligt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sein. 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Verdachtsunabhängige Massenüberwachung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 nicht zulässig.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Verletzung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Privatsphäre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freie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Meinungsäusserung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Infos:</a:t>
            </a:r>
            <a:endParaRPr lang="de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amnesty.ch/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überwachung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&amp; News-Alert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2017: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Kampagne „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Reclaiming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Freedom“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  <a:buNone/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Menschenrechte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Freiheit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Privatsphäre</a:t>
            </a:r>
            <a:endParaRPr lang="de-CH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92" y="1268760"/>
            <a:ext cx="8692887" cy="4697512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1789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Französische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Deklaration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Menschenrechte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Recht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auf Freiheit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 Die Freiheit besteht darin, alles tun zu dürfen, was einem anderen nicht schadet. 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1948 Allgemeine Erklärung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Menschenrechte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Schutz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Freiheitssphäre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des Einzelnen. Niemand darf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willkürlichen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Eingriffen in sein </a:t>
            </a: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Privatleben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ausgesetzt werden.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732232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Mehr Überwachung, mehr Sicherheit?</a:t>
            </a:r>
            <a:endParaRPr lang="de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79760"/>
            <a:ext cx="8496944" cy="4697512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Sicherheitspolitik seit 9/11: Mehr Sicherheit dank Folter, Misshandlung, Guantanamo…?</a:t>
            </a: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Menschenrechtsverletzungen schaffen keine Sicherheit</a:t>
            </a: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Amnesty: Sicherheit </a:t>
            </a:r>
            <a:r>
              <a:rPr lang="de-DE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de-DE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Menschenrechtsschutz!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Keine Beweise, dass Massenüberwachung wirksam ist – Untersuchungen in USA und Deutschland zeigen das Gegenteil</a:t>
            </a:r>
          </a:p>
        </p:txBody>
      </p:sp>
      <p:pic>
        <p:nvPicPr>
          <p:cNvPr id="5" name="Bil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293096"/>
            <a:ext cx="320386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Merci! </a:t>
            </a:r>
            <a:r>
              <a:rPr lang="de-DE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62" y="1252257"/>
            <a:ext cx="8455264" cy="56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ist das Thema wichtig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92" y="1412776"/>
            <a:ext cx="8620879" cy="4697512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Digitale Revolution (digital = abzählbar,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digitus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Finger)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hinterlässt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Datenspuren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– immer mehr Daten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werden gesammelt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Überwachung durch Staaten &amp; Datenhunger der Firmen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Totale Überwachung = Ende der Privatsphäre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dirty="0"/>
          </a:p>
        </p:txBody>
      </p:sp>
      <p:pic>
        <p:nvPicPr>
          <p:cNvPr id="5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209088" cy="22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 smtClean="0"/>
              <a:pPr/>
              <a:t>10. August 2016</a:t>
            </a:fld>
            <a:r>
              <a:rPr lang="de-CH" smtClean="0"/>
              <a:t> | Folie </a:t>
            </a:r>
            <a:fld id="{E1372BF9-BA2D-4721-99C1-348A2CE28D7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3" name="Rectangle 2"/>
          <p:cNvSpPr/>
          <p:nvPr/>
        </p:nvSpPr>
        <p:spPr>
          <a:xfrm>
            <a:off x="1043608" y="2780928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6600" b="1" dirty="0" err="1" smtClean="0"/>
              <a:t>Was</a:t>
            </a:r>
            <a:r>
              <a:rPr lang="fr-CH" sz="6600" b="1" dirty="0" smtClean="0"/>
              <a:t> </a:t>
            </a:r>
            <a:r>
              <a:rPr lang="fr-CH" sz="6600" b="1" dirty="0" err="1" smtClean="0"/>
              <a:t>denken</a:t>
            </a:r>
            <a:r>
              <a:rPr lang="fr-CH" sz="6600" b="1" dirty="0" smtClean="0"/>
              <a:t> </a:t>
            </a:r>
            <a:r>
              <a:rPr lang="fr-CH" sz="6600" b="1" dirty="0" err="1" smtClean="0"/>
              <a:t>Sie</a:t>
            </a:r>
            <a:r>
              <a:rPr lang="fr-CH" sz="6600" b="1" dirty="0" smtClean="0"/>
              <a:t>?</a:t>
            </a:r>
            <a:endParaRPr lang="de-CH" sz="6600" b="1" dirty="0"/>
          </a:p>
        </p:txBody>
      </p:sp>
    </p:spTree>
    <p:extLst>
      <p:ext uri="{BB962C8B-B14F-4D97-AF65-F5344CB8AC3E}">
        <p14:creationId xmlns:p14="http://schemas.microsoft.com/office/powerpoint/2010/main" val="46146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Umfrage</a:t>
            </a:r>
            <a:endParaRPr lang="de-CH" sz="320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82535"/>
              </p:ext>
            </p:extLst>
          </p:nvPr>
        </p:nvGraphicFramePr>
        <p:xfrm>
          <a:off x="0" y="1099785"/>
          <a:ext cx="9144000" cy="575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296"/>
                <a:gridCol w="790595"/>
                <a:gridCol w="790595"/>
                <a:gridCol w="1113514"/>
              </a:tblGrid>
              <a:tr h="682615"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Weiss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nicht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361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Regierung sollte die Kommunikation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von allen Personen in (Land X) überwachen?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361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Regierung sollte die Kommunikation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von allen </a:t>
                      </a:r>
                      <a:r>
                        <a:rPr lang="de-CH" b="1" baseline="0" dirty="0" err="1" smtClean="0">
                          <a:solidFill>
                            <a:schemeClr val="tx1"/>
                          </a:solidFill>
                        </a:rPr>
                        <a:t>AusländerInnen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in (Land X) überwachen? 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2177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Regierung sollte die Kommunikation von Personen im Ausland überwachen?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8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USA sollte die Kommunikation in (Land X) überwachen?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60262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Ja: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Internet-Firmen sollten den Regierungen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Zugang zu den Daten der User geben.</a:t>
                      </a:r>
                    </a:p>
                    <a:p>
                      <a:endParaRPr lang="de-CH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Nein: </a:t>
                      </a:r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Internet-Firmen 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sollten die Daten so verschlüsseln, dass die Regierungen keinen Zugang haben.</a:t>
                      </a:r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8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9785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Umfrage</a:t>
            </a:r>
            <a:endParaRPr lang="de-CH" sz="320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90290"/>
              </p:ext>
            </p:extLst>
          </p:nvPr>
        </p:nvGraphicFramePr>
        <p:xfrm>
          <a:off x="0" y="1099784"/>
          <a:ext cx="9144000" cy="575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296"/>
                <a:gridCol w="790595"/>
                <a:gridCol w="790595"/>
                <a:gridCol w="1113514"/>
              </a:tblGrid>
              <a:tr h="691404"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Weiss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nicht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8788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Regierung sollte die Kommunikation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von allen Personen in (Land X) überwachen?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8788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Regierung sollte die Kommunikation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von allen </a:t>
                      </a:r>
                      <a:r>
                        <a:rPr lang="de-CH" b="1" baseline="0" dirty="0" err="1" smtClean="0">
                          <a:solidFill>
                            <a:schemeClr val="tx1"/>
                          </a:solidFill>
                        </a:rPr>
                        <a:t>AusländerInnen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in (Land X) überwachen? 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9133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Regierung sollte die Kommunikation von Personen im Ausland überwachen?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9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Finden Sie, die USA sollte die Kommunikation in (Land X) überwachen?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0353"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Ja: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Internet-Firmen sollten den Regierungen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 Zugang zu den Daten der User geben.</a:t>
                      </a:r>
                    </a:p>
                    <a:p>
                      <a:endParaRPr lang="de-CH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Nein: </a:t>
                      </a:r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Internet-Firmen </a:t>
                      </a:r>
                      <a:r>
                        <a:rPr lang="de-CH" b="1" baseline="0" dirty="0" smtClean="0">
                          <a:solidFill>
                            <a:schemeClr val="tx1"/>
                          </a:solidFill>
                        </a:rPr>
                        <a:t>sollten die Daten so verschlüsseln, dass die Regierungen keinen Zugang haben.</a:t>
                      </a:r>
                      <a:endParaRPr lang="de-CH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CH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1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Warum</a:t>
            </a:r>
            <a:r>
              <a:rPr lang="fr-CH" dirty="0" smtClean="0"/>
              <a:t> </a:t>
            </a:r>
            <a:r>
              <a:rPr lang="fr-CH" dirty="0" err="1" smtClean="0"/>
              <a:t>diese</a:t>
            </a:r>
            <a:r>
              <a:rPr lang="fr-CH" dirty="0" smtClean="0"/>
              <a:t> </a:t>
            </a:r>
            <a:r>
              <a:rPr lang="fr-CH" dirty="0" err="1" smtClean="0"/>
              <a:t>Doppeldeutigkeit</a:t>
            </a:r>
            <a:r>
              <a:rPr lang="fr-CH" dirty="0" smtClean="0"/>
              <a:t>?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H" sz="3600" b="1" dirty="0" err="1" smtClean="0"/>
              <a:t>Privatsphäre</a:t>
            </a:r>
            <a:r>
              <a:rPr lang="fr-CH" sz="3600" b="1" dirty="0" smtClean="0"/>
              <a:t> versus </a:t>
            </a:r>
            <a:r>
              <a:rPr lang="fr-CH" sz="3600" b="1" dirty="0" err="1" smtClean="0"/>
              <a:t>Sicherheit</a:t>
            </a:r>
            <a:endParaRPr lang="fr-CH" sz="3600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smtClean="0"/>
              <a:t>Der </a:t>
            </a:r>
            <a:r>
              <a:rPr lang="de-DE" i="1" dirty="0"/>
              <a:t>Schutz der Privatsphäre soll den Individuen Bereiche sichern, in welchen sie sich ohne </a:t>
            </a:r>
            <a:r>
              <a:rPr lang="de-DE" i="1" dirty="0" err="1"/>
              <a:t>äussere</a:t>
            </a:r>
            <a:r>
              <a:rPr lang="de-DE" i="1" dirty="0"/>
              <a:t> Beschränkung frei entwickeln und entfalten </a:t>
            </a:r>
            <a:r>
              <a:rPr lang="de-DE" i="1" dirty="0" smtClean="0"/>
              <a:t>können.</a:t>
            </a:r>
          </a:p>
          <a:p>
            <a:pPr marL="0" indent="0">
              <a:buNone/>
            </a:pPr>
            <a:r>
              <a:rPr lang="fr-FR" dirty="0" smtClean="0"/>
              <a:t>Source</a:t>
            </a:r>
            <a:r>
              <a:rPr lang="fr-FR" dirty="0"/>
              <a:t>: Humanrights.ch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			</a:t>
            </a:r>
            <a:r>
              <a:rPr lang="fr-FR" b="1" dirty="0"/>
              <a:t> </a:t>
            </a:r>
            <a:r>
              <a:rPr lang="fr-FR" b="1" dirty="0" smtClean="0"/>
              <a:t>     </a:t>
            </a:r>
            <a:r>
              <a:rPr lang="fr-FR" b="1" dirty="0" err="1" smtClean="0"/>
              <a:t>Rechtlich</a:t>
            </a:r>
            <a:r>
              <a:rPr lang="fr-FR" b="1" dirty="0" smtClean="0"/>
              <a:t> </a:t>
            </a:r>
            <a:r>
              <a:rPr lang="fr-FR" b="1" dirty="0" err="1"/>
              <a:t>l</a:t>
            </a:r>
            <a:r>
              <a:rPr lang="fr-FR" b="1" dirty="0" err="1" smtClean="0"/>
              <a:t>egitime</a:t>
            </a:r>
            <a:r>
              <a:rPr lang="fr-FR" b="1" dirty="0" smtClean="0"/>
              <a:t> </a:t>
            </a:r>
            <a:r>
              <a:rPr lang="fr-FR" b="1" dirty="0" err="1" smtClean="0"/>
              <a:t>Einschränkungen</a:t>
            </a:r>
            <a:r>
              <a:rPr lang="fr-FR" b="1" dirty="0" smtClean="0"/>
              <a:t>? </a:t>
            </a:r>
            <a:endParaRPr lang="fr-FR" b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 smtClean="0"/>
              <a:pPr/>
              <a:t>10. August 2016</a:t>
            </a:fld>
            <a:r>
              <a:rPr lang="de-CH" smtClean="0"/>
              <a:t> | Folie </a:t>
            </a:r>
            <a:fld id="{9B26C301-F588-4569-B7F8-F3807FA93386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5" name="Picture 2" descr="http://www.accessprofessionals.com/wp-content/gallery/video_surveillance/parking-lot-video-surveillance-camer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9" y="4424083"/>
            <a:ext cx="3091490" cy="199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3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Grenzen</a:t>
            </a:r>
            <a:r>
              <a:rPr lang="fr-CH" dirty="0" smtClean="0"/>
              <a:t> der </a:t>
            </a:r>
            <a:r>
              <a:rPr lang="fr-CH" dirty="0" err="1" smtClean="0"/>
              <a:t>Grundrechtseinschränkung</a:t>
            </a:r>
            <a:r>
              <a:rPr lang="fr-CH" dirty="0" smtClean="0"/>
              <a:t>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hlinkClick r:id="rId3"/>
              </a:rPr>
              <a:t>In der Schweiz </a:t>
            </a:r>
            <a:r>
              <a:rPr lang="fr-FR" b="1" dirty="0" err="1" smtClean="0">
                <a:hlinkClick r:id="rId3"/>
              </a:rPr>
              <a:t>gibt</a:t>
            </a:r>
            <a:r>
              <a:rPr lang="fr-FR" b="1" dirty="0" smtClean="0">
                <a:hlinkClick r:id="rId3"/>
              </a:rPr>
              <a:t> die </a:t>
            </a:r>
            <a:r>
              <a:rPr lang="fr-FR" b="1" dirty="0" err="1" smtClean="0">
                <a:hlinkClick r:id="rId3"/>
              </a:rPr>
              <a:t>Verfassung</a:t>
            </a:r>
            <a:r>
              <a:rPr lang="fr-FR" b="1" dirty="0" smtClean="0">
                <a:hlinkClick r:id="rId3"/>
              </a:rPr>
              <a:t> die </a:t>
            </a:r>
            <a:r>
              <a:rPr lang="fr-FR" b="1" dirty="0" err="1" smtClean="0">
                <a:hlinkClick r:id="rId3"/>
              </a:rPr>
              <a:t>Parameter</a:t>
            </a:r>
            <a:r>
              <a:rPr lang="fr-FR" b="1" dirty="0" smtClean="0">
                <a:hlinkClick r:id="rId3"/>
              </a:rPr>
              <a:t> vor, welche </a:t>
            </a:r>
            <a:r>
              <a:rPr lang="fr-FR" b="1" dirty="0" err="1" smtClean="0">
                <a:hlinkClick r:id="rId3"/>
              </a:rPr>
              <a:t>Einschränkungen</a:t>
            </a:r>
            <a:r>
              <a:rPr lang="fr-FR" b="1" dirty="0" smtClean="0">
                <a:hlinkClick r:id="rId3"/>
              </a:rPr>
              <a:t> </a:t>
            </a:r>
            <a:r>
              <a:rPr lang="fr-FR" b="1" dirty="0" err="1" smtClean="0">
                <a:hlinkClick r:id="rId3"/>
              </a:rPr>
              <a:t>von</a:t>
            </a:r>
            <a:r>
              <a:rPr lang="fr-FR" b="1" dirty="0" smtClean="0">
                <a:hlinkClick r:id="rId3"/>
              </a:rPr>
              <a:t> </a:t>
            </a:r>
            <a:r>
              <a:rPr lang="fr-FR" b="1" dirty="0" err="1" smtClean="0">
                <a:hlinkClick r:id="rId3"/>
              </a:rPr>
              <a:t>Grundrechten</a:t>
            </a:r>
            <a:r>
              <a:rPr lang="fr-FR" b="1" dirty="0" smtClean="0">
                <a:hlinkClick r:id="rId3"/>
              </a:rPr>
              <a:t> </a:t>
            </a:r>
            <a:r>
              <a:rPr lang="fr-FR" b="1" dirty="0" err="1" smtClean="0">
                <a:hlinkClick r:id="rId3"/>
              </a:rPr>
              <a:t>möglich</a:t>
            </a:r>
            <a:r>
              <a:rPr lang="fr-FR" b="1" dirty="0" smtClean="0">
                <a:hlinkClick r:id="rId3"/>
              </a:rPr>
              <a:t> </a:t>
            </a:r>
            <a:r>
              <a:rPr lang="fr-FR" b="1" dirty="0" err="1" smtClean="0">
                <a:hlinkClick r:id="rId3"/>
              </a:rPr>
              <a:t>machen</a:t>
            </a:r>
            <a:r>
              <a:rPr lang="fr-FR" b="1" dirty="0" smtClean="0">
                <a:hlinkClick r:id="rId3"/>
              </a:rPr>
              <a:t>:</a:t>
            </a:r>
          </a:p>
          <a:p>
            <a:pPr marL="0" indent="0">
              <a:buNone/>
            </a:pPr>
            <a:endParaRPr lang="fr-FR" b="1" dirty="0">
              <a:hlinkClick r:id="rId3"/>
            </a:endParaRPr>
          </a:p>
          <a:p>
            <a:r>
              <a:rPr lang="de-DE" b="1" dirty="0"/>
              <a:t> </a:t>
            </a:r>
            <a:r>
              <a:rPr lang="de-DE" b="1" dirty="0">
                <a:hlinkClick r:id="rId4"/>
              </a:rPr>
              <a:t>Art. 36 Einschränkungen von Grundrechten</a:t>
            </a:r>
            <a:endParaRPr lang="de-DE" b="1" dirty="0"/>
          </a:p>
          <a:p>
            <a:r>
              <a:rPr lang="de-DE" baseline="30000" dirty="0"/>
              <a:t>1</a:t>
            </a:r>
            <a:r>
              <a:rPr lang="de-DE" dirty="0"/>
              <a:t> Einschränkungen von Grundrechten bedürfen einer gesetzlichen Grundlage. Schwerwiegende Einschränkungen müssen im Gesetz selbst vorgesehen sein. Ausgenommen sind Fälle ernster, unmittelbarer und nicht anders abwendbarer Gefahr.</a:t>
            </a:r>
          </a:p>
          <a:p>
            <a:r>
              <a:rPr lang="de-DE" baseline="30000" dirty="0"/>
              <a:t>2</a:t>
            </a:r>
            <a:r>
              <a:rPr lang="de-DE" dirty="0"/>
              <a:t> Einschränkungen von Grundrechten müssen durch ein öffentliches Interesse oder durch den Schutz von Grundrechten Dritter gerechtfertigt sein.</a:t>
            </a:r>
          </a:p>
          <a:p>
            <a:r>
              <a:rPr lang="de-DE" baseline="30000" dirty="0"/>
              <a:t>3</a:t>
            </a:r>
            <a:r>
              <a:rPr lang="de-DE" dirty="0"/>
              <a:t> Einschränkungen von Grundrechten müssen </a:t>
            </a:r>
            <a:r>
              <a:rPr lang="de-DE" dirty="0" err="1"/>
              <a:t>verhältnismässig</a:t>
            </a:r>
            <a:r>
              <a:rPr lang="de-DE" dirty="0"/>
              <a:t> sein.</a:t>
            </a:r>
          </a:p>
          <a:p>
            <a:r>
              <a:rPr lang="de-DE" baseline="30000" dirty="0"/>
              <a:t>4</a:t>
            </a:r>
            <a:r>
              <a:rPr lang="de-DE" dirty="0"/>
              <a:t> Der Kerngehalt der Grundrechte ist unantastbar.</a:t>
            </a:r>
          </a:p>
          <a:p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 smtClean="0"/>
              <a:pPr/>
              <a:t>10. August 2016</a:t>
            </a:fld>
            <a:r>
              <a:rPr lang="de-CH" smtClean="0"/>
              <a:t> | Folie </a:t>
            </a:r>
            <a:fld id="{9B26C301-F588-4569-B7F8-F3807FA9338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743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Beispiel</a:t>
            </a:r>
            <a:r>
              <a:rPr lang="fr-CH" dirty="0" smtClean="0"/>
              <a:t>…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 smtClean="0"/>
              <a:pPr/>
              <a:t>10. August 2016</a:t>
            </a:fld>
            <a:r>
              <a:rPr lang="de-CH" smtClean="0"/>
              <a:t> | Folie </a:t>
            </a:r>
            <a:fld id="{9B26C301-F588-4569-B7F8-F3807FA93386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5" name="Grafik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038" y="1914525"/>
            <a:ext cx="6328561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41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mnesty Trade Gothic Cn"/>
        <a:ea typeface=""/>
        <a:cs typeface=""/>
      </a:majorFont>
      <a:minorFont>
        <a:latin typeface="Amnesty Trade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1541</Words>
  <Application>Microsoft Office PowerPoint</Application>
  <PresentationFormat>Affichage à l'écran (4:3)</PresentationFormat>
  <Paragraphs>207</Paragraphs>
  <Slides>21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SimSun</vt:lpstr>
      <vt:lpstr>Amnesty Trade Gothic</vt:lpstr>
      <vt:lpstr>Amnesty Trade Gothic Cn</vt:lpstr>
      <vt:lpstr>Arial</vt:lpstr>
      <vt:lpstr>Calibri</vt:lpstr>
      <vt:lpstr>Times New Roman</vt:lpstr>
      <vt:lpstr>Wingdings</vt:lpstr>
      <vt:lpstr>Standarddesign</vt:lpstr>
      <vt:lpstr>Présentation PowerPoint</vt:lpstr>
      <vt:lpstr>Menschenrechte: Freiheit = Privatsphäre</vt:lpstr>
      <vt:lpstr>Warum ist das Thema wichtig?</vt:lpstr>
      <vt:lpstr>Présentation PowerPoint</vt:lpstr>
      <vt:lpstr>Umfrage</vt:lpstr>
      <vt:lpstr>Umfrage</vt:lpstr>
      <vt:lpstr>Warum diese Doppeldeutigkeit? </vt:lpstr>
      <vt:lpstr>Grenzen der Grundrechtseinschränkung </vt:lpstr>
      <vt:lpstr>Ein Beispiel…</vt:lpstr>
      <vt:lpstr>Daten sind gefährlich: Deutschland</vt:lpstr>
      <vt:lpstr>Daten sind gefährlich: Rwanda</vt:lpstr>
      <vt:lpstr>Daten sind gefährlich: Krieg gegen Terror</vt:lpstr>
      <vt:lpstr>Amnesty: Überwacht!</vt:lpstr>
      <vt:lpstr>Unterschied Staaten und Firmen</vt:lpstr>
      <vt:lpstr>Definition Überwachung</vt:lpstr>
      <vt:lpstr>Snowden: Globale Massenüberwachung</vt:lpstr>
      <vt:lpstr>Entwicklungen nach Snowden</vt:lpstr>
      <vt:lpstr>Schweiz: Neue Überwachungsgesetze</vt:lpstr>
      <vt:lpstr>Amnesty zu Überwachung</vt:lpstr>
      <vt:lpstr>Mehr Überwachung, mehr Sicherheit?</vt:lpstr>
      <vt:lpstr>   Merci! Questions &amp; discussion   </vt:lpstr>
    </vt:vector>
  </TitlesOfParts>
  <Company>Amnesty International Schweizer Sektion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KOMMT EIN MAXIMAL ZWEIZEILIGER TITEL HIN</dc:title>
  <dc:creator>Iris Hartmann</dc:creator>
  <dc:description>AICH Präsentationsvorlage. Schrift: Amnesty Trade Gothic._x000d_
Ist nur auf Systemen zu gebrauchen, auf denen die Amnesty Trade Gothic Schriften installiert sind.</dc:description>
  <cp:lastModifiedBy>France Gaudreault</cp:lastModifiedBy>
  <cp:revision>127</cp:revision>
  <cp:lastPrinted>2016-04-13T07:32:54Z</cp:lastPrinted>
  <dcterms:created xsi:type="dcterms:W3CDTF">2015-02-02T10:11:57Z</dcterms:created>
  <dcterms:modified xsi:type="dcterms:W3CDTF">2016-08-10T09:05:07Z</dcterms:modified>
</cp:coreProperties>
</file>