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Amnesty Trade Gothic Cn" panose="020B0506040303020004" pitchFamily="34" charset="0"/>
      <p:regular r:id="rId10"/>
      <p:bold r:id="rId11"/>
      <p:italic r:id="rId12"/>
      <p:boldItalic r:id="rId13"/>
    </p:embeddedFont>
    <p:embeddedFont>
      <p:font typeface="Amnesty Trade Gothic" panose="020B0503040303020004" pitchFamily="34" charset="0"/>
      <p:regular r:id="rId14"/>
      <p:bold r:id="rId15"/>
      <p:italic r:id="rId16"/>
      <p:boldItalic r:id="rId17"/>
    </p:embeddedFont>
  </p:embeddedFont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mnesty Trade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  <p:cmAuthor id="1" name="Benjamin Veress" initials="BV" lastIdx="5" clrIdx="1">
    <p:extLst>
      <p:ext uri="{19B8F6BF-5375-455C-9EA6-DF929625EA0E}">
        <p15:presenceInfo xmlns:p15="http://schemas.microsoft.com/office/powerpoint/2012/main" userId="S-1-5-21-445411729-531407587-3265214295-7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74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AI_Logo_col_PowerPoint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6725"/>
            <a:ext cx="823753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741363"/>
            <a:ext cx="7683500" cy="98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45720" rIns="0" bIns="45720"/>
          <a:lstStyle>
            <a:lvl1pPr>
              <a:lnSpc>
                <a:spcPts val="4000"/>
              </a:lnSpc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363" y="4318000"/>
            <a:ext cx="1439862" cy="719138"/>
          </a:xfrm>
        </p:spPr>
        <p:txBody>
          <a:bodyPr lIns="0" tIns="45720" rIns="91440" bIns="45720"/>
          <a:lstStyle>
            <a:lvl1pPr marL="0" indent="0">
              <a:buFont typeface="Wingdings" pitchFamily="2" charset="2"/>
              <a:buNone/>
              <a:defRPr sz="6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C820700E-0F79-4FB5-B6B5-7EB3DC997FD2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44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466725"/>
            <a:ext cx="2057400" cy="5643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466725"/>
            <a:ext cx="6021388" cy="56435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30DF8794-824F-47B0-8476-1769E7A8388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34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466725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6725" y="1914525"/>
            <a:ext cx="8231188" cy="4195763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4538" y="6440488"/>
            <a:ext cx="1336675" cy="136525"/>
          </a:xfrm>
        </p:spPr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0E1704F9-6596-4C0B-AC10-A1870C34EE1C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428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466725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66725" y="1914525"/>
            <a:ext cx="4038600" cy="41957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4657725" y="1914525"/>
            <a:ext cx="4040188" cy="4195763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44538" y="6440488"/>
            <a:ext cx="1336675" cy="136525"/>
          </a:xfrm>
        </p:spPr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844592C6-3D44-49F8-AA9C-8BEF7C5591C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72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9B26C301-F588-4569-B7F8-F3807FA93386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384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DA13250E-9C71-4CF8-A29A-ECAD175D9489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188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914525"/>
            <a:ext cx="4038600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914525"/>
            <a:ext cx="4040188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812AB564-E46B-4ED3-857C-9532289BBB64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7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2408505F-FB2B-492C-94FF-84BBBB4D87C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33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A155F353-1B76-49E5-8648-2CE69CE9517E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65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E1372BF9-BA2D-4721-99C1-348A2CE28D7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72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F9F0179E-6CC2-42C9-B8A1-44B468901367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912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A4BDB276-B53E-4860-8ED6-BCC262D10076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485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466725"/>
            <a:ext cx="8229600" cy="1143000"/>
          </a:xfrm>
          <a:prstGeom prst="rect">
            <a:avLst/>
          </a:prstGeom>
          <a:solidFill>
            <a:srgbClr val="FFF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KURZ KNAPP KNACKIG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914525"/>
            <a:ext cx="8231188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8000" tIns="90000" rIns="288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4538" y="6440488"/>
            <a:ext cx="13366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0FBA3EBA-695B-4106-95B8-DCEB1C540E04}" type="slidenum">
              <a:rPr lang="de-CH"/>
              <a:pPr/>
              <a:t>‹Nr.›</a:t>
            </a:fld>
            <a:endParaRPr lang="de-CH"/>
          </a:p>
        </p:txBody>
      </p:sp>
      <p:pic>
        <p:nvPicPr>
          <p:cNvPr id="1031" name="Picture 7" descr="AI_Logo_sw_klein_PowerPoint"/>
          <p:cNvPicPr>
            <a:picLocks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6200775"/>
            <a:ext cx="1346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2pPr>
      <a:lvl3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3pPr>
      <a:lvl4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4pPr>
      <a:lvl5pPr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mnesty Trade Gothic Cn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000"/>
        </a:lnSpc>
        <a:spcBef>
          <a:spcPts val="4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«Das gehört mir»</a:t>
            </a:r>
            <a:br>
              <a:rPr lang="de-CH" dirty="0" smtClean="0"/>
            </a:br>
            <a:r>
              <a:rPr lang="de-CH" sz="3600" b="0" dirty="0" smtClean="0"/>
              <a:t>Gedankenexperiment</a:t>
            </a:r>
            <a:r>
              <a:rPr lang="de-CH" sz="3600" dirty="0" smtClean="0"/>
              <a:t> </a:t>
            </a:r>
            <a:r>
              <a:rPr lang="de-CH" sz="3600" b="0" dirty="0" smtClean="0"/>
              <a:t>zum </a:t>
            </a:r>
            <a:r>
              <a:rPr lang="de-CH" sz="3600" b="0" dirty="0" smtClean="0"/>
              <a:t>Recht auf </a:t>
            </a:r>
            <a:r>
              <a:rPr lang="de-CH" sz="3600" b="0" dirty="0" smtClean="0"/>
              <a:t>Eigentum </a:t>
            </a:r>
            <a:endParaRPr lang="de-CH" sz="36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31F605A8-AC50-489D-A2BE-4A7001ABEF59}" type="slidenum">
              <a:rPr lang="de-CH"/>
              <a:pPr/>
              <a:t>2</a:t>
            </a:fld>
            <a:endParaRPr lang="de-C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SZENARIO</a:t>
            </a:r>
            <a:endParaRPr lang="de-CH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dirty="0"/>
              <a:t>In der </a:t>
            </a:r>
            <a:r>
              <a:rPr lang="de-DE" dirty="0" err="1"/>
              <a:t>Kanti</a:t>
            </a:r>
            <a:r>
              <a:rPr lang="de-DE" dirty="0"/>
              <a:t> „Bellevue“ erhält der Lehrer plötzlich im Unterricht einen Anruf. Er stürzt aus dem Unterricht und fährt wie alle anderen </a:t>
            </a:r>
            <a:r>
              <a:rPr lang="de-DE" dirty="0" smtClean="0"/>
              <a:t>Lehrpersonen schnell </a:t>
            </a:r>
            <a:r>
              <a:rPr lang="de-DE" dirty="0"/>
              <a:t>davon. Auf 20min.ch sehen die Schülerinnen und Schüler dann, dass ein neues Gesetz </a:t>
            </a:r>
            <a:r>
              <a:rPr lang="de-DE" dirty="0" smtClean="0"/>
              <a:t>besagt</a:t>
            </a:r>
            <a:r>
              <a:rPr lang="de-DE" dirty="0"/>
              <a:t>, dass es kein Eigentum mehr </a:t>
            </a:r>
            <a:r>
              <a:rPr lang="de-DE" dirty="0" smtClean="0"/>
              <a:t>gebe.</a:t>
            </a:r>
            <a:endParaRPr lang="de-DE" dirty="0" smtClean="0"/>
          </a:p>
          <a:p>
            <a:pPr marL="0" indent="0" algn="just">
              <a:buNone/>
            </a:pPr>
            <a:endParaRPr lang="de-DE" dirty="0" smtClean="0"/>
          </a:p>
          <a:p>
            <a:pPr marL="0" indent="0" algn="just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 smtClean="0"/>
              <a:t>… </a:t>
            </a:r>
            <a:r>
              <a:rPr lang="de-DE" b="1" dirty="0"/>
              <a:t>Alles gehört allen…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D8CB98C2-F0FD-48FB-A825-2F4738AF87A0}" type="slidenum">
              <a:rPr lang="de-CH"/>
              <a:pPr/>
              <a:t>3</a:t>
            </a:fld>
            <a:endParaRPr lang="de-CH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AUFTRAG</a:t>
            </a:r>
            <a:endParaRPr lang="de-CH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914525"/>
            <a:ext cx="8229600" cy="4195763"/>
          </a:xfrm>
        </p:spPr>
        <p:txBody>
          <a:bodyPr/>
          <a:lstStyle/>
          <a:p>
            <a:pPr lvl="0" algn="just"/>
            <a:r>
              <a:rPr lang="de-DE" sz="1800" dirty="0" smtClean="0"/>
              <a:t>Diskutieren Sie in </a:t>
            </a:r>
            <a:r>
              <a:rPr lang="de-DE" sz="1800" dirty="0"/>
              <a:t>Vierergruppen, was in einer Klasse </a:t>
            </a:r>
            <a:r>
              <a:rPr lang="de-DE" sz="1800" dirty="0" smtClean="0"/>
              <a:t>Ihres Alters </a:t>
            </a:r>
            <a:r>
              <a:rPr lang="de-DE" sz="1800" dirty="0"/>
              <a:t>passieren würde, wenn kein Buch, kein Stift, kein Mäppchen, kein Mobile etc. mehr irgendwem gehören würde.</a:t>
            </a:r>
          </a:p>
          <a:p>
            <a:pPr lvl="0" algn="just"/>
            <a:r>
              <a:rPr lang="de-DE" sz="1800" dirty="0" smtClean="0"/>
              <a:t>Entwickeln Sie </a:t>
            </a:r>
            <a:r>
              <a:rPr lang="de-DE" sz="1800" dirty="0" smtClean="0"/>
              <a:t>aus Ihrer </a:t>
            </a:r>
            <a:r>
              <a:rPr lang="de-DE" sz="1800" dirty="0" smtClean="0"/>
              <a:t>Diskussion </a:t>
            </a:r>
            <a:r>
              <a:rPr lang="de-DE" sz="1800" dirty="0"/>
              <a:t>und </a:t>
            </a:r>
            <a:r>
              <a:rPr lang="de-DE" sz="1800" dirty="0" smtClean="0"/>
              <a:t>Ihren Ergebnissen in </a:t>
            </a:r>
            <a:r>
              <a:rPr lang="de-DE" sz="1800" dirty="0"/>
              <a:t>Stichworten die Geschichte weiter. Was wird dann passieren? </a:t>
            </a:r>
          </a:p>
          <a:p>
            <a:pPr lvl="0" algn="just"/>
            <a:r>
              <a:rPr lang="de-DE" sz="1800" dirty="0" smtClean="0"/>
              <a:t>Bereiten Sie sich vor</a:t>
            </a:r>
            <a:r>
              <a:rPr lang="de-DE" sz="1800" dirty="0"/>
              <a:t>, </a:t>
            </a:r>
            <a:r>
              <a:rPr lang="de-DE" sz="1800" dirty="0" smtClean="0"/>
              <a:t>Ihre Geschichte </a:t>
            </a:r>
            <a:r>
              <a:rPr lang="de-DE" sz="1800" dirty="0"/>
              <a:t>der Klasse vorzutragen bzw. vorzuspielen. </a:t>
            </a:r>
          </a:p>
          <a:p>
            <a:pPr lvl="0" algn="just"/>
            <a:r>
              <a:rPr lang="de-DE" sz="1800" dirty="0"/>
              <a:t>Zeit: </a:t>
            </a:r>
            <a:r>
              <a:rPr lang="de-DE" sz="1800" dirty="0" smtClean="0"/>
              <a:t>30 </a:t>
            </a:r>
            <a:r>
              <a:rPr lang="de-DE" sz="1800" dirty="0"/>
              <a:t>min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D8CB98C2-F0FD-48FB-A825-2F4738AF87A0}" type="slidenum">
              <a:rPr lang="de-CH"/>
              <a:pPr/>
              <a:t>4</a:t>
            </a:fld>
            <a:endParaRPr lang="de-CH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NACHBESPRECHUNG</a:t>
            </a:r>
            <a:endParaRPr lang="de-CH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914525"/>
            <a:ext cx="8229600" cy="4195763"/>
          </a:xfrm>
        </p:spPr>
        <p:txBody>
          <a:bodyPr/>
          <a:lstStyle/>
          <a:p>
            <a:pPr marL="0" indent="0" algn="just">
              <a:buNone/>
            </a:pPr>
            <a:r>
              <a:rPr lang="de-DE" sz="1800" dirty="0" smtClean="0"/>
              <a:t>Angenommen, in unserem Alltag wäre kein Privateigentum mehr erlaubt: die Bananen würden nicht mehr dem Supermarkt, die </a:t>
            </a:r>
            <a:r>
              <a:rPr lang="de-DE" sz="1800" dirty="0"/>
              <a:t>Wohnung nicht mehr dem Vermieter, der Sportwagen nicht mehr dem Käufer etc. </a:t>
            </a:r>
            <a:r>
              <a:rPr lang="de-DE" sz="1800" dirty="0" smtClean="0"/>
              <a:t>gehören.</a:t>
            </a:r>
          </a:p>
          <a:p>
            <a:pPr marL="0" indent="0" algn="just">
              <a:buNone/>
            </a:pPr>
            <a:endParaRPr lang="de-DE" sz="1800" dirty="0"/>
          </a:p>
          <a:p>
            <a:pPr marL="0" indent="0" algn="just">
              <a:buNone/>
            </a:pPr>
            <a:endParaRPr lang="de-DE" sz="1800" dirty="0" smtClean="0"/>
          </a:p>
          <a:p>
            <a:pPr marL="0" indent="0" algn="just">
              <a:buNone/>
            </a:pPr>
            <a:r>
              <a:rPr lang="de-DE" sz="1800" i="1" dirty="0" smtClean="0"/>
              <a:t>Übertragen Sie die Ergebnisse aus der Gruppenarbeit auf diese Situation. Zu welchem Schluss kommen Sie?  </a:t>
            </a:r>
            <a:endParaRPr lang="de-DE" sz="1800" i="1" dirty="0"/>
          </a:p>
        </p:txBody>
      </p:sp>
    </p:spTree>
    <p:extLst>
      <p:ext uri="{BB962C8B-B14F-4D97-AF65-F5344CB8AC3E}">
        <p14:creationId xmlns:p14="http://schemas.microsoft.com/office/powerpoint/2010/main" val="390932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D8CB98C2-F0FD-48FB-A825-2F4738AF87A0}" type="slidenum">
              <a:rPr lang="de-CH"/>
              <a:pPr/>
              <a:t>5</a:t>
            </a:fld>
            <a:endParaRPr lang="de-CH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AEMR </a:t>
            </a:r>
            <a:r>
              <a:rPr lang="de-CH" sz="2400" b="0" dirty="0" smtClean="0"/>
              <a:t>(Allgemeine Erklärung der Menschenrechte)</a:t>
            </a:r>
            <a:endParaRPr lang="de-CH" sz="2400" b="0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914525"/>
            <a:ext cx="8229600" cy="4195763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Artikel 17 (Recht auf Eigentum)</a:t>
            </a:r>
          </a:p>
          <a:p>
            <a:r>
              <a:rPr lang="de-DE" sz="1800" dirty="0"/>
              <a:t>Jeder hat das Recht, sowohl allein als auch in Gemeinschaft mit anderen Eigentum innezuhaben.</a:t>
            </a:r>
          </a:p>
          <a:p>
            <a:r>
              <a:rPr lang="de-DE" sz="1800" dirty="0"/>
              <a:t>Niemand darf willkürlich seines Eigentums beraubt werden.</a:t>
            </a:r>
          </a:p>
        </p:txBody>
      </p:sp>
    </p:spTree>
    <p:extLst>
      <p:ext uri="{BB962C8B-B14F-4D97-AF65-F5344CB8AC3E}">
        <p14:creationId xmlns:p14="http://schemas.microsoft.com/office/powerpoint/2010/main" val="170934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D8CB98C2-F0FD-48FB-A825-2F4738AF87A0}" type="slidenum">
              <a:rPr lang="de-CH"/>
              <a:pPr/>
              <a:t>6</a:t>
            </a:fld>
            <a:endParaRPr lang="de-CH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DIE MENSCHENRECHTE IN DER SCHWEIZER BUNDESVERFASSUNG (BV)</a:t>
            </a:r>
            <a:endParaRPr lang="de-CH" sz="3600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914525"/>
            <a:ext cx="8229600" cy="4195763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Bundesverfassung, 2. Titel, Art. 26 Eigentumsgarantie</a:t>
            </a:r>
          </a:p>
          <a:p>
            <a:pPr marL="0" indent="0">
              <a:buNone/>
            </a:pPr>
            <a:r>
              <a:rPr lang="de-DE" sz="1800" baseline="30000" dirty="0"/>
              <a:t>1</a:t>
            </a:r>
            <a:r>
              <a:rPr lang="de-DE" sz="1800" dirty="0"/>
              <a:t> Das Eigentum ist gewährleistet*.</a:t>
            </a:r>
          </a:p>
          <a:p>
            <a:pPr marL="0" indent="0">
              <a:buNone/>
            </a:pPr>
            <a:r>
              <a:rPr lang="de-DE" sz="1800" baseline="30000" dirty="0"/>
              <a:t>2</a:t>
            </a:r>
            <a:r>
              <a:rPr lang="de-DE" sz="1800" dirty="0"/>
              <a:t> Enteignungen und Eigentumsbeschränkungen, die einer Enteignung gleichkommen, werden voll entschädigt.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dirty="0"/>
              <a:t>*„gewährleistet“ </a:t>
            </a:r>
            <a:r>
              <a:rPr lang="de-DE" sz="1600" dirty="0" err="1"/>
              <a:t>heisst</a:t>
            </a:r>
            <a:r>
              <a:rPr lang="de-DE" sz="1600" dirty="0"/>
              <a:t>, dass der Staat jedem das Recht gibt, Eigentum zu besitzen, und dafür sorgt, dass dieses Recht geschützt ist.</a:t>
            </a:r>
          </a:p>
        </p:txBody>
      </p:sp>
    </p:spTree>
    <p:extLst>
      <p:ext uri="{BB962C8B-B14F-4D97-AF65-F5344CB8AC3E}">
        <p14:creationId xmlns:p14="http://schemas.microsoft.com/office/powerpoint/2010/main" val="222925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dirty="0" smtClean="0"/>
              <a:t>RECHT AUF EIGENTUM</a:t>
            </a:r>
            <a:br>
              <a:rPr lang="de-CH" sz="3600" dirty="0" smtClean="0"/>
            </a:br>
            <a:r>
              <a:rPr lang="de-CH" sz="3600" dirty="0" smtClean="0"/>
              <a:t>IN DER BV UND IN DER AEMR 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1914525"/>
            <a:ext cx="4177283" cy="252258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AEMR Artikel </a:t>
            </a:r>
            <a:r>
              <a:rPr lang="de-DE" sz="2000" b="1" dirty="0" smtClean="0"/>
              <a:t>17, Recht </a:t>
            </a:r>
            <a:r>
              <a:rPr lang="de-DE" sz="2000" b="1" dirty="0"/>
              <a:t>auf </a:t>
            </a:r>
            <a:r>
              <a:rPr lang="de-DE" sz="2000" b="1" dirty="0" smtClean="0"/>
              <a:t>Eigentum</a:t>
            </a:r>
            <a:endParaRPr lang="de-DE" sz="2000" b="1" dirty="0"/>
          </a:p>
          <a:p>
            <a:r>
              <a:rPr lang="de-DE" sz="1600" dirty="0"/>
              <a:t>Jeder hat das Recht, sowohl allein als auch in Gemeinschaft mit anderen Eigentum innezuhaben.</a:t>
            </a:r>
          </a:p>
          <a:p>
            <a:r>
              <a:rPr lang="de-DE" sz="1600" dirty="0"/>
              <a:t>Niemand darf willkürlich seines Eigentums beraubt werden.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914525"/>
            <a:ext cx="4248471" cy="2522587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BV Art</a:t>
            </a:r>
            <a:r>
              <a:rPr lang="de-DE" sz="2000" b="1" dirty="0"/>
              <a:t>. </a:t>
            </a:r>
            <a:r>
              <a:rPr lang="de-DE" sz="2000" b="1" dirty="0" smtClean="0"/>
              <a:t>26, </a:t>
            </a:r>
            <a:r>
              <a:rPr lang="de-DE" sz="2000" b="1" dirty="0"/>
              <a:t>Eigentumsgarantie</a:t>
            </a:r>
          </a:p>
          <a:p>
            <a:pPr marL="0" indent="0">
              <a:buNone/>
            </a:pPr>
            <a:endParaRPr lang="de-DE" sz="2000" baseline="30000" dirty="0" smtClean="0"/>
          </a:p>
          <a:p>
            <a:pPr marL="0" indent="0">
              <a:buNone/>
            </a:pPr>
            <a:r>
              <a:rPr lang="de-DE" sz="2000" baseline="30000" dirty="0" smtClean="0"/>
              <a:t>1</a:t>
            </a:r>
            <a:r>
              <a:rPr lang="de-DE" sz="2000" dirty="0"/>
              <a:t> </a:t>
            </a:r>
            <a:r>
              <a:rPr lang="de-DE" sz="1600" dirty="0"/>
              <a:t>Das Eigentum ist gewährleistet*.</a:t>
            </a:r>
          </a:p>
          <a:p>
            <a:pPr marL="0" indent="0">
              <a:buNone/>
            </a:pPr>
            <a:r>
              <a:rPr lang="de-DE" sz="1600" baseline="30000" dirty="0"/>
              <a:t>2</a:t>
            </a:r>
            <a:r>
              <a:rPr lang="de-DE" sz="1600" dirty="0"/>
              <a:t> Enteignungen und Eigentumsbeschränkungen, die einer Enteignung gleichkommen, werden voll entschädigt</a:t>
            </a:r>
            <a:r>
              <a:rPr lang="de-DE" sz="1600" dirty="0" smtClean="0"/>
              <a:t>.</a:t>
            </a:r>
            <a:endParaRPr lang="de-CH" sz="16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 smtClean="0"/>
              <a:pPr/>
              <a:t>28. März 2018</a:t>
            </a:fld>
            <a:r>
              <a:rPr lang="de-CH" smtClean="0"/>
              <a:t> | Folie </a:t>
            </a:r>
            <a:fld id="{812AB564-E46B-4ED3-857C-9532289BBB64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879963" y="4595207"/>
            <a:ext cx="7403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Fragen: </a:t>
            </a:r>
            <a:br>
              <a:rPr lang="de-DE" b="1" dirty="0"/>
            </a:br>
            <a:r>
              <a:rPr lang="de-DE" dirty="0"/>
              <a:t>1. Welche Gemeinsamkeiten / welche Unterschiede </a:t>
            </a:r>
            <a:r>
              <a:rPr lang="de-DE" dirty="0" smtClean="0"/>
              <a:t>können Sie erkennen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/>
              <a:t>2. Wie lassen sich die Unterschiede zwischen dem Menschenrecht und dem Artikel in der Bundesverfassung erklären?</a:t>
            </a:r>
            <a:r>
              <a:rPr lang="de-DE" sz="1800" dirty="0"/>
              <a:t/>
            </a:r>
            <a:br>
              <a:rPr lang="de-DE" sz="1800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728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4E8F-7538-4F65-948E-1E825CFAFF64}" type="datetime4">
              <a:rPr lang="de-CH"/>
              <a:pPr/>
              <a:t>28. März 2018</a:t>
            </a:fld>
            <a:r>
              <a:rPr lang="de-CH"/>
              <a:t> | Folie </a:t>
            </a:r>
            <a:fld id="{D8CB98C2-F0FD-48FB-A825-2F4738AF87A0}" type="slidenum">
              <a:rPr lang="de-CH"/>
              <a:pPr/>
              <a:t>8</a:t>
            </a:fld>
            <a:endParaRPr lang="de-CH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ZUM WEITERDENKEN </a:t>
            </a:r>
            <a:endParaRPr lang="de-CH" sz="2400" b="0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6725" y="1914525"/>
            <a:ext cx="8229600" cy="4195763"/>
          </a:xfrm>
        </p:spPr>
        <p:txBody>
          <a:bodyPr/>
          <a:lstStyle/>
          <a:p>
            <a:pPr algn="just"/>
            <a:r>
              <a:rPr lang="de-DE" sz="1800" dirty="0" smtClean="0"/>
              <a:t>Können Sie sich vorstellen</a:t>
            </a:r>
            <a:r>
              <a:rPr lang="de-DE" sz="1800" dirty="0"/>
              <a:t>, dass es Dinge gibt, die keinem Eigentumsrecht unterliegen können</a:t>
            </a:r>
            <a:r>
              <a:rPr lang="de-DE" sz="1800" dirty="0" smtClean="0"/>
              <a:t>? Falls ja, welche Dinge? </a:t>
            </a:r>
            <a:endParaRPr lang="de-DE" sz="1800" dirty="0"/>
          </a:p>
          <a:p>
            <a:pPr algn="just"/>
            <a:r>
              <a:rPr lang="de-DE" sz="1800" dirty="0" smtClean="0"/>
              <a:t>Können Sie sich eine </a:t>
            </a:r>
            <a:r>
              <a:rPr lang="de-DE" sz="1800" dirty="0"/>
              <a:t>Situation vorstellen, in der das generelle Recht auf Eigentum eingeschränkt oder beschränkt werden kann</a:t>
            </a:r>
            <a:r>
              <a:rPr lang="de-DE" sz="1800" dirty="0" smtClean="0"/>
              <a:t>?</a:t>
            </a:r>
          </a:p>
          <a:p>
            <a:pPr algn="just"/>
            <a:r>
              <a:rPr lang="de-DE" sz="1800" dirty="0" smtClean="0"/>
              <a:t>Weiter Vertiefungsmöglichkeiten sind </a:t>
            </a:r>
            <a:r>
              <a:rPr lang="de-DE" sz="1800" smtClean="0"/>
              <a:t>auf dem Arbeitsblatt</a:t>
            </a:r>
            <a:r>
              <a:rPr lang="de-DE" sz="1800" dirty="0" smtClean="0"/>
              <a:t>. </a:t>
            </a:r>
            <a:endParaRPr lang="de-DE" sz="1800" dirty="0" smtClean="0"/>
          </a:p>
          <a:p>
            <a:pPr marL="0" indent="0" algn="just">
              <a:buNone/>
            </a:pPr>
            <a:r>
              <a:rPr lang="de-DE" sz="1800" dirty="0" smtClean="0"/>
              <a:t> 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3621131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mnesty Trade Gothic Cn"/>
        <a:ea typeface=""/>
        <a:cs typeface=""/>
      </a:majorFont>
      <a:minorFont>
        <a:latin typeface="Amnesty Trade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.potx" id="{DCA3ED9F-B6FF-4C85-B812-C5D7A70BD887}" vid="{20B427E4-1C91-4EEC-BC20-F572A8788F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375</Words>
  <Application>Microsoft Office PowerPoint</Application>
  <PresentationFormat>Bildschirmpräsentation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Wingdings</vt:lpstr>
      <vt:lpstr>Amnesty Trade Gothic Cn</vt:lpstr>
      <vt:lpstr>Amnesty Trade Gothic</vt:lpstr>
      <vt:lpstr>Arial</vt:lpstr>
      <vt:lpstr>Standarddesign</vt:lpstr>
      <vt:lpstr>«Das gehört mir» Gedankenexperiment zum Recht auf Eigentum </vt:lpstr>
      <vt:lpstr>SZENARIO</vt:lpstr>
      <vt:lpstr>AUFTRAG</vt:lpstr>
      <vt:lpstr>NACHBESPRECHUNG</vt:lpstr>
      <vt:lpstr>AEMR (Allgemeine Erklärung der Menschenrechte)</vt:lpstr>
      <vt:lpstr>DIE MENSCHENRECHTE IN DER SCHWEIZER BUNDESVERFASSUNG (BV)</vt:lpstr>
      <vt:lpstr>RECHT AUF EIGENTUM IN DER BV UND IN DER AEMR </vt:lpstr>
      <vt:lpstr>ZUM WEITERDENKEN </vt:lpstr>
    </vt:vector>
  </TitlesOfParts>
  <Company>Amnesty International Schweizer Sektion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Gedankenexperiment</dc:title>
  <dc:creator>Pascal Stadler</dc:creator>
  <dc:description>AICH Präsentationsvorlage. Schrift: Amnesty Trade Gothic._x000d_
Ist nur auf Systemen zu gebrauchen, auf denen die Amnesty Trade Gothic Schriften installiert sind.</dc:description>
  <cp:lastModifiedBy>Pascal Stadler</cp:lastModifiedBy>
  <cp:revision>19</cp:revision>
  <dcterms:created xsi:type="dcterms:W3CDTF">2017-11-27T11:28:24Z</dcterms:created>
  <dcterms:modified xsi:type="dcterms:W3CDTF">2018-03-28T08:41:51Z</dcterms:modified>
</cp:coreProperties>
</file>