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22"/>
  </p:notes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Tw Cen MT"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Tw Cen MT"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Tw Cen MT"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Tw Cen MT"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Tw Cen MT" charset="0"/>
        <a:ea typeface="Microsoft YaHei" panose="020B0503020204020204" pitchFamily="34" charset="-122"/>
        <a:cs typeface="+mn-cs"/>
      </a:defRPr>
    </a:lvl5pPr>
    <a:lvl6pPr marL="2286000" algn="l" defTabSz="914400" rtl="0" eaLnBrk="1" latinLnBrk="0" hangingPunct="1">
      <a:defRPr kern="1200">
        <a:solidFill>
          <a:schemeClr val="bg1"/>
        </a:solidFill>
        <a:latin typeface="Tw Cen MT" charset="0"/>
        <a:ea typeface="Microsoft YaHei" panose="020B0503020204020204" pitchFamily="34" charset="-122"/>
        <a:cs typeface="+mn-cs"/>
      </a:defRPr>
    </a:lvl6pPr>
    <a:lvl7pPr marL="2743200" algn="l" defTabSz="914400" rtl="0" eaLnBrk="1" latinLnBrk="0" hangingPunct="1">
      <a:defRPr kern="1200">
        <a:solidFill>
          <a:schemeClr val="bg1"/>
        </a:solidFill>
        <a:latin typeface="Tw Cen MT" charset="0"/>
        <a:ea typeface="Microsoft YaHei" panose="020B0503020204020204" pitchFamily="34" charset="-122"/>
        <a:cs typeface="+mn-cs"/>
      </a:defRPr>
    </a:lvl7pPr>
    <a:lvl8pPr marL="3200400" algn="l" defTabSz="914400" rtl="0" eaLnBrk="1" latinLnBrk="0" hangingPunct="1">
      <a:defRPr kern="1200">
        <a:solidFill>
          <a:schemeClr val="bg1"/>
        </a:solidFill>
        <a:latin typeface="Tw Cen MT" charset="0"/>
        <a:ea typeface="Microsoft YaHei" panose="020B0503020204020204" pitchFamily="34" charset="-122"/>
        <a:cs typeface="+mn-cs"/>
      </a:defRPr>
    </a:lvl8pPr>
    <a:lvl9pPr marL="3657600" algn="l" defTabSz="914400" rtl="0" eaLnBrk="1" latinLnBrk="0" hangingPunct="1">
      <a:defRPr kern="1200">
        <a:solidFill>
          <a:schemeClr val="bg1"/>
        </a:solidFill>
        <a:latin typeface="Tw Cen MT"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307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3078"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3079"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3080" name="Text Box 7"/>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9224" name="Rectangle 8"/>
          <p:cNvSpPr>
            <a:spLocks noGrp="1" noChangeArrowheads="1"/>
          </p:cNvSpPr>
          <p:nvPr>
            <p:ph type="dt"/>
          </p:nvPr>
        </p:nvSpPr>
        <p:spPr bwMode="auto">
          <a:xfrm>
            <a:off x="3884613" y="0"/>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a:buClrTx/>
              <a:buSzPct val="100000"/>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pPr>
              <a:defRPr/>
            </a:pPr>
            <a:endParaRPr lang="de-DE"/>
          </a:p>
        </p:txBody>
      </p:sp>
      <p:sp>
        <p:nvSpPr>
          <p:cNvPr id="3082" name="Rectangle 9"/>
          <p:cNvSpPr>
            <a:spLocks noGrp="1" noChangeArrowheads="1"/>
          </p:cNvSpPr>
          <p:nvPr>
            <p:ph type="sldImg"/>
          </p:nvPr>
        </p:nvSpPr>
        <p:spPr bwMode="auto">
          <a:xfrm>
            <a:off x="1143000" y="685800"/>
            <a:ext cx="4562475" cy="341947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9226" name="Rectangle 10"/>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fr-FR" noProof="0" smtClean="0"/>
          </a:p>
        </p:txBody>
      </p:sp>
      <p:sp>
        <p:nvSpPr>
          <p:cNvPr id="3084" name="Text Box 11"/>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9228" name="Rectangle 12"/>
          <p:cNvSpPr>
            <a:spLocks noGrp="1" noChangeArrowheads="1"/>
          </p:cNvSpPr>
          <p:nvPr>
            <p:ph type="sldNum"/>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buClrTx/>
              <a:buSzPct val="100000"/>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pPr>
              <a:defRPr/>
            </a:pPr>
            <a:fld id="{4B72A016-A120-4E71-98AB-BC64DBFFE121}" type="slidenum">
              <a:rPr lang="de-DE"/>
              <a:pPr>
                <a:defRPr/>
              </a:pPr>
              <a:t>‹Nr.›</a:t>
            </a:fld>
            <a:endParaRPr lang="de-DE"/>
          </a:p>
        </p:txBody>
      </p:sp>
    </p:spTree>
    <p:extLst>
      <p:ext uri="{BB962C8B-B14F-4D97-AF65-F5344CB8AC3E}">
        <p14:creationId xmlns:p14="http://schemas.microsoft.com/office/powerpoint/2010/main" val="33983901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8691431-F64D-467C-AE7E-6E2E0DD0F5A4}" type="slidenum">
              <a:rPr lang="de-DE" altLang="de-DE" smtClean="0">
                <a:latin typeface="Calibri" panose="020F0502020204030204" pitchFamily="34" charset="0"/>
              </a:rPr>
              <a:pPr>
                <a:spcBef>
                  <a:spcPct val="0"/>
                </a:spcBef>
                <a:buClrTx/>
                <a:buFontTx/>
                <a:buNone/>
              </a:pPr>
              <a:t>2</a:t>
            </a:fld>
            <a:endParaRPr lang="de-DE" altLang="de-DE" smtClean="0">
              <a:latin typeface="Calibri" panose="020F0502020204030204" pitchFamily="34" charset="0"/>
            </a:endParaRPr>
          </a:p>
        </p:txBody>
      </p:sp>
      <p:sp>
        <p:nvSpPr>
          <p:cNvPr id="614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Merkmale von Mobbing werden in dieser PPP nicht wiederholt, da diese beim Arbeitsblatt „Streit oder Mobbing?“ bearbeitet werden. Die Klasse kann aber zu Beginn nochmals auf die wichtigen Merkmale aufmerksam gemacht werden.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mtClean="0">
              <a:latin typeface="Calibri" panose="020F0502020204030204" pitchFamily="34" charset="0"/>
              <a:ea typeface="Microsoft YaHei" panose="020B0503020204020204" pitchFamily="34" charset="-122"/>
            </a:endParaRPr>
          </a:p>
        </p:txBody>
      </p:sp>
      <p:sp>
        <p:nvSpPr>
          <p:cNvPr id="61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8F75B3C9-99F6-4AAD-80C5-A9C36D1646F0}" type="slidenum">
              <a:rPr lang="de-DE" altLang="de-DE">
                <a:latin typeface="Calibri" panose="020F0502020204030204" pitchFamily="34" charset="0"/>
              </a:rPr>
              <a:pPr algn="r">
                <a:spcBef>
                  <a:spcPct val="0"/>
                </a:spcBef>
                <a:buClrTx/>
                <a:buFontTx/>
                <a:buNone/>
              </a:pPr>
              <a:t>2</a:t>
            </a:fld>
            <a:endParaRPr lang="de-DE" altLang="de-DE">
              <a:latin typeface="Calibri" panose="020F0502020204030204" pitchFamily="34" charset="0"/>
            </a:endParaRPr>
          </a:p>
        </p:txBody>
      </p:sp>
    </p:spTree>
    <p:extLst>
      <p:ext uri="{BB962C8B-B14F-4D97-AF65-F5344CB8AC3E}">
        <p14:creationId xmlns:p14="http://schemas.microsoft.com/office/powerpoint/2010/main" val="274015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D8D6C6BA-0D62-46C7-A20B-B09967BEDF2B}" type="slidenum">
              <a:rPr lang="de-DE" altLang="de-DE" smtClean="0">
                <a:latin typeface="Calibri" panose="020F0502020204030204" pitchFamily="34" charset="0"/>
              </a:rPr>
              <a:pPr>
                <a:spcBef>
                  <a:spcPct val="0"/>
                </a:spcBef>
                <a:buClrTx/>
                <a:buFontTx/>
                <a:buNone/>
              </a:pPr>
              <a:t>11</a:t>
            </a:fld>
            <a:endParaRPr lang="de-DE" altLang="de-DE" smtClean="0">
              <a:latin typeface="Calibri" panose="020F0502020204030204" pitchFamily="34" charset="0"/>
            </a:endParaRPr>
          </a:p>
        </p:txBody>
      </p:sp>
      <p:sp>
        <p:nvSpPr>
          <p:cNvPr id="2457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36069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F313268-339E-4F35-B6EC-9C9A0367B3DD}" type="slidenum">
              <a:rPr lang="de-DE" altLang="de-DE" smtClean="0">
                <a:latin typeface="Calibri" panose="020F0502020204030204" pitchFamily="34" charset="0"/>
              </a:rPr>
              <a:pPr>
                <a:spcBef>
                  <a:spcPct val="0"/>
                </a:spcBef>
                <a:buClrTx/>
                <a:buFontTx/>
                <a:buNone/>
              </a:pPr>
              <a:t>12</a:t>
            </a:fld>
            <a:endParaRPr lang="de-DE" altLang="de-DE" smtClean="0">
              <a:latin typeface="Calibri" panose="020F0502020204030204" pitchFamily="34" charset="0"/>
            </a:endParaRPr>
          </a:p>
        </p:txBody>
      </p:sp>
      <p:sp>
        <p:nvSpPr>
          <p:cNvPr id="2662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3703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26258519-193B-49CD-8C59-602EABFE03A8}" type="slidenum">
              <a:rPr lang="de-DE" altLang="de-DE" smtClean="0">
                <a:latin typeface="Calibri" panose="020F0502020204030204" pitchFamily="34" charset="0"/>
              </a:rPr>
              <a:pPr>
                <a:spcBef>
                  <a:spcPct val="0"/>
                </a:spcBef>
                <a:buClrTx/>
                <a:buFontTx/>
                <a:buNone/>
              </a:pPr>
              <a:t>13</a:t>
            </a:fld>
            <a:endParaRPr lang="de-DE" altLang="de-DE" smtClean="0">
              <a:latin typeface="Calibri" panose="020F0502020204030204" pitchFamily="34" charset="0"/>
            </a:endParaRPr>
          </a:p>
        </p:txBody>
      </p:sp>
      <p:sp>
        <p:nvSpPr>
          <p:cNvPr id="2867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9322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C7E21C4-9E67-48C8-9422-58DDF4297635}" type="slidenum">
              <a:rPr lang="de-DE" altLang="de-DE" smtClean="0">
                <a:latin typeface="Calibri" panose="020F0502020204030204" pitchFamily="34" charset="0"/>
              </a:rPr>
              <a:pPr>
                <a:spcBef>
                  <a:spcPct val="0"/>
                </a:spcBef>
                <a:buClrTx/>
                <a:buFontTx/>
                <a:buNone/>
              </a:pPr>
              <a:t>14</a:t>
            </a:fld>
            <a:endParaRPr lang="de-DE" altLang="de-DE" smtClean="0">
              <a:latin typeface="Calibri" panose="020F0502020204030204" pitchFamily="34" charset="0"/>
            </a:endParaRPr>
          </a:p>
        </p:txBody>
      </p:sp>
      <p:sp>
        <p:nvSpPr>
          <p:cNvPr id="3072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42924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2B47F98-D2C7-462A-A76E-C261CF57635F}" type="slidenum">
              <a:rPr lang="de-DE" altLang="de-DE" smtClean="0">
                <a:latin typeface="Calibri" panose="020F0502020204030204" pitchFamily="34" charset="0"/>
              </a:rPr>
              <a:pPr>
                <a:spcBef>
                  <a:spcPct val="0"/>
                </a:spcBef>
                <a:buClrTx/>
                <a:buFontTx/>
                <a:buNone/>
              </a:pPr>
              <a:t>15</a:t>
            </a:fld>
            <a:endParaRPr lang="de-DE" altLang="de-DE" smtClean="0">
              <a:latin typeface="Calibri" panose="020F0502020204030204" pitchFamily="34" charset="0"/>
            </a:endParaRPr>
          </a:p>
        </p:txBody>
      </p:sp>
      <p:sp>
        <p:nvSpPr>
          <p:cNvPr id="3277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254506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7E00AA7-ACC8-46A6-B723-01204695F6BC}" type="slidenum">
              <a:rPr lang="de-DE" altLang="de-DE" smtClean="0">
                <a:latin typeface="Calibri" panose="020F0502020204030204" pitchFamily="34" charset="0"/>
              </a:rPr>
              <a:pPr>
                <a:spcBef>
                  <a:spcPct val="0"/>
                </a:spcBef>
                <a:buClrTx/>
                <a:buFontTx/>
                <a:buNone/>
              </a:pPr>
              <a:t>16</a:t>
            </a:fld>
            <a:endParaRPr lang="de-DE" altLang="de-DE" smtClean="0">
              <a:latin typeface="Calibri" panose="020F0502020204030204" pitchFamily="34" charset="0"/>
            </a:endParaRPr>
          </a:p>
        </p:txBody>
      </p:sp>
      <p:sp>
        <p:nvSpPr>
          <p:cNvPr id="3481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67807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953E8D2-3247-400E-AFD6-9E71BB67FB1C}" type="slidenum">
              <a:rPr lang="de-DE" altLang="de-DE" smtClean="0">
                <a:latin typeface="Calibri" panose="020F0502020204030204" pitchFamily="34" charset="0"/>
              </a:rPr>
              <a:pPr>
                <a:spcBef>
                  <a:spcPct val="0"/>
                </a:spcBef>
                <a:buClrTx/>
                <a:buFontTx/>
                <a:buNone/>
              </a:pPr>
              <a:t>17</a:t>
            </a:fld>
            <a:endParaRPr lang="de-DE" altLang="de-DE" smtClean="0">
              <a:latin typeface="Calibri" panose="020F0502020204030204" pitchFamily="34" charset="0"/>
            </a:endParaRPr>
          </a:p>
        </p:txBody>
      </p:sp>
      <p:sp>
        <p:nvSpPr>
          <p:cNvPr id="3686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3127760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57A35CB-FCF0-4B7A-93B8-0F8D69A78BFD}" type="slidenum">
              <a:rPr lang="de-DE" altLang="de-DE" smtClean="0">
                <a:latin typeface="Calibri" panose="020F0502020204030204" pitchFamily="34" charset="0"/>
              </a:rPr>
              <a:pPr>
                <a:spcBef>
                  <a:spcPct val="0"/>
                </a:spcBef>
                <a:buClrTx/>
                <a:buFontTx/>
                <a:buNone/>
              </a:pPr>
              <a:t>18</a:t>
            </a:fld>
            <a:endParaRPr lang="de-DE" altLang="de-DE" smtClean="0">
              <a:latin typeface="Calibri" panose="020F0502020204030204" pitchFamily="34" charset="0"/>
            </a:endParaRPr>
          </a:p>
        </p:txBody>
      </p:sp>
      <p:sp>
        <p:nvSpPr>
          <p:cNvPr id="389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35298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E528506-3E52-4A5C-9287-0AB872616B71}" type="slidenum">
              <a:rPr lang="de-DE" altLang="de-DE" smtClean="0">
                <a:latin typeface="Calibri" panose="020F0502020204030204" pitchFamily="34" charset="0"/>
              </a:rPr>
              <a:pPr>
                <a:spcBef>
                  <a:spcPct val="0"/>
                </a:spcBef>
                <a:buClrTx/>
                <a:buFontTx/>
                <a:buNone/>
              </a:pPr>
              <a:t>19</a:t>
            </a:fld>
            <a:endParaRPr lang="de-DE" altLang="de-DE" smtClean="0">
              <a:latin typeface="Calibri" panose="020F0502020204030204" pitchFamily="34" charset="0"/>
            </a:endParaRPr>
          </a:p>
        </p:txBody>
      </p:sp>
      <p:sp>
        <p:nvSpPr>
          <p:cNvPr id="4096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304051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5888D-533F-459E-94C0-BF9390B301B3}" type="slidenum">
              <a:rPr lang="de-DE" altLang="de-DE" smtClean="0">
                <a:latin typeface="Calibri" panose="020F0502020204030204" pitchFamily="34" charset="0"/>
              </a:rPr>
              <a:pPr>
                <a:spcBef>
                  <a:spcPct val="0"/>
                </a:spcBef>
                <a:buClrTx/>
                <a:buFontTx/>
                <a:buNone/>
              </a:pPr>
              <a:t>20</a:t>
            </a:fld>
            <a:endParaRPr lang="de-DE" altLang="de-DE" smtClean="0">
              <a:latin typeface="Calibri" panose="020F0502020204030204" pitchFamily="34" charset="0"/>
            </a:endParaRPr>
          </a:p>
        </p:txBody>
      </p:sp>
      <p:sp>
        <p:nvSpPr>
          <p:cNvPr id="4301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285393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B962546-FDEC-4DBB-966B-818EC0B66FC8}" type="slidenum">
              <a:rPr lang="de-DE" altLang="de-DE" smtClean="0">
                <a:latin typeface="Calibri" panose="020F0502020204030204" pitchFamily="34" charset="0"/>
              </a:rPr>
              <a:pPr>
                <a:spcBef>
                  <a:spcPct val="0"/>
                </a:spcBef>
                <a:buClrTx/>
                <a:buFontTx/>
                <a:buNone/>
              </a:pPr>
              <a:t>3</a:t>
            </a:fld>
            <a:endParaRPr lang="de-DE" altLang="de-DE" smtClean="0">
              <a:latin typeface="Calibri" panose="020F0502020204030204" pitchFamily="34" charset="0"/>
            </a:endParaRPr>
          </a:p>
        </p:txBody>
      </p:sp>
      <p:sp>
        <p:nvSpPr>
          <p:cNvPr id="819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87279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6FACB2E-5EBF-4CA1-A895-0E4F12794D91}" type="slidenum">
              <a:rPr lang="de-DE" altLang="de-DE" smtClean="0">
                <a:latin typeface="Calibri" panose="020F0502020204030204" pitchFamily="34" charset="0"/>
              </a:rPr>
              <a:pPr>
                <a:spcBef>
                  <a:spcPct val="0"/>
                </a:spcBef>
                <a:buClrTx/>
                <a:buFontTx/>
                <a:buNone/>
              </a:pPr>
              <a:t>4</a:t>
            </a:fld>
            <a:endParaRPr lang="de-DE" altLang="de-DE" smtClean="0">
              <a:latin typeface="Calibri" panose="020F0502020204030204" pitchFamily="34" charset="0"/>
            </a:endParaRPr>
          </a:p>
        </p:txBody>
      </p:sp>
      <p:sp>
        <p:nvSpPr>
          <p:cNvPr id="1024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Text Box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Die Opfer sind keine „homogene Gruppe“ – es gibt passive und aggressive Opfer</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mtClean="0">
              <a:latin typeface="Calibri" panose="020F0502020204030204" pitchFamily="34" charset="0"/>
              <a:ea typeface="Microsoft YaHei" panose="020B0503020204020204" pitchFamily="34" charset="-122"/>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Mitläufer: machen mit, schlagen z.B. auch (aber machen nichts ohne Anwesenheit der Mobber)</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Vs. Verstärker: lachen z.B. nur, sind nicht aktiv.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mtClean="0">
              <a:latin typeface="Calibri" panose="020F0502020204030204" pitchFamily="34" charset="0"/>
              <a:ea typeface="Microsoft YaHei" panose="020B0503020204020204" pitchFamily="34" charset="-122"/>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Mobber: ergreifen die Initiative</a:t>
            </a:r>
          </a:p>
        </p:txBody>
      </p:sp>
      <p:sp>
        <p:nvSpPr>
          <p:cNvPr id="102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AB3010A9-D105-4D4F-9756-0DB937FCB02E}" type="slidenum">
              <a:rPr lang="de-DE" altLang="de-DE">
                <a:latin typeface="Calibri" panose="020F0502020204030204" pitchFamily="34" charset="0"/>
              </a:rPr>
              <a:pPr algn="r">
                <a:spcBef>
                  <a:spcPct val="0"/>
                </a:spcBef>
                <a:buClrTx/>
                <a:buFontTx/>
                <a:buNone/>
              </a:pPr>
              <a:t>4</a:t>
            </a:fld>
            <a:endParaRPr lang="de-DE" altLang="de-DE">
              <a:latin typeface="Calibri" panose="020F0502020204030204" pitchFamily="34" charset="0"/>
            </a:endParaRPr>
          </a:p>
        </p:txBody>
      </p:sp>
    </p:spTree>
    <p:extLst>
      <p:ext uri="{BB962C8B-B14F-4D97-AF65-F5344CB8AC3E}">
        <p14:creationId xmlns:p14="http://schemas.microsoft.com/office/powerpoint/2010/main" val="290117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5E24855-E279-4E15-93BF-696CE559B85C}" type="slidenum">
              <a:rPr lang="de-DE" altLang="de-DE" smtClean="0">
                <a:latin typeface="Calibri" panose="020F0502020204030204" pitchFamily="34" charset="0"/>
              </a:rPr>
              <a:pPr>
                <a:spcBef>
                  <a:spcPct val="0"/>
                </a:spcBef>
                <a:buClrTx/>
                <a:buFontTx/>
                <a:buNone/>
              </a:pPr>
              <a:t>5</a:t>
            </a:fld>
            <a:endParaRPr lang="de-DE" altLang="de-DE" smtClean="0">
              <a:latin typeface="Calibri" panose="020F0502020204030204" pitchFamily="34" charset="0"/>
            </a:endParaRPr>
          </a:p>
        </p:txBody>
      </p:sp>
      <p:sp>
        <p:nvSpPr>
          <p:cNvPr id="1229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Passive Zuschauer: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ignorieren mehr oder weniger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verstärken aber somit auch auf gewisse Weise; sie machen nichts („helfen nicht“). Mobber fühlen sich sicher; es passiert ihnen nichts – nicht mal durch die passiven Zuschauer. Wenn man nichts sagt, dann akzeptiert man es auch und lässt den Eindruck entstehen, es sei in Ordnung.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haben oft Angst; es geht ihnen nicht gut; sind gestresst durch die Situation.</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mtClean="0">
              <a:latin typeface="Calibri" panose="020F0502020204030204" pitchFamily="34" charset="0"/>
              <a:ea typeface="Microsoft YaHei" panose="020B0503020204020204" pitchFamily="34" charset="-122"/>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mtClean="0">
              <a:latin typeface="Calibri" panose="020F0502020204030204" pitchFamily="34" charset="0"/>
              <a:ea typeface="Microsoft YaHei" panose="020B0503020204020204" pitchFamily="34" charset="-122"/>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Erwachsene: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Wenn sie über längere Zeit nichts sagen, werden sie vom Zuschauer zum Verstärker.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Wenn Lehrer sagt, er verstehe es, wenn xy gemobbt würde, weil er mache ja auch ...., dann wird erwachsene Person zum Mitläufer. </a:t>
            </a:r>
          </a:p>
        </p:txBody>
      </p:sp>
      <p:sp>
        <p:nvSpPr>
          <p:cNvPr id="122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BBB9BA37-E8FA-472A-806B-CDE041353E02}" type="slidenum">
              <a:rPr lang="de-DE" altLang="de-DE">
                <a:latin typeface="Calibri" panose="020F0502020204030204" pitchFamily="34" charset="0"/>
              </a:rPr>
              <a:pPr algn="r">
                <a:spcBef>
                  <a:spcPct val="0"/>
                </a:spcBef>
                <a:buClrTx/>
                <a:buFontTx/>
                <a:buNone/>
              </a:pPr>
              <a:t>5</a:t>
            </a:fld>
            <a:endParaRPr lang="de-DE" altLang="de-DE">
              <a:latin typeface="Calibri" panose="020F0502020204030204" pitchFamily="34" charset="0"/>
            </a:endParaRPr>
          </a:p>
        </p:txBody>
      </p:sp>
    </p:spTree>
    <p:extLst>
      <p:ext uri="{BB962C8B-B14F-4D97-AF65-F5344CB8AC3E}">
        <p14:creationId xmlns:p14="http://schemas.microsoft.com/office/powerpoint/2010/main" val="167828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765323D-5C28-4284-9CDD-082465CD3767}" type="slidenum">
              <a:rPr lang="de-DE" altLang="de-DE" smtClean="0">
                <a:latin typeface="Calibri" panose="020F0502020204030204" pitchFamily="34" charset="0"/>
              </a:rPr>
              <a:pPr>
                <a:spcBef>
                  <a:spcPct val="0"/>
                </a:spcBef>
                <a:buClrTx/>
                <a:buFontTx/>
                <a:buNone/>
              </a:pPr>
              <a:t>6</a:t>
            </a:fld>
            <a:endParaRPr lang="de-DE" altLang="de-DE" smtClean="0">
              <a:latin typeface="Calibri" panose="020F0502020204030204" pitchFamily="34" charset="0"/>
            </a:endParaRPr>
          </a:p>
        </p:txBody>
      </p:sp>
      <p:sp>
        <p:nvSpPr>
          <p:cNvPr id="1433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220617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2E4D1F5E-8D71-41E0-BE8A-7093A247A49B}" type="slidenum">
              <a:rPr lang="de-DE" altLang="de-DE" smtClean="0">
                <a:latin typeface="Calibri" panose="020F0502020204030204" pitchFamily="34" charset="0"/>
              </a:rPr>
              <a:pPr>
                <a:spcBef>
                  <a:spcPct val="0"/>
                </a:spcBef>
                <a:buClrTx/>
                <a:buFontTx/>
                <a:buNone/>
              </a:pPr>
              <a:t>7</a:t>
            </a:fld>
            <a:endParaRPr lang="de-DE" altLang="de-DE" smtClean="0">
              <a:latin typeface="Calibri" panose="020F0502020204030204" pitchFamily="34" charset="0"/>
            </a:endParaRPr>
          </a:p>
        </p:txBody>
      </p:sp>
      <p:sp>
        <p:nvSpPr>
          <p:cNvPr id="1638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395067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794C07F-E995-4E7B-A8DA-FFADC2737146}" type="slidenum">
              <a:rPr lang="de-DE" altLang="de-DE" smtClean="0">
                <a:latin typeface="Calibri" panose="020F0502020204030204" pitchFamily="34" charset="0"/>
              </a:rPr>
              <a:pPr>
                <a:spcBef>
                  <a:spcPct val="0"/>
                </a:spcBef>
                <a:buClrTx/>
                <a:buFontTx/>
                <a:buNone/>
              </a:pPr>
              <a:t>8</a:t>
            </a:fld>
            <a:endParaRPr lang="de-DE" altLang="de-DE" smtClean="0">
              <a:latin typeface="Calibri" panose="020F0502020204030204" pitchFamily="34" charset="0"/>
            </a:endParaRPr>
          </a:p>
        </p:txBody>
      </p:sp>
      <p:sp>
        <p:nvSpPr>
          <p:cNvPr id="184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mtClean="0">
                <a:latin typeface="Calibri" panose="020F0502020204030204" pitchFamily="34" charset="0"/>
                <a:ea typeface="Microsoft YaHei" panose="020B0503020204020204" pitchFamily="34" charset="-122"/>
              </a:rPr>
              <a:t>Für mehr Informationen siehe www.amnesty.ch</a:t>
            </a:r>
          </a:p>
        </p:txBody>
      </p:sp>
      <p:sp>
        <p:nvSpPr>
          <p:cNvPr id="184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B5DF8BC1-502A-4E79-AF05-A7BE7E1EFF9A}" type="slidenum">
              <a:rPr lang="de-DE" altLang="de-DE">
                <a:latin typeface="Calibri" panose="020F0502020204030204" pitchFamily="34" charset="0"/>
              </a:rPr>
              <a:pPr algn="r">
                <a:spcBef>
                  <a:spcPct val="0"/>
                </a:spcBef>
                <a:buClrTx/>
                <a:buFontTx/>
                <a:buNone/>
              </a:pPr>
              <a:t>8</a:t>
            </a:fld>
            <a:endParaRPr lang="de-DE" altLang="de-DE">
              <a:latin typeface="Calibri" panose="020F0502020204030204" pitchFamily="34" charset="0"/>
            </a:endParaRPr>
          </a:p>
        </p:txBody>
      </p:sp>
    </p:spTree>
    <p:extLst>
      <p:ext uri="{BB962C8B-B14F-4D97-AF65-F5344CB8AC3E}">
        <p14:creationId xmlns:p14="http://schemas.microsoft.com/office/powerpoint/2010/main" val="76943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E1E4569-2F14-4E8F-A2C7-9AF9B5882E76}" type="slidenum">
              <a:rPr lang="de-DE" altLang="de-DE" smtClean="0">
                <a:latin typeface="Calibri" panose="020F0502020204030204" pitchFamily="34" charset="0"/>
              </a:rPr>
              <a:pPr>
                <a:spcBef>
                  <a:spcPct val="0"/>
                </a:spcBef>
                <a:buClrTx/>
                <a:buFontTx/>
                <a:buNone/>
              </a:pPr>
              <a:t>9</a:t>
            </a:fld>
            <a:endParaRPr lang="de-DE" altLang="de-DE" smtClean="0">
              <a:latin typeface="Calibri" panose="020F0502020204030204" pitchFamily="34" charset="0"/>
            </a:endParaRPr>
          </a:p>
        </p:txBody>
      </p:sp>
      <p:sp>
        <p:nvSpPr>
          <p:cNvPr id="2048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Text Box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altLang="de-DE" smtClean="0">
                <a:latin typeface="Calibri" panose="020F0502020204030204" pitchFamily="34" charset="0"/>
                <a:ea typeface="Microsoft YaHei" panose="020B0503020204020204" pitchFamily="34" charset="-122"/>
              </a:rPr>
              <a:t>Nach dem zweiten Krieg beschlossen die Staaten der Welt, gemeinsam ihren Bürgerinnen und Bürgern die Menschenrechte zu garantieren. Ihr findet die Rechte, die 1948 beschlossen wurden, im kleinen grauen Büchlein.</a:t>
            </a:r>
          </a:p>
        </p:txBody>
      </p:sp>
      <p:sp>
        <p:nvSpPr>
          <p:cNvPr id="204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EE39101B-B7AE-4C92-ADCC-F40AC9EAD15C}" type="slidenum">
              <a:rPr lang="de-CH" altLang="de-DE">
                <a:latin typeface="Amnesty Trade Gothic Cn" panose="020B0506040303020004" pitchFamily="34" charset="0"/>
                <a:ea typeface="ＭＳ Ｐゴシック" panose="020B0600070205080204" pitchFamily="34" charset="-128"/>
              </a:rPr>
              <a:pPr algn="r">
                <a:spcBef>
                  <a:spcPct val="0"/>
                </a:spcBef>
                <a:buClrTx/>
                <a:buFontTx/>
                <a:buNone/>
              </a:pPr>
              <a:t>9</a:t>
            </a:fld>
            <a:endParaRPr lang="de-CH" altLang="de-DE">
              <a:latin typeface="Amnesty Trade Gothic Cn" panose="020B0506040303020004" pitchFamily="34" charset="0"/>
              <a:ea typeface="ＭＳ Ｐゴシック" panose="020B0600070205080204" pitchFamily="34" charset="-128"/>
            </a:endParaRPr>
          </a:p>
        </p:txBody>
      </p:sp>
    </p:spTree>
    <p:extLst>
      <p:ext uri="{BB962C8B-B14F-4D97-AF65-F5344CB8AC3E}">
        <p14:creationId xmlns:p14="http://schemas.microsoft.com/office/powerpoint/2010/main" val="24768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F5009A3-C48F-439A-829A-D824CF0A77BD}" type="slidenum">
              <a:rPr lang="de-DE" altLang="de-DE" smtClean="0">
                <a:latin typeface="Calibri" panose="020F0502020204030204" pitchFamily="34" charset="0"/>
              </a:rPr>
              <a:pPr>
                <a:spcBef>
                  <a:spcPct val="0"/>
                </a:spcBef>
                <a:buClrTx/>
                <a:buFontTx/>
                <a:buNone/>
              </a:pPr>
              <a:t>10</a:t>
            </a:fld>
            <a:endParaRPr lang="de-DE" altLang="de-DE" smtClean="0">
              <a:latin typeface="Calibri" panose="020F0502020204030204" pitchFamily="34" charset="0"/>
            </a:endParaRPr>
          </a:p>
        </p:txBody>
      </p:sp>
      <p:sp>
        <p:nvSpPr>
          <p:cNvPr id="2253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de-DE" smtClean="0"/>
          </a:p>
        </p:txBody>
      </p:sp>
    </p:spTree>
    <p:extLst>
      <p:ext uri="{BB962C8B-B14F-4D97-AF65-F5344CB8AC3E}">
        <p14:creationId xmlns:p14="http://schemas.microsoft.com/office/powerpoint/2010/main" val="171361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AI_Logo_col_PowerPoin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66725"/>
            <a:ext cx="8237538"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41363" y="741363"/>
            <a:ext cx="7683500" cy="989012"/>
          </a:xfrm>
          <a:noFill/>
          <a:extLst>
            <a:ext uri="{909E8E84-426E-40DD-AFC4-6F175D3DCCD1}">
              <a14:hiddenFill xmlns:a14="http://schemas.microsoft.com/office/drawing/2010/main">
                <a:solidFill>
                  <a:schemeClr val="accent1"/>
                </a:solidFill>
              </a14:hiddenFill>
            </a:ext>
          </a:extLst>
        </p:spPr>
        <p:txBody>
          <a:bodyPr lIns="0" tIns="45720" rIns="0" bIns="45720"/>
          <a:lstStyle>
            <a:lvl1pPr>
              <a:lnSpc>
                <a:spcPts val="4000"/>
              </a:lnSpc>
              <a:defRPr/>
            </a:lvl1pPr>
          </a:lstStyle>
          <a:p>
            <a:pPr lvl="0"/>
            <a:r>
              <a:rPr lang="fr-FR" noProof="0" smtClean="0"/>
              <a:t>Modifiez le style du titre</a:t>
            </a:r>
            <a:endParaRPr lang="fr-CH" noProof="0" smtClean="0"/>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fr-FR" noProof="0" smtClean="0"/>
              <a:t>Modifiez le style des sous-titres du masque</a:t>
            </a:r>
            <a:endParaRPr lang="fr-CH" noProof="0" smtClean="0"/>
          </a:p>
        </p:txBody>
      </p:sp>
    </p:spTree>
    <p:extLst>
      <p:ext uri="{BB962C8B-B14F-4D97-AF65-F5344CB8AC3E}">
        <p14:creationId xmlns:p14="http://schemas.microsoft.com/office/powerpoint/2010/main" val="317669594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Vertikaler Textplatzhalt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377686849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5"/>
            <a:ext cx="2057400" cy="5643563"/>
          </a:xfrm>
        </p:spPr>
        <p:txBody>
          <a:bodyPr vert="eaVert"/>
          <a:lstStyle/>
          <a:p>
            <a:r>
              <a:rPr lang="fr-FR" smtClean="0"/>
              <a:t>Modifiez le style du titre</a:t>
            </a:r>
            <a:endParaRPr lang="de-CH"/>
          </a:p>
        </p:txBody>
      </p:sp>
      <p:sp>
        <p:nvSpPr>
          <p:cNvPr id="3" name="Vertikaler Textplatzhalter 2"/>
          <p:cNvSpPr>
            <a:spLocks noGrp="1"/>
          </p:cNvSpPr>
          <p:nvPr>
            <p:ph type="body" orient="vert" idx="1"/>
          </p:nvPr>
        </p:nvSpPr>
        <p:spPr>
          <a:xfrm>
            <a:off x="466725" y="466725"/>
            <a:ext cx="6021388" cy="5643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390789045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smtClean="0"/>
              <a:t>Modifiez le style du titre</a:t>
            </a:r>
            <a:endParaRPr lang="de-CH"/>
          </a:p>
        </p:txBody>
      </p:sp>
      <p:sp>
        <p:nvSpPr>
          <p:cNvPr id="3" name="Tabellenplatzhalter 2"/>
          <p:cNvSpPr>
            <a:spLocks noGrp="1"/>
          </p:cNvSpPr>
          <p:nvPr>
            <p:ph type="tbl" idx="1"/>
          </p:nvPr>
        </p:nvSpPr>
        <p:spPr>
          <a:xfrm>
            <a:off x="466725" y="1914525"/>
            <a:ext cx="8231188" cy="4195763"/>
          </a:xfrm>
        </p:spPr>
        <p:txBody>
          <a:bodyPr/>
          <a:lstStyle/>
          <a:p>
            <a:pPr lvl="0"/>
            <a:r>
              <a:rPr lang="fr-FR" noProof="0" smtClean="0"/>
              <a:t>Cliquez sur l'icône pour ajouter un tableau</a:t>
            </a:r>
            <a:endParaRPr lang="de-CH" noProof="0"/>
          </a:p>
        </p:txBody>
      </p:sp>
      <p:sp>
        <p:nvSpPr>
          <p:cNvPr id="4"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1597353569"/>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smtClean="0"/>
              <a:t>Modifiez le style du titre</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iagrammplatzhalter 3"/>
          <p:cNvSpPr>
            <a:spLocks noGrp="1"/>
          </p:cNvSpPr>
          <p:nvPr>
            <p:ph type="chart" sz="half" idx="2"/>
          </p:nvPr>
        </p:nvSpPr>
        <p:spPr>
          <a:xfrm>
            <a:off x="4657725" y="1914525"/>
            <a:ext cx="4040188" cy="4195763"/>
          </a:xfrm>
        </p:spPr>
        <p:txBody>
          <a:bodyPr/>
          <a:lstStyle/>
          <a:p>
            <a:pPr lvl="0"/>
            <a:r>
              <a:rPr lang="fr-FR" noProof="0" smtClean="0"/>
              <a:t>Cliquez sur l'icône pour ajouter un graphique</a:t>
            </a:r>
            <a:endParaRPr lang="de-CH" noProof="0"/>
          </a:p>
        </p:txBody>
      </p:sp>
      <p:sp>
        <p:nvSpPr>
          <p:cNvPr id="5"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12893625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130503739"/>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29490162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Inhaltsplatzhalt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1455533334"/>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7"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8387232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1362298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99708319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200756081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de-CH"/>
              <a:t>10.11.14</a:t>
            </a:r>
          </a:p>
        </p:txBody>
      </p:sp>
    </p:spTree>
    <p:extLst>
      <p:ext uri="{BB962C8B-B14F-4D97-AF65-F5344CB8AC3E}">
        <p14:creationId xmlns:p14="http://schemas.microsoft.com/office/powerpoint/2010/main" val="47687592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fr-CH" altLang="de-DE" smtClean="0"/>
              <a:t>COURT CONCIS SUCCINCT</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fr-CH" altLang="de-DE" smtClean="0"/>
              <a:t>cliquer pour modifier le master texte</a:t>
            </a:r>
          </a:p>
          <a:p>
            <a:pPr lvl="1"/>
            <a:r>
              <a:rPr lang="fr-CH" altLang="de-DE" smtClean="0"/>
              <a:t>deuxième plan</a:t>
            </a:r>
          </a:p>
          <a:p>
            <a:pPr lvl="2"/>
            <a:r>
              <a:rPr lang="fr-CH" altLang="de-DE" smtClean="0"/>
              <a:t>troisième plan</a:t>
            </a:r>
          </a:p>
          <a:p>
            <a:pPr lvl="3"/>
            <a:r>
              <a:rPr lang="fr-CH" altLang="de-DE" smtClean="0"/>
              <a:t>quatrième plan</a:t>
            </a:r>
          </a:p>
          <a:p>
            <a:pPr lvl="4"/>
            <a:r>
              <a:rPr lang="fr-CH" altLang="de-DE" smtClean="0"/>
              <a:t>cinquième plan</a:t>
            </a:r>
          </a:p>
        </p:txBody>
      </p:sp>
      <p:sp>
        <p:nvSpPr>
          <p:cNvPr id="1028" name="Rectangle 4"/>
          <p:cNvSpPr>
            <a:spLocks noGrp="1" noChangeArrowheads="1"/>
          </p:cNvSpPr>
          <p:nvPr>
            <p:ph type="dt" sz="half" idx="2"/>
          </p:nvPr>
        </p:nvSpPr>
        <p:spPr bwMode="auto">
          <a:xfrm>
            <a:off x="744538" y="6440488"/>
            <a:ext cx="13081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buClr>
                <a:srgbClr val="000000"/>
              </a:buClr>
              <a:buSzPct val="100000"/>
              <a:buFont typeface="Times New Roman" panose="02020603050405020304" pitchFamily="18" charset="0"/>
              <a:buNone/>
              <a:defRPr sz="900"/>
            </a:lvl1pPr>
          </a:lstStyle>
          <a:p>
            <a:pPr>
              <a:defRPr/>
            </a:pPr>
            <a:r>
              <a:rPr lang="de-CH"/>
              <a:t>10.11.14</a:t>
            </a:r>
          </a:p>
        </p:txBody>
      </p:sp>
      <p:pic>
        <p:nvPicPr>
          <p:cNvPr id="1029" name="Picture 7" descr="AI_Logo_sw_klein_PowerPoint"/>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5"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hf sldNum="0" hdr="0" ftr="0"/>
  <p:txStyles>
    <p:titleStyle>
      <a:lvl1pPr algn="l" rtl="0" eaLnBrk="0" fontAlgn="base" hangingPunct="0">
        <a:lnSpc>
          <a:spcPts val="3900"/>
        </a:lnSpc>
        <a:spcBef>
          <a:spcPct val="0"/>
        </a:spcBef>
        <a:spcAft>
          <a:spcPct val="0"/>
        </a:spcAft>
        <a:defRPr sz="4000" b="1">
          <a:solidFill>
            <a:schemeClr val="tx2"/>
          </a:solidFill>
          <a:latin typeface="+mj-lt"/>
          <a:ea typeface="+mj-ea"/>
          <a:cs typeface="+mj-cs"/>
        </a:defRPr>
      </a:lvl1pPr>
      <a:lvl2pPr algn="l" rtl="0" eaLnBrk="0" fontAlgn="base" hangingPunct="0">
        <a:lnSpc>
          <a:spcPts val="3900"/>
        </a:lnSpc>
        <a:spcBef>
          <a:spcPct val="0"/>
        </a:spcBef>
        <a:spcAft>
          <a:spcPct val="0"/>
        </a:spcAft>
        <a:defRPr sz="4000" b="1">
          <a:solidFill>
            <a:schemeClr val="tx2"/>
          </a:solidFill>
          <a:latin typeface="Amnesty Trade Gothic Cn" pitchFamily="34" charset="0"/>
        </a:defRPr>
      </a:lvl2pPr>
      <a:lvl3pPr algn="l" rtl="0" eaLnBrk="0" fontAlgn="base" hangingPunct="0">
        <a:lnSpc>
          <a:spcPts val="3900"/>
        </a:lnSpc>
        <a:spcBef>
          <a:spcPct val="0"/>
        </a:spcBef>
        <a:spcAft>
          <a:spcPct val="0"/>
        </a:spcAft>
        <a:defRPr sz="4000" b="1">
          <a:solidFill>
            <a:schemeClr val="tx2"/>
          </a:solidFill>
          <a:latin typeface="Amnesty Trade Gothic Cn" pitchFamily="34" charset="0"/>
        </a:defRPr>
      </a:lvl3pPr>
      <a:lvl4pPr algn="l" rtl="0" eaLnBrk="0" fontAlgn="base" hangingPunct="0">
        <a:lnSpc>
          <a:spcPts val="3900"/>
        </a:lnSpc>
        <a:spcBef>
          <a:spcPct val="0"/>
        </a:spcBef>
        <a:spcAft>
          <a:spcPct val="0"/>
        </a:spcAft>
        <a:defRPr sz="4000" b="1">
          <a:solidFill>
            <a:schemeClr val="tx2"/>
          </a:solidFill>
          <a:latin typeface="Amnesty Trade Gothic Cn" pitchFamily="34" charset="0"/>
        </a:defRPr>
      </a:lvl4pPr>
      <a:lvl5pPr algn="l" rtl="0" eaLnBrk="0" fontAlgn="base" hangingPunct="0">
        <a:lnSpc>
          <a:spcPts val="3900"/>
        </a:lnSpc>
        <a:spcBef>
          <a:spcPct val="0"/>
        </a:spcBef>
        <a:spcAft>
          <a:spcPct val="0"/>
        </a:spcAft>
        <a:defRPr sz="4000" b="1">
          <a:solidFill>
            <a:schemeClr val="tx2"/>
          </a:solidFill>
          <a:latin typeface="Amnesty Trade Gothic Cn" pitchFamily="34" charset="0"/>
        </a:defRPr>
      </a:lvl5pPr>
      <a:lvl6pPr marL="457200" algn="l" rtl="0" eaLnBrk="1" fontAlgn="base" hangingPunct="1">
        <a:lnSpc>
          <a:spcPts val="3900"/>
        </a:lnSpc>
        <a:spcBef>
          <a:spcPct val="0"/>
        </a:spcBef>
        <a:spcAft>
          <a:spcPct val="0"/>
        </a:spcAft>
        <a:defRPr sz="4000" b="1">
          <a:solidFill>
            <a:schemeClr val="tx2"/>
          </a:solidFill>
          <a:latin typeface="Amnesty Trade Gothic Cn" pitchFamily="34" charset="0"/>
        </a:defRPr>
      </a:lvl6pPr>
      <a:lvl7pPr marL="914400" algn="l" rtl="0" eaLnBrk="1" fontAlgn="base" hangingPunct="1">
        <a:lnSpc>
          <a:spcPts val="3900"/>
        </a:lnSpc>
        <a:spcBef>
          <a:spcPct val="0"/>
        </a:spcBef>
        <a:spcAft>
          <a:spcPct val="0"/>
        </a:spcAft>
        <a:defRPr sz="4000" b="1">
          <a:solidFill>
            <a:schemeClr val="tx2"/>
          </a:solidFill>
          <a:latin typeface="Amnesty Trade Gothic Cn" pitchFamily="34" charset="0"/>
        </a:defRPr>
      </a:lvl7pPr>
      <a:lvl8pPr marL="1371600" algn="l" rtl="0" eaLnBrk="1" fontAlgn="base" hangingPunct="1">
        <a:lnSpc>
          <a:spcPts val="3900"/>
        </a:lnSpc>
        <a:spcBef>
          <a:spcPct val="0"/>
        </a:spcBef>
        <a:spcAft>
          <a:spcPct val="0"/>
        </a:spcAft>
        <a:defRPr sz="4000" b="1">
          <a:solidFill>
            <a:schemeClr val="tx2"/>
          </a:solidFill>
          <a:latin typeface="Amnesty Trade Gothic Cn" pitchFamily="34" charset="0"/>
        </a:defRPr>
      </a:lvl8pPr>
      <a:lvl9pPr marL="1828800" algn="l" rtl="0" eaLnBrk="1" fontAlgn="base" hangingPunct="1">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0" fontAlgn="base" hangingPunct="0">
        <a:lnSpc>
          <a:spcPts val="2200"/>
        </a:lnSpc>
        <a:spcBef>
          <a:spcPts val="5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2pPr>
      <a:lvl3pPr marL="11430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3pPr>
      <a:lvl4pPr marL="16002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5pPr>
      <a:lvl6pPr marL="25146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6pPr>
      <a:lvl7pPr marL="29718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7pPr>
      <a:lvl8pPr marL="3429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8pPr>
      <a:lvl9pPr marL="3886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noFill/>
        </p:spPr>
        <p:txBody>
          <a:bodyPr/>
          <a:lstStyle/>
          <a:p>
            <a:pPr eaLnBrk="1" hangingPunct="1"/>
            <a:r>
              <a:rPr lang="fr-CH" altLang="de-DE" smtClean="0"/>
              <a:t>LES JEUNES FACE AU MOBBING</a:t>
            </a:r>
          </a:p>
        </p:txBody>
      </p:sp>
      <p:sp>
        <p:nvSpPr>
          <p:cNvPr id="4099" name="Sous-titre 2"/>
          <p:cNvSpPr>
            <a:spLocks noGrp="1"/>
          </p:cNvSpPr>
          <p:nvPr>
            <p:ph type="subTitle" idx="1"/>
          </p:nvPr>
        </p:nvSpPr>
        <p:spPr/>
        <p:txBody>
          <a:bodyPr/>
          <a:lstStyle/>
          <a:p>
            <a:pPr eaLnBrk="1" hangingPunct="1"/>
            <a:endParaRPr lang="fr-CH" altLang="de-DE" smtClean="0"/>
          </a:p>
        </p:txBody>
      </p:sp>
      <p:sp>
        <p:nvSpPr>
          <p:cNvPr id="4100" name="Espace réservé de la date 3"/>
          <p:cNvSpPr>
            <a:spLocks noGrp="1"/>
          </p:cNvSpPr>
          <p:nvPr>
            <p:ph type="dt" sz="quarter" idx="4294967295"/>
          </p:nvPr>
        </p:nvSpPr>
        <p:spPr>
          <a:xfrm>
            <a:off x="6486525" y="6248400"/>
            <a:ext cx="2657475" cy="355600"/>
          </a:xfrm>
          <a:noFill/>
        </p:spPr>
        <p:txBody>
          <a:bodyPr/>
          <a:lstStyle/>
          <a:p>
            <a:r>
              <a:rPr lang="de-CH" altLang="de-DE" smtClean="0"/>
              <a:t>10.11.14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0" y="200025"/>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eaLnBrk="1" hangingPunct="1">
              <a:buSzPct val="100000"/>
            </a:pPr>
            <a:endParaRPr lang="de-DE" altLang="de-DE" sz="4000">
              <a:solidFill>
                <a:srgbClr val="775F55"/>
              </a:solidFill>
            </a:endParaRPr>
          </a:p>
        </p:txBody>
      </p:sp>
      <p:sp>
        <p:nvSpPr>
          <p:cNvPr id="21507"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2F497447-48AF-4F62-83FB-4B4452CF9403}" type="slidenum">
              <a:rPr lang="de-DE" altLang="de-DE" sz="1200" b="1">
                <a:solidFill>
                  <a:srgbClr val="FFFFFF"/>
                </a:solidFill>
              </a:rPr>
              <a:pPr algn="ctr">
                <a:lnSpc>
                  <a:spcPct val="80000"/>
                </a:lnSpc>
                <a:buSzPct val="100000"/>
              </a:pPr>
              <a:t>10</a:t>
            </a:fld>
            <a:endParaRPr lang="de-DE" altLang="de-DE" sz="1200" b="1">
              <a:solidFill>
                <a:srgbClr val="FFFFFF"/>
              </a:solidFill>
            </a:endParaRPr>
          </a:p>
        </p:txBody>
      </p:sp>
      <p:sp>
        <p:nvSpPr>
          <p:cNvPr id="19459" name="Text Box 3"/>
          <p:cNvSpPr txBox="1">
            <a:spLocks noChangeArrowheads="1"/>
          </p:cNvSpPr>
          <p:nvPr/>
        </p:nvSpPr>
        <p:spPr bwMode="auto">
          <a:xfrm>
            <a:off x="612775" y="1773238"/>
            <a:ext cx="8153400"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marL="457200" indent="-457200" eaLnBrk="1" hangingPunct="1">
              <a:spcBef>
                <a:spcPts val="700"/>
              </a:spcBef>
              <a:buSzPct val="60000"/>
              <a:buFont typeface="Wingdings" panose="05000000000000000000" pitchFamily="2" charset="2"/>
              <a:buChar char="q"/>
              <a:defRPr/>
            </a:pPr>
            <a:endParaRPr lang="de-CH" sz="2900" dirty="0" smtClean="0"/>
          </a:p>
          <a:p>
            <a:pPr marL="457200" indent="-457200" eaLnBrk="1" hangingPunct="1">
              <a:spcBef>
                <a:spcPts val="700"/>
              </a:spcBef>
              <a:buSzPct val="60000"/>
              <a:buFont typeface="Wingdings" panose="05000000000000000000" pitchFamily="2" charset="2"/>
              <a:buChar char="q"/>
              <a:defRPr/>
            </a:pPr>
            <a:r>
              <a:rPr lang="de-CH" sz="2900" dirty="0" smtClean="0"/>
              <a:t>La </a:t>
            </a:r>
            <a:r>
              <a:rPr lang="de-CH" sz="2900" dirty="0" err="1" smtClean="0"/>
              <a:t>palette</a:t>
            </a:r>
            <a:r>
              <a:rPr lang="de-CH" sz="2900" dirty="0" smtClean="0"/>
              <a:t> des </a:t>
            </a:r>
            <a:r>
              <a:rPr lang="de-CH" sz="2900" dirty="0" err="1" smtClean="0"/>
              <a:t>doits</a:t>
            </a:r>
            <a:r>
              <a:rPr lang="de-CH" sz="2900" dirty="0" smtClean="0"/>
              <a:t> </a:t>
            </a:r>
            <a:r>
              <a:rPr lang="de-CH" sz="2900" dirty="0" err="1" smtClean="0"/>
              <a:t>humains</a:t>
            </a:r>
            <a:r>
              <a:rPr lang="de-CH" sz="2900" dirty="0" smtClean="0"/>
              <a:t> </a:t>
            </a:r>
            <a:r>
              <a:rPr lang="de-CH" sz="2900" dirty="0" err="1" smtClean="0"/>
              <a:t>violés</a:t>
            </a:r>
            <a:r>
              <a:rPr lang="de-CH" sz="2900" dirty="0" smtClean="0"/>
              <a:t> </a:t>
            </a:r>
            <a:r>
              <a:rPr lang="de-CH" sz="2900" dirty="0" err="1" smtClean="0"/>
              <a:t>est</a:t>
            </a:r>
            <a:r>
              <a:rPr lang="de-CH" sz="2900" dirty="0" smtClean="0"/>
              <a:t> </a:t>
            </a:r>
            <a:r>
              <a:rPr lang="de-CH" sz="2900" dirty="0" err="1" smtClean="0"/>
              <a:t>très</a:t>
            </a:r>
            <a:r>
              <a:rPr lang="de-CH" sz="2900" dirty="0" smtClean="0"/>
              <a:t> large : </a:t>
            </a:r>
            <a:r>
              <a:rPr lang="de-CH" sz="2900" dirty="0" err="1" smtClean="0"/>
              <a:t>torture</a:t>
            </a:r>
            <a:r>
              <a:rPr lang="de-CH" sz="2900" dirty="0" smtClean="0"/>
              <a:t>, </a:t>
            </a:r>
            <a:r>
              <a:rPr lang="de-CH" sz="2900" dirty="0" err="1" smtClean="0"/>
              <a:t>esclavage</a:t>
            </a:r>
            <a:r>
              <a:rPr lang="de-CH" sz="2900" dirty="0" smtClean="0"/>
              <a:t>, </a:t>
            </a:r>
            <a:r>
              <a:rPr lang="de-CH" sz="2900" dirty="0" err="1" smtClean="0"/>
              <a:t>traite</a:t>
            </a:r>
            <a:r>
              <a:rPr lang="de-CH" sz="2900" dirty="0" smtClean="0"/>
              <a:t> des </a:t>
            </a:r>
            <a:r>
              <a:rPr lang="de-CH" sz="2900" dirty="0" err="1" smtClean="0"/>
              <a:t>êtres</a:t>
            </a:r>
            <a:r>
              <a:rPr lang="de-CH" sz="2900" dirty="0" smtClean="0"/>
              <a:t> </a:t>
            </a:r>
            <a:r>
              <a:rPr lang="de-CH" sz="2900" dirty="0" err="1" smtClean="0"/>
              <a:t>humains</a:t>
            </a:r>
            <a:r>
              <a:rPr lang="de-CH" sz="2900" dirty="0" smtClean="0"/>
              <a:t>, </a:t>
            </a:r>
            <a:r>
              <a:rPr lang="de-CH" sz="2900" dirty="0" err="1" smtClean="0"/>
              <a:t>pas</a:t>
            </a:r>
            <a:r>
              <a:rPr lang="de-CH" sz="2900" dirty="0" smtClean="0"/>
              <a:t> de </a:t>
            </a:r>
            <a:r>
              <a:rPr lang="de-CH" sz="2900" dirty="0" err="1" smtClean="0"/>
              <a:t>droit</a:t>
            </a:r>
            <a:r>
              <a:rPr lang="de-CH" sz="2900" dirty="0" smtClean="0"/>
              <a:t> à </a:t>
            </a:r>
            <a:r>
              <a:rPr lang="de-CH" sz="2900" dirty="0" err="1" smtClean="0"/>
              <a:t>l'éducation</a:t>
            </a:r>
            <a:r>
              <a:rPr lang="de-CH" sz="2900" dirty="0" smtClean="0"/>
              <a:t>, </a:t>
            </a:r>
            <a:r>
              <a:rPr lang="de-CH" sz="2900" dirty="0" err="1" smtClean="0"/>
              <a:t>ni</a:t>
            </a:r>
            <a:r>
              <a:rPr lang="de-CH" sz="2900" dirty="0" smtClean="0"/>
              <a:t> à la </a:t>
            </a:r>
            <a:r>
              <a:rPr lang="de-CH" sz="2900" dirty="0" err="1" smtClean="0"/>
              <a:t>liberté</a:t>
            </a:r>
            <a:r>
              <a:rPr lang="de-CH" sz="2900" dirty="0" smtClean="0"/>
              <a:t> </a:t>
            </a:r>
            <a:r>
              <a:rPr lang="de-CH" sz="2900" dirty="0" err="1" smtClean="0"/>
              <a:t>d'expression</a:t>
            </a:r>
            <a:r>
              <a:rPr lang="de-CH" sz="2900" dirty="0" smtClean="0"/>
              <a:t>, la </a:t>
            </a:r>
            <a:r>
              <a:rPr lang="de-CH" sz="2900" dirty="0" err="1" smtClean="0"/>
              <a:t>discrimination</a:t>
            </a:r>
            <a:r>
              <a:rPr lang="de-CH" sz="2900" dirty="0" smtClean="0"/>
              <a:t> (</a:t>
            </a:r>
            <a:r>
              <a:rPr lang="de-CH" sz="2900" dirty="0" err="1" smtClean="0"/>
              <a:t>mobbing</a:t>
            </a:r>
            <a:r>
              <a:rPr lang="de-CH" sz="2900" dirty="0"/>
              <a:t>)</a:t>
            </a:r>
            <a:r>
              <a:rPr lang="de-CH" sz="2900" dirty="0" smtClean="0"/>
              <a:t>.</a:t>
            </a:r>
          </a:p>
          <a:p>
            <a:pPr marL="457200" indent="-457200" eaLnBrk="1" hangingPunct="1">
              <a:spcBef>
                <a:spcPts val="700"/>
              </a:spcBef>
              <a:buSzPct val="60000"/>
              <a:buFont typeface="Wingdings" panose="05000000000000000000" pitchFamily="2" charset="2"/>
              <a:buChar char="q"/>
              <a:defRPr/>
            </a:pPr>
            <a:endParaRPr lang="de-CH" sz="2900" dirty="0"/>
          </a:p>
          <a:p>
            <a:pPr marL="457200" indent="-457200" eaLnBrk="1" hangingPunct="1">
              <a:spcBef>
                <a:spcPts val="700"/>
              </a:spcBef>
              <a:buSzPct val="60000"/>
              <a:buFont typeface="Wingdings" panose="05000000000000000000" pitchFamily="2" charset="2"/>
              <a:buChar char="q"/>
              <a:defRPr/>
            </a:pPr>
            <a:r>
              <a:rPr lang="de-CH" sz="2900" dirty="0" smtClean="0"/>
              <a:t>Les </a:t>
            </a:r>
            <a:r>
              <a:rPr lang="de-CH" sz="2900" dirty="0" err="1" smtClean="0"/>
              <a:t>violations</a:t>
            </a:r>
            <a:r>
              <a:rPr lang="de-CH" sz="2900" dirty="0" smtClean="0"/>
              <a:t> des </a:t>
            </a:r>
            <a:r>
              <a:rPr lang="de-CH" sz="2900" dirty="0" err="1" smtClean="0"/>
              <a:t>droits</a:t>
            </a:r>
            <a:r>
              <a:rPr lang="de-CH" sz="2900" dirty="0" smtClean="0"/>
              <a:t> </a:t>
            </a:r>
            <a:r>
              <a:rPr lang="de-CH" sz="2900" dirty="0" err="1" smtClean="0"/>
              <a:t>humains</a:t>
            </a:r>
            <a:r>
              <a:rPr lang="de-CH" sz="2900" dirty="0" smtClean="0"/>
              <a:t> se </a:t>
            </a:r>
            <a:r>
              <a:rPr lang="de-CH" sz="2900" dirty="0" err="1" smtClean="0"/>
              <a:t>produisent</a:t>
            </a:r>
            <a:r>
              <a:rPr lang="de-CH" sz="2900" dirty="0" smtClean="0"/>
              <a:t> </a:t>
            </a:r>
            <a:r>
              <a:rPr lang="de-CH" sz="2900" dirty="0" err="1" smtClean="0"/>
              <a:t>souvent</a:t>
            </a:r>
            <a:r>
              <a:rPr lang="de-CH" sz="2900" dirty="0" smtClean="0"/>
              <a:t> à </a:t>
            </a:r>
            <a:r>
              <a:rPr lang="de-CH" sz="2900" dirty="0" err="1" smtClean="0"/>
              <a:t>l'abri</a:t>
            </a:r>
            <a:r>
              <a:rPr lang="de-CH" sz="2900" dirty="0" smtClean="0"/>
              <a:t> des </a:t>
            </a:r>
            <a:r>
              <a:rPr lang="de-CH" sz="2900" dirty="0" err="1" smtClean="0"/>
              <a:t>regards</a:t>
            </a:r>
            <a:r>
              <a:rPr lang="de-CH" sz="2900" dirty="0" smtClean="0"/>
              <a:t>.</a:t>
            </a:r>
          </a:p>
          <a:p>
            <a:pPr marL="317500" eaLnBrk="1" hangingPunct="1">
              <a:spcBef>
                <a:spcPts val="700"/>
              </a:spcBef>
              <a:buSzPct val="60000"/>
              <a:defRPr/>
            </a:pPr>
            <a:endParaRPr lang="de-CH" sz="3200" dirty="0" smtClean="0">
              <a:latin typeface="Arial" panose="020B0604020202020204" pitchFamily="34" charset="0"/>
              <a:cs typeface="Arial" panose="020B0604020202020204" pitchFamily="34" charset="0"/>
            </a:endParaRPr>
          </a:p>
          <a:p>
            <a:pPr marL="319088" eaLnBrk="1" hangingPunct="1">
              <a:spcBef>
                <a:spcPts val="700"/>
              </a:spcBef>
              <a:buSzPct val="60000"/>
              <a:defRPr/>
            </a:pPr>
            <a:endParaRPr lang="de-CH" sz="3200" dirty="0" smtClean="0">
              <a:latin typeface="Arial" panose="020B0604020202020204" pitchFamily="34" charset="0"/>
              <a:cs typeface="Arial" panose="020B0604020202020204" pitchFamily="34" charset="0"/>
            </a:endParaRPr>
          </a:p>
          <a:p>
            <a:pPr marL="317500" eaLnBrk="1" hangingPunct="1">
              <a:spcBef>
                <a:spcPts val="700"/>
              </a:spcBef>
              <a:buSzPct val="60000"/>
              <a:defRPr/>
            </a:pPr>
            <a:endParaRPr lang="de-CH" sz="3200" dirty="0" smtClean="0">
              <a:latin typeface="Arial" panose="020B0604020202020204" pitchFamily="34" charset="0"/>
              <a:cs typeface="Arial" panose="020B0604020202020204" pitchFamily="34" charset="0"/>
            </a:endParaRPr>
          </a:p>
          <a:p>
            <a:pPr marL="317500" eaLnBrk="1" hangingPunct="1">
              <a:spcBef>
                <a:spcPts val="700"/>
              </a:spcBef>
              <a:buSzPct val="60000"/>
              <a:defRPr/>
            </a:pPr>
            <a:endParaRPr lang="de-CH" sz="3200" dirty="0" smtClean="0">
              <a:latin typeface="Arial" panose="020B0604020202020204" pitchFamily="34" charset="0"/>
              <a:cs typeface="Arial" panose="020B0604020202020204" pitchFamily="34" charset="0"/>
            </a:endParaRP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338138"/>
            <a:ext cx="1971675" cy="93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itre 1"/>
          <p:cNvSpPr>
            <a:spLocks noGrp="1"/>
          </p:cNvSpPr>
          <p:nvPr>
            <p:ph type="title"/>
          </p:nvPr>
        </p:nvSpPr>
        <p:spPr>
          <a:xfrm>
            <a:off x="533400" y="373063"/>
            <a:ext cx="8229600" cy="1143000"/>
          </a:xfrm>
        </p:spPr>
        <p:txBody>
          <a:bodyPr/>
          <a:lstStyle/>
          <a:p>
            <a:pPr eaLnBrk="1" hangingPunct="1"/>
            <a:r>
              <a:rPr lang="de-DE" altLang="de-DE" smtClean="0">
                <a:solidFill>
                  <a:schemeClr val="tx1"/>
                </a:solidFill>
              </a:rPr>
              <a:t>LES DROITS HUMAINS SONT VIOLES</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456739AA-EAEC-49D9-97F9-A48B4B994125}" type="slidenum">
              <a:rPr lang="de-DE" altLang="de-DE" sz="1200" b="1">
                <a:solidFill>
                  <a:srgbClr val="FFFFFF"/>
                </a:solidFill>
              </a:rPr>
              <a:pPr algn="ctr">
                <a:lnSpc>
                  <a:spcPct val="80000"/>
                </a:lnSpc>
                <a:buSzPct val="100000"/>
              </a:pPr>
              <a:t>11</a:t>
            </a:fld>
            <a:endParaRPr lang="de-DE" altLang="de-DE" sz="1200" b="1">
              <a:solidFill>
                <a:srgbClr val="FFFFFF"/>
              </a:solidFill>
            </a:endParaRPr>
          </a:p>
        </p:txBody>
      </p:sp>
      <p:sp>
        <p:nvSpPr>
          <p:cNvPr id="23555" name="Text Box 3"/>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19088" indent="-309563">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1pPr>
            <a:lvl2pP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2pPr>
            <a:lvl3pP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3pPr>
            <a:lvl4pP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4pPr>
            <a:lvl5pP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defRPr>
                <a:solidFill>
                  <a:schemeClr val="bg1"/>
                </a:solidFill>
                <a:latin typeface="Tw Cen MT" charset="0"/>
                <a:ea typeface="Microsoft YaHei" panose="020B0503020204020204" pitchFamily="34" charset="-122"/>
              </a:defRPr>
            </a:lvl9pPr>
          </a:lstStyle>
          <a:p>
            <a:pPr eaLnBrk="1" hangingPunct="1">
              <a:spcBef>
                <a:spcPts val="700"/>
              </a:spcBef>
              <a:buSzPct val="60000"/>
            </a:pPr>
            <a:endParaRPr lang="de-DE" altLang="de-DE" sz="2800" b="1">
              <a:solidFill>
                <a:srgbClr val="000000"/>
              </a:solidFill>
            </a:endParaRPr>
          </a:p>
          <a:p>
            <a:pPr eaLnBrk="1" hangingPunct="1">
              <a:spcBef>
                <a:spcPts val="700"/>
              </a:spcBef>
              <a:buSzPct val="100000"/>
            </a:pPr>
            <a:r>
              <a:rPr lang="de-DE" altLang="de-DE" sz="2900" b="1">
                <a:solidFill>
                  <a:srgbClr val="000000"/>
                </a:solidFill>
              </a:rPr>
              <a:t>Article 1 : Liberté, égalité, fraternité</a:t>
            </a:r>
          </a:p>
          <a:p>
            <a:pPr eaLnBrk="1" hangingPunct="1">
              <a:spcBef>
                <a:spcPts val="700"/>
              </a:spcBef>
              <a:buSzPct val="100000"/>
            </a:pPr>
            <a:endParaRPr lang="de-DE" altLang="de-DE" sz="2900" b="1">
              <a:solidFill>
                <a:srgbClr val="000000"/>
              </a:solidFill>
            </a:endParaRPr>
          </a:p>
          <a:p>
            <a:pPr eaLnBrk="1" hangingPunct="1">
              <a:spcBef>
                <a:spcPts val="700"/>
              </a:spcBef>
              <a:buSzPct val="100000"/>
            </a:pPr>
            <a:r>
              <a:rPr lang="de-DE" altLang="de-DE" sz="2900">
                <a:solidFill>
                  <a:srgbClr val="000000"/>
                </a:solidFill>
              </a:rPr>
              <a:t>Tous les êtres humains naissent libres et égaux en dignité et en droits. Ils sont doués de raison et de conscience et doivent agir les uns envers les autres dans un esprit de fraternité.</a:t>
            </a:r>
          </a:p>
          <a:p>
            <a:pPr eaLnBrk="1" hangingPunct="1">
              <a:spcBef>
                <a:spcPts val="700"/>
              </a:spcBef>
              <a:buSzPct val="100000"/>
            </a:pPr>
            <a:endParaRPr lang="de-DE" altLang="de-DE" sz="2900" b="1">
              <a:solidFill>
                <a:srgbClr val="000000"/>
              </a:solidFill>
            </a:endParaRPr>
          </a:p>
          <a:p>
            <a:pPr eaLnBrk="1" hangingPunct="1">
              <a:spcBef>
                <a:spcPts val="700"/>
              </a:spcBef>
              <a:buSzPct val="60000"/>
            </a:pPr>
            <a:endParaRPr lang="de-DE" altLang="de-DE" sz="2900">
              <a:solidFill>
                <a:srgbClr val="000000"/>
              </a:solidFill>
            </a:endParaRPr>
          </a:p>
          <a:p>
            <a:pPr eaLnBrk="1" hangingPunct="1">
              <a:spcBef>
                <a:spcPts val="700"/>
              </a:spcBef>
              <a:buSzPct val="60000"/>
            </a:pPr>
            <a:endParaRPr lang="de-DE" altLang="de-DE" sz="2400">
              <a:solidFill>
                <a:srgbClr val="000000"/>
              </a:solidFill>
            </a:endParaRPr>
          </a:p>
          <a:p>
            <a:pPr eaLnBrk="1" hangingPunct="1">
              <a:spcBef>
                <a:spcPts val="700"/>
              </a:spcBef>
              <a:buSzPct val="60000"/>
            </a:pPr>
            <a:endParaRPr lang="de-DE" altLang="de-DE" sz="2400">
              <a:solidFill>
                <a:srgbClr val="000000"/>
              </a:solidFill>
            </a:endParaRPr>
          </a:p>
        </p:txBody>
      </p:sp>
      <p:sp>
        <p:nvSpPr>
          <p:cNvPr id="23556" name="Titre 1"/>
          <p:cNvSpPr>
            <a:spLocks noGrp="1"/>
          </p:cNvSpPr>
          <p:nvPr>
            <p:ph type="title"/>
          </p:nvPr>
        </p:nvSpPr>
        <p:spPr/>
        <p:txBody>
          <a:bodyPr/>
          <a:lstStyle/>
          <a:p>
            <a:pPr eaLnBrk="1" hangingPunct="1"/>
            <a:r>
              <a:rPr lang="de-DE" altLang="de-DE" smtClean="0">
                <a:solidFill>
                  <a:schemeClr val="tx1"/>
                </a:solidFill>
              </a:rPr>
              <a:t/>
            </a:r>
            <a:br>
              <a:rPr lang="de-DE" altLang="de-DE" smtClean="0">
                <a:solidFill>
                  <a:schemeClr val="tx1"/>
                </a:solidFill>
              </a:rPr>
            </a:br>
            <a:r>
              <a:rPr lang="de-DE" altLang="de-DE" smtClean="0">
                <a:solidFill>
                  <a:schemeClr val="tx1"/>
                </a:solidFill>
              </a:rPr>
              <a:t>QUELS ARTICLES DE LA DUDH PROTEGENT DU MOBBING?</a:t>
            </a:r>
            <a:r>
              <a:rPr lang="de-DE" altLang="de-DE" smtClean="0">
                <a:solidFill>
                  <a:srgbClr val="775F55"/>
                </a:solidFill>
              </a:rPr>
              <a:t/>
            </a:r>
            <a:br>
              <a:rPr lang="de-DE" altLang="de-DE" smtClean="0">
                <a:solidFill>
                  <a:srgbClr val="775F55"/>
                </a:solidFill>
              </a:rPr>
            </a:br>
            <a:endParaRPr lang="fr-CH" altLang="de-DE"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83B668DB-B7F6-4BBF-BA20-47281F23FD1F}" type="slidenum">
              <a:rPr lang="de-DE" altLang="de-DE" sz="1200" b="1">
                <a:solidFill>
                  <a:srgbClr val="FFFFFF"/>
                </a:solidFill>
              </a:rPr>
              <a:pPr algn="ctr">
                <a:lnSpc>
                  <a:spcPct val="80000"/>
                </a:lnSpc>
                <a:buSzPct val="100000"/>
              </a:pPr>
              <a:t>12</a:t>
            </a:fld>
            <a:endParaRPr lang="de-DE" altLang="de-DE" sz="1200" b="1">
              <a:solidFill>
                <a:srgbClr val="FFFFFF"/>
              </a:solidFill>
            </a:endParaRPr>
          </a:p>
        </p:txBody>
      </p:sp>
      <p:sp>
        <p:nvSpPr>
          <p:cNvPr id="25603" name="Text Box 3"/>
          <p:cNvSpPr txBox="1">
            <a:spLocks noChangeArrowheads="1"/>
          </p:cNvSpPr>
          <p:nvPr/>
        </p:nvSpPr>
        <p:spPr bwMode="auto">
          <a:xfrm>
            <a:off x="574675" y="1989138"/>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lnSpc>
                <a:spcPct val="90000"/>
              </a:lnSpc>
              <a:spcBef>
                <a:spcPts val="700"/>
              </a:spcBef>
              <a:buSzPct val="60000"/>
            </a:pPr>
            <a:r>
              <a:rPr lang="de-DE" altLang="de-DE" sz="2700" b="1">
                <a:solidFill>
                  <a:srgbClr val="000000"/>
                </a:solidFill>
              </a:rPr>
              <a:t>Article 2 : Interdiction de la discrimination</a:t>
            </a:r>
          </a:p>
          <a:p>
            <a:pPr eaLnBrk="1" hangingPunct="1">
              <a:lnSpc>
                <a:spcPct val="90000"/>
              </a:lnSpc>
              <a:spcBef>
                <a:spcPts val="700"/>
              </a:spcBef>
              <a:buSzPct val="60000"/>
            </a:pPr>
            <a:endParaRPr lang="de-DE" altLang="de-DE" sz="2700" b="1">
              <a:solidFill>
                <a:srgbClr val="000000"/>
              </a:solidFill>
            </a:endParaRPr>
          </a:p>
          <a:p>
            <a:pPr>
              <a:buSzPct val="100000"/>
            </a:pPr>
            <a:r>
              <a:rPr lang="de-DE" altLang="de-DE" sz="2400">
                <a:solidFill>
                  <a:srgbClr val="000000"/>
                </a:solidFill>
              </a:rPr>
              <a:t>Chacun peut se prévaloir de tous les droits et de toutes les libertés proclamés dans la présente Déclaration, sans distinction de race, de couleur, de sexe, de langue, de religion, d'opinoin politique ou de toute autre opinion, d'origine nationale ou sociale, de fortune, de naissance ou de toute autre situation.</a:t>
            </a:r>
          </a:p>
          <a:p>
            <a:pPr eaLnBrk="1" hangingPunct="1">
              <a:lnSpc>
                <a:spcPct val="90000"/>
              </a:lnSpc>
              <a:spcBef>
                <a:spcPts val="700"/>
              </a:spcBef>
              <a:buSzPct val="100000"/>
            </a:pPr>
            <a:r>
              <a:rPr lang="de-DE" altLang="de-DE" sz="2400">
                <a:solidFill>
                  <a:srgbClr val="000000"/>
                </a:solidFill>
              </a:rPr>
              <a:t>De plus, il ne sera fait aucune distinction fondée sur le statut politique, juridique ou international du pays ou du territoire dont une personne est ressortissante </a:t>
            </a:r>
            <a:r>
              <a:rPr lang="de-CH" altLang="de-DE" sz="2400">
                <a:solidFill>
                  <a:srgbClr val="000000"/>
                </a:solidFill>
              </a:rPr>
              <a:t>[</a:t>
            </a:r>
            <a:r>
              <a:rPr lang="de-DE" altLang="de-DE" sz="2400">
                <a:solidFill>
                  <a:srgbClr val="000000"/>
                </a:solidFill>
              </a:rPr>
              <a:t>...</a:t>
            </a:r>
            <a:r>
              <a:rPr lang="de-CH" altLang="de-DE" sz="2400">
                <a:solidFill>
                  <a:srgbClr val="000000"/>
                </a:solidFill>
              </a:rPr>
              <a:t>]</a:t>
            </a:r>
            <a:r>
              <a:rPr lang="de-DE" altLang="de-DE" sz="2400">
                <a:solidFill>
                  <a:srgbClr val="000000"/>
                </a:solidFill>
              </a:rPr>
              <a:t> .</a:t>
            </a:r>
          </a:p>
          <a:p>
            <a:pPr eaLnBrk="1" hangingPunct="1">
              <a:lnSpc>
                <a:spcPct val="90000"/>
              </a:lnSpc>
              <a:spcBef>
                <a:spcPts val="700"/>
              </a:spcBef>
              <a:buSzPct val="60000"/>
            </a:pPr>
            <a:endParaRPr lang="de-DE" altLang="de-DE" sz="2400">
              <a:solidFill>
                <a:srgbClr val="000000"/>
              </a:solidFill>
            </a:endParaRPr>
          </a:p>
        </p:txBody>
      </p:sp>
      <p:sp>
        <p:nvSpPr>
          <p:cNvPr id="25604" name="Titre 1"/>
          <p:cNvSpPr>
            <a:spLocks noGrp="1"/>
          </p:cNvSpPr>
          <p:nvPr>
            <p:ph type="title"/>
          </p:nvPr>
        </p:nvSpPr>
        <p:spPr/>
        <p:txBody>
          <a:bodyPr/>
          <a:lstStyle/>
          <a:p>
            <a:pPr eaLnBrk="1" hangingPunct="1"/>
            <a:r>
              <a:rPr lang="de-DE" altLang="de-DE" smtClean="0">
                <a:solidFill>
                  <a:schemeClr val="tx1"/>
                </a:solidFill>
              </a:rPr>
              <a:t>QUELS ARTICLES DE LA DUDH PROTEGENT DU MOBBING?</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CBC968C7-D605-41F2-B109-D21FA4AD6DCB}" type="slidenum">
              <a:rPr lang="de-DE" altLang="de-DE" sz="1200" b="1">
                <a:solidFill>
                  <a:srgbClr val="FFFFFF"/>
                </a:solidFill>
              </a:rPr>
              <a:pPr algn="ctr">
                <a:lnSpc>
                  <a:spcPct val="80000"/>
                </a:lnSpc>
                <a:buSzPct val="100000"/>
              </a:pPr>
              <a:t>13</a:t>
            </a:fld>
            <a:endParaRPr lang="de-DE" altLang="de-DE" sz="1200" b="1">
              <a:solidFill>
                <a:srgbClr val="FFFFFF"/>
              </a:solidFill>
            </a:endParaRPr>
          </a:p>
        </p:txBody>
      </p:sp>
      <p:sp>
        <p:nvSpPr>
          <p:cNvPr id="27651" name="Text Box 3"/>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spcBef>
                <a:spcPts val="700"/>
              </a:spcBef>
              <a:buSzPct val="60000"/>
            </a:pPr>
            <a:endParaRPr lang="de-DE" altLang="de-DE" sz="2900" b="1">
              <a:solidFill>
                <a:srgbClr val="000000"/>
              </a:solidFill>
            </a:endParaRPr>
          </a:p>
          <a:p>
            <a:pPr eaLnBrk="1" hangingPunct="1">
              <a:spcBef>
                <a:spcPts val="700"/>
              </a:spcBef>
              <a:buSzPct val="60000"/>
            </a:pPr>
            <a:endParaRPr lang="de-DE" altLang="de-DE" sz="2900" b="1">
              <a:solidFill>
                <a:srgbClr val="000000"/>
              </a:solidFill>
            </a:endParaRPr>
          </a:p>
          <a:p>
            <a:pPr eaLnBrk="1" hangingPunct="1">
              <a:spcBef>
                <a:spcPts val="700"/>
              </a:spcBef>
              <a:buSzPct val="60000"/>
            </a:pPr>
            <a:r>
              <a:rPr lang="de-DE" altLang="de-DE" sz="2900" b="1">
                <a:solidFill>
                  <a:srgbClr val="000000"/>
                </a:solidFill>
              </a:rPr>
              <a:t>Article 5: Interdiction de la torture</a:t>
            </a:r>
          </a:p>
          <a:p>
            <a:pPr eaLnBrk="1" hangingPunct="1">
              <a:spcBef>
                <a:spcPts val="700"/>
              </a:spcBef>
              <a:buSzPct val="60000"/>
            </a:pPr>
            <a:endParaRPr lang="de-DE" altLang="de-DE" sz="2900" b="1">
              <a:solidFill>
                <a:srgbClr val="000000"/>
              </a:solidFill>
            </a:endParaRPr>
          </a:p>
          <a:p>
            <a:pPr>
              <a:buSzPct val="100000"/>
            </a:pPr>
            <a:r>
              <a:rPr lang="de-DE" altLang="de-DE" sz="2600">
                <a:solidFill>
                  <a:srgbClr val="000000"/>
                </a:solidFill>
              </a:rPr>
              <a:t>Nul ne sera soumis à la torture, ni à des peines ou traitements cruels, inhumains ou dégradants</a:t>
            </a:r>
            <a:r>
              <a:rPr lang="de-DE" altLang="de-DE" sz="2400">
                <a:solidFill>
                  <a:srgbClr val="000000"/>
                </a:solidFill>
              </a:rPr>
              <a:t>. </a:t>
            </a:r>
          </a:p>
        </p:txBody>
      </p:sp>
      <p:sp>
        <p:nvSpPr>
          <p:cNvPr id="27652" name="Titre 1"/>
          <p:cNvSpPr>
            <a:spLocks noGrp="1"/>
          </p:cNvSpPr>
          <p:nvPr>
            <p:ph type="title"/>
          </p:nvPr>
        </p:nvSpPr>
        <p:spPr/>
        <p:txBody>
          <a:bodyPr/>
          <a:lstStyle/>
          <a:p>
            <a:pPr eaLnBrk="1" hangingPunct="1"/>
            <a:r>
              <a:rPr lang="de-DE" altLang="de-DE" smtClean="0">
                <a:solidFill>
                  <a:schemeClr val="tx1"/>
                </a:solidFill>
              </a:rPr>
              <a:t>QUELS ARTICLES DE LA DUDH PROTEGENT DU MOBBING?</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spcBef>
                <a:spcPts val="700"/>
              </a:spcBef>
              <a:buSzPct val="60000"/>
            </a:pPr>
            <a:endParaRPr lang="de-DE" altLang="de-DE" sz="2900">
              <a:solidFill>
                <a:srgbClr val="000000"/>
              </a:solidFill>
            </a:endParaRPr>
          </a:p>
          <a:p>
            <a:pPr eaLnBrk="1" hangingPunct="1">
              <a:spcBef>
                <a:spcPts val="700"/>
              </a:spcBef>
              <a:buClr>
                <a:srgbClr val="DD8047"/>
              </a:buClr>
              <a:buSzPct val="60000"/>
            </a:pPr>
            <a:r>
              <a:rPr lang="de-DE" altLang="de-DE" sz="2900">
                <a:solidFill>
                  <a:srgbClr val="000000"/>
                </a:solidFill>
              </a:rPr>
              <a:t>Quelles sont les conséquences du mobbing?</a:t>
            </a:r>
          </a:p>
          <a:p>
            <a:pPr eaLnBrk="1" hangingPunct="1">
              <a:spcBef>
                <a:spcPts val="700"/>
              </a:spcBef>
              <a:buSzPct val="60000"/>
            </a:pPr>
            <a:endParaRPr lang="de-DE" altLang="de-DE" sz="2900">
              <a:solidFill>
                <a:srgbClr val="000000"/>
              </a:solidFill>
            </a:endParaRPr>
          </a:p>
          <a:p>
            <a:pPr eaLnBrk="1" hangingPunct="1">
              <a:spcBef>
                <a:spcPts val="700"/>
              </a:spcBef>
              <a:buSzPct val="60000"/>
            </a:pPr>
            <a:endParaRPr lang="de-DE" altLang="de-DE" sz="2900">
              <a:solidFill>
                <a:srgbClr val="000000"/>
              </a:solidFill>
            </a:endParaRPr>
          </a:p>
        </p:txBody>
      </p:sp>
      <p:sp>
        <p:nvSpPr>
          <p:cNvPr id="2969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08AC2223-6A39-48E8-9CC9-019B7B09CAA2}" type="slidenum">
              <a:rPr lang="de-DE" altLang="de-DE" sz="1200" b="1">
                <a:solidFill>
                  <a:srgbClr val="FFFFFF"/>
                </a:solidFill>
              </a:rPr>
              <a:pPr algn="ctr">
                <a:lnSpc>
                  <a:spcPct val="80000"/>
                </a:lnSpc>
                <a:buSzPct val="100000"/>
              </a:pPr>
              <a:t>14</a:t>
            </a:fld>
            <a:endParaRPr lang="de-DE" altLang="de-DE" sz="1200" b="1">
              <a:solidFill>
                <a:srgbClr val="FFFFFF"/>
              </a:solidFill>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84538"/>
            <a:ext cx="5329237" cy="227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Titre 1"/>
          <p:cNvSpPr>
            <a:spLocks noGrp="1"/>
          </p:cNvSpPr>
          <p:nvPr>
            <p:ph type="title"/>
          </p:nvPr>
        </p:nvSpPr>
        <p:spPr/>
        <p:txBody>
          <a:bodyPr/>
          <a:lstStyle/>
          <a:p>
            <a:pPr eaLnBrk="1" hangingPunct="1"/>
            <a:r>
              <a:rPr lang="de-DE" altLang="de-DE" smtClean="0">
                <a:solidFill>
                  <a:schemeClr val="tx1"/>
                </a:solidFill>
              </a:rPr>
              <a:t>CONSEQUENCES DU MOBBING</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12775" y="1600200"/>
            <a:ext cx="8153400" cy="485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1pPr>
            <a:lvl2pPr marL="630238" indent="-2667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9pPr>
          </a:lstStyle>
          <a:p>
            <a:pPr marL="0" indent="0" eaLnBrk="1" hangingPunct="1">
              <a:spcBef>
                <a:spcPts val="700"/>
              </a:spcBef>
              <a:buClr>
                <a:srgbClr val="DD8047"/>
              </a:buClr>
              <a:buSzPct val="60000"/>
              <a:defRPr/>
            </a:pPr>
            <a:r>
              <a:rPr lang="de-DE" altLang="de-DE" sz="2900" b="1" dirty="0" smtClean="0">
                <a:solidFill>
                  <a:srgbClr val="000000"/>
                </a:solidFill>
              </a:rPr>
              <a:t>Troubles de la </a:t>
            </a:r>
            <a:r>
              <a:rPr lang="de-DE" altLang="de-DE" sz="2900" b="1" dirty="0" err="1" smtClean="0">
                <a:solidFill>
                  <a:srgbClr val="000000"/>
                </a:solidFill>
              </a:rPr>
              <a:t>pensées</a:t>
            </a:r>
            <a:r>
              <a:rPr lang="de-DE" altLang="de-DE" sz="2900" b="1" dirty="0" smtClean="0">
                <a:solidFill>
                  <a:srgbClr val="000000"/>
                </a:solidFill>
              </a:rPr>
              <a:t> : </a:t>
            </a:r>
          </a:p>
          <a:p>
            <a:pPr marL="363538" lvl="1" indent="0" eaLnBrk="1" hangingPunct="1">
              <a:spcBef>
                <a:spcPts val="550"/>
              </a:spcBef>
              <a:buClr>
                <a:srgbClr val="94B6D2"/>
              </a:buClr>
              <a:buSzPct val="70000"/>
              <a:defRPr/>
            </a:pP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smtClean="0">
                <a:solidFill>
                  <a:srgbClr val="000000"/>
                </a:solidFill>
              </a:rPr>
              <a:t>Troubles de la </a:t>
            </a:r>
            <a:r>
              <a:rPr lang="de-DE" altLang="de-DE" sz="2400" dirty="0" err="1" smtClean="0">
                <a:solidFill>
                  <a:srgbClr val="000000"/>
                </a:solidFill>
              </a:rPr>
              <a:t>mémoire</a:t>
            </a: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err="1" smtClean="0">
                <a:solidFill>
                  <a:srgbClr val="000000"/>
                </a:solidFill>
              </a:rPr>
              <a:t>Difficultés</a:t>
            </a:r>
            <a:r>
              <a:rPr lang="de-DE" altLang="de-DE" sz="2400" dirty="0" smtClean="0">
                <a:solidFill>
                  <a:srgbClr val="000000"/>
                </a:solidFill>
              </a:rPr>
              <a:t> de </a:t>
            </a:r>
            <a:r>
              <a:rPr lang="de-DE" altLang="de-DE" sz="2400" dirty="0" err="1" smtClean="0">
                <a:solidFill>
                  <a:srgbClr val="000000"/>
                </a:solidFill>
              </a:rPr>
              <a:t>concentration</a:t>
            </a: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err="1" smtClean="0">
                <a:solidFill>
                  <a:srgbClr val="000000"/>
                </a:solidFill>
              </a:rPr>
              <a:t>Découragement</a:t>
            </a: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smtClean="0">
                <a:solidFill>
                  <a:srgbClr val="000000"/>
                </a:solidFill>
              </a:rPr>
              <a:t>Apathie</a:t>
            </a:r>
          </a:p>
          <a:p>
            <a:pPr marL="706438" lvl="1" indent="-342900" eaLnBrk="1" hangingPunct="1">
              <a:spcBef>
                <a:spcPts val="550"/>
              </a:spcBef>
              <a:buSzPct val="70000"/>
              <a:buFont typeface="Wingdings" panose="05000000000000000000" pitchFamily="2" charset="2"/>
              <a:buChar char="q"/>
              <a:defRPr/>
            </a:pPr>
            <a:r>
              <a:rPr lang="de-DE" altLang="de-DE" sz="2400" dirty="0" err="1" smtClean="0">
                <a:solidFill>
                  <a:srgbClr val="000000"/>
                </a:solidFill>
              </a:rPr>
              <a:t>Perplexité</a:t>
            </a: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err="1" smtClean="0">
                <a:solidFill>
                  <a:srgbClr val="000000"/>
                </a:solidFill>
              </a:rPr>
              <a:t>Aggressivité</a:t>
            </a: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err="1" smtClean="0">
                <a:solidFill>
                  <a:srgbClr val="000000"/>
                </a:solidFill>
              </a:rPr>
              <a:t>Insécurité</a:t>
            </a:r>
            <a:endParaRPr lang="de-DE" altLang="de-DE" sz="2400" dirty="0" smtClean="0">
              <a:solidFill>
                <a:srgbClr val="000000"/>
              </a:solidFill>
            </a:endParaRPr>
          </a:p>
          <a:p>
            <a:pPr marL="706438" lvl="1" indent="-342900" eaLnBrk="1" hangingPunct="1">
              <a:spcBef>
                <a:spcPts val="550"/>
              </a:spcBef>
              <a:buSzPct val="70000"/>
              <a:buFont typeface="Wingdings" panose="05000000000000000000" pitchFamily="2" charset="2"/>
              <a:buChar char="q"/>
              <a:defRPr/>
            </a:pPr>
            <a:r>
              <a:rPr lang="de-DE" altLang="de-DE" sz="2400" dirty="0" err="1" smtClean="0">
                <a:solidFill>
                  <a:srgbClr val="000000"/>
                </a:solidFill>
              </a:rPr>
              <a:t>Sensibilité</a:t>
            </a:r>
            <a:r>
              <a:rPr lang="de-DE" altLang="de-DE" sz="2400" dirty="0" smtClean="0">
                <a:solidFill>
                  <a:srgbClr val="000000"/>
                </a:solidFill>
              </a:rPr>
              <a:t> </a:t>
            </a:r>
            <a:r>
              <a:rPr lang="de-DE" altLang="de-DE" sz="2400" dirty="0" err="1" smtClean="0">
                <a:solidFill>
                  <a:srgbClr val="000000"/>
                </a:solidFill>
              </a:rPr>
              <a:t>extrême</a:t>
            </a:r>
            <a:endParaRPr lang="de-DE" altLang="de-DE" sz="2400" dirty="0" smtClean="0">
              <a:solidFill>
                <a:srgbClr val="000000"/>
              </a:solidFill>
            </a:endParaRPr>
          </a:p>
        </p:txBody>
      </p:sp>
      <p:sp>
        <p:nvSpPr>
          <p:cNvPr id="31747"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8BF2694A-79BF-4A46-B783-AFC4C26C961A}" type="slidenum">
              <a:rPr lang="de-DE" altLang="de-DE" sz="1200" b="1">
                <a:solidFill>
                  <a:srgbClr val="FFFFFF"/>
                </a:solidFill>
              </a:rPr>
              <a:pPr algn="ctr">
                <a:lnSpc>
                  <a:spcPct val="80000"/>
                </a:lnSpc>
                <a:buSzPct val="100000"/>
              </a:pPr>
              <a:t>15</a:t>
            </a:fld>
            <a:endParaRPr lang="de-DE" altLang="de-DE" sz="1200" b="1">
              <a:solidFill>
                <a:srgbClr val="FFFFFF"/>
              </a:solidFill>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4483100"/>
            <a:ext cx="3225800" cy="212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itre 1"/>
          <p:cNvSpPr>
            <a:spLocks noGrp="1"/>
          </p:cNvSpPr>
          <p:nvPr>
            <p:ph type="title"/>
          </p:nvPr>
        </p:nvSpPr>
        <p:spPr/>
        <p:txBody>
          <a:bodyPr/>
          <a:lstStyle/>
          <a:p>
            <a:pPr eaLnBrk="1" hangingPunct="1"/>
            <a:r>
              <a:rPr lang="de-DE" altLang="de-DE" smtClean="0">
                <a:solidFill>
                  <a:schemeClr val="tx1"/>
                </a:solidFill>
              </a:rPr>
              <a:t>CONSEQUENCES DU MOBBING I</a:t>
            </a:r>
            <a:endParaRPr lang="de-DE" altLang="de-DE" smtClean="0">
              <a:solidFill>
                <a:srgbClr val="775F55"/>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12775" y="1600200"/>
            <a:ext cx="8153400"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1pPr>
            <a:lvl2pPr marL="820738" indent="-4572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9pPr>
          </a:lstStyle>
          <a:p>
            <a:pPr eaLnBrk="1" hangingPunct="1">
              <a:spcBef>
                <a:spcPts val="700"/>
              </a:spcBef>
              <a:buClr>
                <a:srgbClr val="DD8047"/>
              </a:buClr>
              <a:buSzPct val="60000"/>
            </a:pPr>
            <a:r>
              <a:rPr lang="de-DE" altLang="de-DE" sz="2900">
                <a:solidFill>
                  <a:srgbClr val="000000"/>
                </a:solidFill>
              </a:rPr>
              <a:t>Symptômes psycho-somatiques</a:t>
            </a:r>
          </a:p>
          <a:p>
            <a:pPr lvl="1" eaLnBrk="1" hangingPunct="1">
              <a:spcBef>
                <a:spcPts val="550"/>
              </a:spcBef>
              <a:buSzPct val="70000"/>
              <a:buFont typeface="Wingdings" panose="05000000000000000000" pitchFamily="2" charset="2"/>
              <a:buChar char="q"/>
            </a:pPr>
            <a:r>
              <a:rPr lang="de-DE" altLang="de-DE" sz="2600">
                <a:solidFill>
                  <a:srgbClr val="000000"/>
                </a:solidFill>
              </a:rPr>
              <a:t>Cauchemars</a:t>
            </a:r>
          </a:p>
          <a:p>
            <a:pPr lvl="1" eaLnBrk="1" hangingPunct="1">
              <a:spcBef>
                <a:spcPts val="550"/>
              </a:spcBef>
              <a:buSzPct val="70000"/>
              <a:buFont typeface="Wingdings" panose="05000000000000000000" pitchFamily="2" charset="2"/>
              <a:buChar char="q"/>
            </a:pPr>
            <a:r>
              <a:rPr lang="de-DE" altLang="de-DE" sz="2600">
                <a:solidFill>
                  <a:srgbClr val="000000"/>
                </a:solidFill>
              </a:rPr>
              <a:t>Douleurs au ventre et à l'estomac</a:t>
            </a:r>
          </a:p>
          <a:p>
            <a:pPr lvl="1" eaLnBrk="1" hangingPunct="1">
              <a:spcBef>
                <a:spcPts val="550"/>
              </a:spcBef>
              <a:buSzPct val="70000"/>
              <a:buFont typeface="Wingdings" panose="05000000000000000000" pitchFamily="2" charset="2"/>
              <a:buChar char="q"/>
            </a:pPr>
            <a:r>
              <a:rPr lang="de-DE" altLang="de-DE" sz="2600">
                <a:solidFill>
                  <a:srgbClr val="000000"/>
                </a:solidFill>
              </a:rPr>
              <a:t>Pertes de conscience</a:t>
            </a:r>
          </a:p>
          <a:p>
            <a:pPr lvl="1" eaLnBrk="1" hangingPunct="1">
              <a:spcBef>
                <a:spcPts val="550"/>
              </a:spcBef>
              <a:buSzPct val="70000"/>
              <a:buFont typeface="Wingdings" panose="05000000000000000000" pitchFamily="2" charset="2"/>
              <a:buChar char="q"/>
            </a:pPr>
            <a:r>
              <a:rPr lang="de-DE" altLang="de-DE" sz="2600">
                <a:solidFill>
                  <a:srgbClr val="000000"/>
                </a:solidFill>
              </a:rPr>
              <a:t>Vomissements</a:t>
            </a:r>
          </a:p>
          <a:p>
            <a:pPr lvl="1" eaLnBrk="1" hangingPunct="1">
              <a:spcBef>
                <a:spcPts val="550"/>
              </a:spcBef>
              <a:buSzPct val="70000"/>
              <a:buFont typeface="Wingdings" panose="05000000000000000000" pitchFamily="2" charset="2"/>
              <a:buChar char="q"/>
            </a:pPr>
            <a:r>
              <a:rPr lang="de-DE" altLang="de-DE" sz="2600">
                <a:solidFill>
                  <a:srgbClr val="000000"/>
                </a:solidFill>
              </a:rPr>
              <a:t>Nausées</a:t>
            </a:r>
          </a:p>
          <a:p>
            <a:pPr lvl="1" eaLnBrk="1" hangingPunct="1">
              <a:spcBef>
                <a:spcPts val="550"/>
              </a:spcBef>
              <a:buSzPct val="70000"/>
              <a:buFont typeface="Wingdings" panose="05000000000000000000" pitchFamily="2" charset="2"/>
              <a:buChar char="q"/>
            </a:pPr>
            <a:r>
              <a:rPr lang="de-DE" altLang="de-DE" sz="2600">
                <a:solidFill>
                  <a:srgbClr val="000000"/>
                </a:solidFill>
              </a:rPr>
              <a:t>Perte de l'apétit</a:t>
            </a:r>
          </a:p>
          <a:p>
            <a:pPr lvl="1" eaLnBrk="1" hangingPunct="1">
              <a:spcBef>
                <a:spcPts val="550"/>
              </a:spcBef>
              <a:buSzPct val="70000"/>
              <a:buFont typeface="Wingdings" panose="05000000000000000000" pitchFamily="2" charset="2"/>
              <a:buChar char="q"/>
            </a:pPr>
            <a:r>
              <a:rPr lang="de-DE" altLang="de-DE" sz="2600">
                <a:solidFill>
                  <a:srgbClr val="000000"/>
                </a:solidFill>
              </a:rPr>
              <a:t>Pleurs </a:t>
            </a:r>
          </a:p>
          <a:p>
            <a:pPr lvl="1" eaLnBrk="1" hangingPunct="1">
              <a:spcBef>
                <a:spcPts val="550"/>
              </a:spcBef>
              <a:buSzPct val="70000"/>
              <a:buFont typeface="Wingdings" panose="05000000000000000000" pitchFamily="2" charset="2"/>
              <a:buChar char="q"/>
            </a:pPr>
            <a:r>
              <a:rPr lang="de-DE" altLang="de-DE" sz="2600">
                <a:solidFill>
                  <a:srgbClr val="000000"/>
                </a:solidFill>
              </a:rPr>
              <a:t>Isolement</a:t>
            </a:r>
          </a:p>
          <a:p>
            <a:pPr lvl="1" eaLnBrk="1" hangingPunct="1">
              <a:spcBef>
                <a:spcPts val="550"/>
              </a:spcBef>
              <a:buSzPct val="70000"/>
              <a:buFont typeface="Wingdings" panose="05000000000000000000" pitchFamily="2" charset="2"/>
              <a:buChar char="q"/>
            </a:pPr>
            <a:r>
              <a:rPr lang="de-DE" altLang="de-DE" sz="2600">
                <a:solidFill>
                  <a:srgbClr val="000000"/>
                </a:solidFill>
              </a:rPr>
              <a:t>Pauvreté des contacts</a:t>
            </a:r>
          </a:p>
        </p:txBody>
      </p:sp>
      <p:sp>
        <p:nvSpPr>
          <p:cNvPr id="33795"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02B627C4-8C3D-42AC-8119-52CA243ABA07}" type="slidenum">
              <a:rPr lang="de-DE" altLang="de-DE" sz="1200" b="1">
                <a:solidFill>
                  <a:srgbClr val="FFFFFF"/>
                </a:solidFill>
              </a:rPr>
              <a:pPr algn="ctr">
                <a:lnSpc>
                  <a:spcPct val="80000"/>
                </a:lnSpc>
                <a:buSzPct val="100000"/>
              </a:pPr>
              <a:t>16</a:t>
            </a:fld>
            <a:endParaRPr lang="de-DE" altLang="de-DE" sz="1200" b="1">
              <a:solidFill>
                <a:srgbClr val="FFFFFF"/>
              </a:solidFill>
            </a:endParaRPr>
          </a:p>
        </p:txBody>
      </p:sp>
      <p:sp>
        <p:nvSpPr>
          <p:cNvPr id="33796" name="Titre 1"/>
          <p:cNvSpPr>
            <a:spLocks noGrp="1"/>
          </p:cNvSpPr>
          <p:nvPr>
            <p:ph type="title"/>
          </p:nvPr>
        </p:nvSpPr>
        <p:spPr/>
        <p:txBody>
          <a:bodyPr/>
          <a:lstStyle/>
          <a:p>
            <a:pPr eaLnBrk="1" hangingPunct="1"/>
            <a:r>
              <a:rPr lang="de-DE" altLang="de-DE" smtClean="0">
                <a:solidFill>
                  <a:schemeClr val="tx1"/>
                </a:solidFill>
              </a:rPr>
              <a:t>CONSEQUENCES DU MOBBING II</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12775" y="1600200"/>
            <a:ext cx="8153400"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1pPr>
            <a:lvl2pPr marL="820738" indent="-4572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9pPr>
          </a:lstStyle>
          <a:p>
            <a:pPr eaLnBrk="1" hangingPunct="1">
              <a:spcBef>
                <a:spcPts val="700"/>
              </a:spcBef>
              <a:buClr>
                <a:srgbClr val="DD8047"/>
              </a:buClr>
              <a:buSzPct val="60000"/>
            </a:pPr>
            <a:endParaRPr lang="de-DE" altLang="de-DE" sz="2900">
              <a:solidFill>
                <a:srgbClr val="000000"/>
              </a:solidFill>
            </a:endParaRPr>
          </a:p>
          <a:p>
            <a:pPr eaLnBrk="1" hangingPunct="1">
              <a:spcBef>
                <a:spcPts val="700"/>
              </a:spcBef>
              <a:buClr>
                <a:srgbClr val="DD8047"/>
              </a:buClr>
              <a:buSzPct val="60000"/>
            </a:pPr>
            <a:r>
              <a:rPr lang="de-DE" altLang="de-DE" sz="2900">
                <a:solidFill>
                  <a:srgbClr val="000000"/>
                </a:solidFill>
              </a:rPr>
              <a:t>Symptômes typiques de la peur :</a:t>
            </a:r>
          </a:p>
          <a:p>
            <a:pPr eaLnBrk="1" hangingPunct="1">
              <a:spcBef>
                <a:spcPts val="700"/>
              </a:spcBef>
              <a:buClr>
                <a:srgbClr val="DD8047"/>
              </a:buClr>
              <a:buSzPct val="60000"/>
            </a:pPr>
            <a:r>
              <a:rPr lang="de-DE" altLang="de-DE" sz="2900">
                <a:solidFill>
                  <a:srgbClr val="000000"/>
                </a:solidFill>
              </a:rPr>
              <a:t> </a:t>
            </a:r>
          </a:p>
          <a:p>
            <a:pPr lvl="1" eaLnBrk="1" hangingPunct="1">
              <a:spcBef>
                <a:spcPts val="550"/>
              </a:spcBef>
              <a:buSzPct val="70000"/>
              <a:buFont typeface="Wingdings" panose="05000000000000000000" pitchFamily="2" charset="2"/>
              <a:buChar char="q"/>
            </a:pPr>
            <a:r>
              <a:rPr lang="de-DE" altLang="de-DE" sz="2600">
                <a:solidFill>
                  <a:srgbClr val="000000"/>
                </a:solidFill>
              </a:rPr>
              <a:t>„Opression“ de la poitrine</a:t>
            </a:r>
          </a:p>
          <a:p>
            <a:pPr lvl="1" eaLnBrk="1" hangingPunct="1">
              <a:spcBef>
                <a:spcPts val="550"/>
              </a:spcBef>
              <a:buSzPct val="70000"/>
              <a:buFont typeface="Wingdings" panose="05000000000000000000" pitchFamily="2" charset="2"/>
              <a:buChar char="q"/>
            </a:pPr>
            <a:r>
              <a:rPr lang="de-DE" altLang="de-DE" sz="2600">
                <a:solidFill>
                  <a:srgbClr val="000000"/>
                </a:solidFill>
              </a:rPr>
              <a:t>Transpiration</a:t>
            </a:r>
          </a:p>
          <a:p>
            <a:pPr lvl="1" eaLnBrk="1" hangingPunct="1">
              <a:spcBef>
                <a:spcPts val="550"/>
              </a:spcBef>
              <a:buSzPct val="70000"/>
              <a:buFont typeface="Wingdings" panose="05000000000000000000" pitchFamily="2" charset="2"/>
              <a:buChar char="q"/>
            </a:pPr>
            <a:r>
              <a:rPr lang="de-DE" altLang="de-DE" sz="2600">
                <a:solidFill>
                  <a:srgbClr val="000000"/>
                </a:solidFill>
              </a:rPr>
              <a:t>Bouche sèche</a:t>
            </a:r>
          </a:p>
          <a:p>
            <a:pPr lvl="1" eaLnBrk="1" hangingPunct="1">
              <a:spcBef>
                <a:spcPts val="550"/>
              </a:spcBef>
              <a:buSzPct val="70000"/>
              <a:buFont typeface="Wingdings" panose="05000000000000000000" pitchFamily="2" charset="2"/>
              <a:buChar char="q"/>
            </a:pPr>
            <a:r>
              <a:rPr lang="de-DE" altLang="de-DE" sz="2600">
                <a:solidFill>
                  <a:srgbClr val="000000"/>
                </a:solidFill>
              </a:rPr>
              <a:t>Palpitations cardiaques</a:t>
            </a:r>
          </a:p>
          <a:p>
            <a:pPr lvl="1" eaLnBrk="1" hangingPunct="1">
              <a:spcBef>
                <a:spcPts val="550"/>
              </a:spcBef>
              <a:buSzPct val="70000"/>
              <a:buFont typeface="Wingdings" panose="05000000000000000000" pitchFamily="2" charset="2"/>
              <a:buChar char="q"/>
            </a:pPr>
            <a:r>
              <a:rPr lang="de-DE" altLang="de-DE" sz="2600">
                <a:solidFill>
                  <a:srgbClr val="000000"/>
                </a:solidFill>
              </a:rPr>
              <a:t>Apnées</a:t>
            </a:r>
          </a:p>
          <a:p>
            <a:pPr lvl="1" eaLnBrk="1" hangingPunct="1">
              <a:spcBef>
                <a:spcPts val="550"/>
              </a:spcBef>
              <a:buSzPct val="70000"/>
              <a:buFont typeface="Wingdings" panose="05000000000000000000" pitchFamily="2" charset="2"/>
              <a:buChar char="q"/>
            </a:pPr>
            <a:r>
              <a:rPr lang="de-DE" altLang="de-DE" sz="2600">
                <a:solidFill>
                  <a:srgbClr val="000000"/>
                </a:solidFill>
              </a:rPr>
              <a:t>Bouffées de chaleur</a:t>
            </a:r>
          </a:p>
        </p:txBody>
      </p:sp>
      <p:sp>
        <p:nvSpPr>
          <p:cNvPr id="35843"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E31840F8-210F-4AD5-8A92-C186B19A4C60}" type="slidenum">
              <a:rPr lang="de-DE" altLang="de-DE" sz="1200" b="1">
                <a:solidFill>
                  <a:srgbClr val="FFFFFF"/>
                </a:solidFill>
              </a:rPr>
              <a:pPr algn="ctr">
                <a:lnSpc>
                  <a:spcPct val="80000"/>
                </a:lnSpc>
                <a:buSzPct val="100000"/>
              </a:pPr>
              <a:t>17</a:t>
            </a:fld>
            <a:endParaRPr lang="de-DE" altLang="de-DE" sz="1200" b="1">
              <a:solidFill>
                <a:srgbClr val="FFFFFF"/>
              </a:solidFill>
            </a:endParaRPr>
          </a:p>
        </p:txBody>
      </p:sp>
      <p:sp>
        <p:nvSpPr>
          <p:cNvPr id="35844" name="Titre 1"/>
          <p:cNvSpPr>
            <a:spLocks noGrp="1"/>
          </p:cNvSpPr>
          <p:nvPr>
            <p:ph type="title"/>
          </p:nvPr>
        </p:nvSpPr>
        <p:spPr/>
        <p:txBody>
          <a:bodyPr/>
          <a:lstStyle/>
          <a:p>
            <a:pPr eaLnBrk="1" hangingPunct="1"/>
            <a:r>
              <a:rPr lang="de-DE" altLang="de-DE" smtClean="0">
                <a:solidFill>
                  <a:schemeClr val="tx1"/>
                </a:solidFill>
              </a:rPr>
              <a:t>CONSEQUENCES DU MOBBING III</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12775" y="1600200"/>
            <a:ext cx="8153400"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marL="630238" indent="-2667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eaLnBrk="1" hangingPunct="1">
              <a:spcBef>
                <a:spcPts val="700"/>
              </a:spcBef>
              <a:buClr>
                <a:srgbClr val="DD8047"/>
              </a:buClr>
              <a:buSzPct val="60000"/>
              <a:buFont typeface="Wingdings" panose="05000000000000000000" pitchFamily="2" charset="2"/>
              <a:buChar char=""/>
              <a:defRPr/>
            </a:pPr>
            <a:endParaRPr lang="de-DE" sz="2900" dirty="0" smtClean="0"/>
          </a:p>
          <a:p>
            <a:pPr marL="0" indent="0" eaLnBrk="1" hangingPunct="1">
              <a:spcBef>
                <a:spcPts val="700"/>
              </a:spcBef>
              <a:buClr>
                <a:srgbClr val="DD8047"/>
              </a:buClr>
              <a:buSzPct val="60000"/>
              <a:defRPr/>
            </a:pPr>
            <a:r>
              <a:rPr lang="de-DE" sz="2900" dirty="0" err="1" smtClean="0"/>
              <a:t>Conséquences</a:t>
            </a:r>
            <a:r>
              <a:rPr lang="de-DE" sz="2900" dirty="0" smtClean="0"/>
              <a:t> </a:t>
            </a:r>
            <a:r>
              <a:rPr lang="de-DE" sz="2900" dirty="0" err="1" smtClean="0"/>
              <a:t>après</a:t>
            </a:r>
            <a:r>
              <a:rPr lang="de-DE" sz="2900" dirty="0" smtClean="0"/>
              <a:t> des </a:t>
            </a:r>
            <a:r>
              <a:rPr lang="de-DE" sz="2900" dirty="0" err="1" smtClean="0"/>
              <a:t>situations</a:t>
            </a:r>
            <a:r>
              <a:rPr lang="de-DE" sz="2900" dirty="0" smtClean="0"/>
              <a:t> de stress:</a:t>
            </a:r>
          </a:p>
          <a:p>
            <a:pPr marL="0" indent="0" eaLnBrk="1" hangingPunct="1">
              <a:spcBef>
                <a:spcPts val="700"/>
              </a:spcBef>
              <a:buClr>
                <a:srgbClr val="DD8047"/>
              </a:buClr>
              <a:buSzPct val="60000"/>
              <a:defRPr/>
            </a:pPr>
            <a:r>
              <a:rPr lang="de-DE" sz="2900" dirty="0" smtClean="0"/>
              <a:t> </a:t>
            </a:r>
          </a:p>
          <a:p>
            <a:pPr marL="820738" lvl="1" indent="-457200" eaLnBrk="1" hangingPunct="1">
              <a:spcBef>
                <a:spcPts val="550"/>
              </a:spcBef>
              <a:buSzPct val="70000"/>
              <a:buFont typeface="Wingdings" panose="05000000000000000000" pitchFamily="2" charset="2"/>
              <a:buChar char="q"/>
              <a:defRPr/>
            </a:pPr>
            <a:r>
              <a:rPr lang="de-DE" sz="2600" dirty="0" err="1" smtClean="0"/>
              <a:t>Douleurs</a:t>
            </a:r>
            <a:r>
              <a:rPr lang="de-DE" sz="2600" dirty="0" smtClean="0"/>
              <a:t> dorsales</a:t>
            </a:r>
          </a:p>
          <a:p>
            <a:pPr marL="820738" lvl="1" indent="-457200" eaLnBrk="1" hangingPunct="1">
              <a:spcBef>
                <a:spcPts val="550"/>
              </a:spcBef>
              <a:buSzPct val="70000"/>
              <a:buFont typeface="Wingdings" panose="05000000000000000000" pitchFamily="2" charset="2"/>
              <a:buChar char="q"/>
              <a:defRPr/>
            </a:pPr>
            <a:r>
              <a:rPr lang="de-DE" sz="2600" dirty="0" err="1" smtClean="0"/>
              <a:t>Douleurs</a:t>
            </a:r>
            <a:r>
              <a:rPr lang="de-DE" sz="2600" dirty="0" smtClean="0"/>
              <a:t> </a:t>
            </a:r>
            <a:r>
              <a:rPr lang="de-DE" sz="2600" dirty="0" err="1" smtClean="0"/>
              <a:t>cervicales</a:t>
            </a:r>
            <a:endParaRPr lang="de-DE" sz="2600" dirty="0" smtClean="0"/>
          </a:p>
          <a:p>
            <a:pPr marL="820738" lvl="1" indent="-457200" eaLnBrk="1" hangingPunct="1">
              <a:spcBef>
                <a:spcPts val="550"/>
              </a:spcBef>
              <a:buSzPct val="70000"/>
              <a:buFont typeface="Wingdings" panose="05000000000000000000" pitchFamily="2" charset="2"/>
              <a:buChar char="q"/>
              <a:defRPr/>
            </a:pPr>
            <a:r>
              <a:rPr lang="de-DE" sz="2600" dirty="0" err="1" smtClean="0"/>
              <a:t>Douleurs</a:t>
            </a:r>
            <a:r>
              <a:rPr lang="de-DE" sz="2600" dirty="0" smtClean="0"/>
              <a:t> </a:t>
            </a:r>
            <a:r>
              <a:rPr lang="de-DE" sz="2600" dirty="0" err="1" smtClean="0"/>
              <a:t>musculaires</a:t>
            </a:r>
            <a:endParaRPr lang="de-DE" sz="2600" dirty="0" smtClean="0"/>
          </a:p>
          <a:p>
            <a:pPr marL="820738" lvl="1" indent="-457200" eaLnBrk="1" hangingPunct="1">
              <a:spcBef>
                <a:spcPts val="550"/>
              </a:spcBef>
              <a:buSzPct val="70000"/>
              <a:buFont typeface="Wingdings" panose="05000000000000000000" pitchFamily="2" charset="2"/>
              <a:buChar char="q"/>
              <a:defRPr/>
            </a:pPr>
            <a:r>
              <a:rPr lang="de-DE" sz="2600" dirty="0" err="1" smtClean="0"/>
              <a:t>Perte</a:t>
            </a:r>
            <a:r>
              <a:rPr lang="de-DE" sz="2600" dirty="0" smtClean="0"/>
              <a:t> de </a:t>
            </a:r>
            <a:r>
              <a:rPr lang="de-DE" sz="2600" dirty="0" err="1" smtClean="0"/>
              <a:t>tonus</a:t>
            </a:r>
            <a:endParaRPr lang="de-DE" sz="2600" dirty="0" smtClean="0"/>
          </a:p>
          <a:p>
            <a:pPr marL="639763" lvl="1" indent="-263525" eaLnBrk="1" hangingPunct="1">
              <a:spcBef>
                <a:spcPts val="550"/>
              </a:spcBef>
              <a:buSzPct val="70000"/>
              <a:defRPr/>
            </a:pPr>
            <a:endParaRPr lang="de-DE" sz="2600" dirty="0" smtClean="0"/>
          </a:p>
        </p:txBody>
      </p:sp>
      <p:sp>
        <p:nvSpPr>
          <p:cNvPr id="37891"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E8E9279B-C73A-454D-8D18-C10EB4DE480B}" type="slidenum">
              <a:rPr lang="de-DE" altLang="de-DE" sz="1200" b="1">
                <a:solidFill>
                  <a:srgbClr val="FFFFFF"/>
                </a:solidFill>
              </a:rPr>
              <a:pPr algn="ctr">
                <a:lnSpc>
                  <a:spcPct val="80000"/>
                </a:lnSpc>
                <a:buSzPct val="100000"/>
              </a:pPr>
              <a:t>18</a:t>
            </a:fld>
            <a:endParaRPr lang="de-DE" altLang="de-DE" sz="1200" b="1">
              <a:solidFill>
                <a:srgbClr val="FFFFFF"/>
              </a:solidFill>
            </a:endParaRPr>
          </a:p>
        </p:txBody>
      </p:sp>
      <p:sp>
        <p:nvSpPr>
          <p:cNvPr id="37892" name="Titre 1"/>
          <p:cNvSpPr>
            <a:spLocks noGrp="1"/>
          </p:cNvSpPr>
          <p:nvPr>
            <p:ph type="title"/>
          </p:nvPr>
        </p:nvSpPr>
        <p:spPr/>
        <p:txBody>
          <a:bodyPr/>
          <a:lstStyle/>
          <a:p>
            <a:pPr eaLnBrk="1" hangingPunct="1"/>
            <a:r>
              <a:rPr lang="de-DE" altLang="de-DE" smtClean="0">
                <a:solidFill>
                  <a:schemeClr val="tx1"/>
                </a:solidFill>
              </a:rPr>
              <a:t/>
            </a:r>
            <a:br>
              <a:rPr lang="de-DE" altLang="de-DE" smtClean="0">
                <a:solidFill>
                  <a:schemeClr val="tx1"/>
                </a:solidFill>
              </a:rPr>
            </a:br>
            <a:r>
              <a:rPr lang="de-DE" altLang="de-DE" smtClean="0">
                <a:solidFill>
                  <a:schemeClr val="tx1"/>
                </a:solidFill>
              </a:rPr>
              <a:t>CONSEQUENCES DU MOBBING IV</a:t>
            </a:r>
            <a:br>
              <a:rPr lang="de-DE" altLang="de-DE" smtClean="0">
                <a:solidFill>
                  <a:schemeClr val="tx1"/>
                </a:solidFill>
              </a:rPr>
            </a:b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12775" y="1600200"/>
            <a:ext cx="8153400"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marL="630238" indent="-2667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marL="0" indent="0" eaLnBrk="1" hangingPunct="1">
              <a:spcBef>
                <a:spcPts val="700"/>
              </a:spcBef>
              <a:buClr>
                <a:srgbClr val="DD8047"/>
              </a:buClr>
              <a:buSzPct val="60000"/>
              <a:defRPr/>
            </a:pPr>
            <a:endParaRPr lang="de-DE" sz="2900" dirty="0" smtClean="0"/>
          </a:p>
          <a:p>
            <a:pPr marL="0" indent="0" eaLnBrk="1" hangingPunct="1">
              <a:spcBef>
                <a:spcPts val="700"/>
              </a:spcBef>
              <a:buClr>
                <a:srgbClr val="DD8047"/>
              </a:buClr>
              <a:buSzPct val="60000"/>
              <a:defRPr/>
            </a:pPr>
            <a:r>
              <a:rPr lang="de-DE" sz="2900" dirty="0" err="1" smtClean="0"/>
              <a:t>Réactions</a:t>
            </a:r>
            <a:r>
              <a:rPr lang="de-DE" sz="2900" dirty="0" smtClean="0"/>
              <a:t> post-</a:t>
            </a:r>
            <a:r>
              <a:rPr lang="de-DE" sz="2900" dirty="0" err="1" smtClean="0"/>
              <a:t>traumatiques</a:t>
            </a:r>
            <a:r>
              <a:rPr lang="de-DE" sz="2900" dirty="0" smtClean="0"/>
              <a:t> de </a:t>
            </a:r>
            <a:r>
              <a:rPr lang="de-DE" sz="2900" dirty="0" err="1" smtClean="0"/>
              <a:t>surcharge</a:t>
            </a:r>
            <a:endParaRPr lang="de-DE" sz="2900" dirty="0" smtClean="0"/>
          </a:p>
          <a:p>
            <a:pPr marL="457200" indent="-457200" eaLnBrk="1" hangingPunct="1">
              <a:spcBef>
                <a:spcPts val="700"/>
              </a:spcBef>
              <a:buSzPct val="60000"/>
              <a:buFont typeface="Wingdings" panose="05000000000000000000" pitchFamily="2" charset="2"/>
              <a:buChar char="q"/>
              <a:defRPr/>
            </a:pPr>
            <a:endParaRPr lang="de-DE" sz="2900" dirty="0" smtClean="0"/>
          </a:p>
          <a:p>
            <a:pPr marL="820738" lvl="1" indent="-457200" eaLnBrk="1" hangingPunct="1">
              <a:spcBef>
                <a:spcPts val="550"/>
              </a:spcBef>
              <a:buSzPct val="70000"/>
              <a:buFont typeface="Wingdings" panose="05000000000000000000" pitchFamily="2" charset="2"/>
              <a:buChar char="q"/>
              <a:defRPr/>
            </a:pPr>
            <a:r>
              <a:rPr lang="de-DE" sz="2600" dirty="0" smtClean="0"/>
              <a:t>Troubles du </a:t>
            </a:r>
            <a:r>
              <a:rPr lang="de-DE" sz="2600" dirty="0" err="1" smtClean="0"/>
              <a:t>sommeil</a:t>
            </a:r>
            <a:endParaRPr lang="de-DE" sz="2600" dirty="0" smtClean="0"/>
          </a:p>
          <a:p>
            <a:pPr marL="820738" lvl="1" indent="-457200" eaLnBrk="1" hangingPunct="1">
              <a:spcBef>
                <a:spcPts val="550"/>
              </a:spcBef>
              <a:buSzPct val="70000"/>
              <a:buFont typeface="Wingdings" panose="05000000000000000000" pitchFamily="2" charset="2"/>
              <a:buChar char="q"/>
              <a:defRPr/>
            </a:pPr>
            <a:r>
              <a:rPr lang="de-DE" sz="2600" dirty="0" err="1" smtClean="0"/>
              <a:t>Sommeil</a:t>
            </a:r>
            <a:r>
              <a:rPr lang="de-DE" sz="2600" dirty="0" smtClean="0"/>
              <a:t> </a:t>
            </a:r>
            <a:r>
              <a:rPr lang="de-DE" sz="2600" dirty="0" err="1" smtClean="0"/>
              <a:t>saccadé</a:t>
            </a:r>
            <a:endParaRPr lang="de-DE" sz="2600" dirty="0" smtClean="0"/>
          </a:p>
          <a:p>
            <a:pPr marL="820738" lvl="1" indent="-457200" eaLnBrk="1" hangingPunct="1">
              <a:spcBef>
                <a:spcPts val="550"/>
              </a:spcBef>
              <a:buSzPct val="70000"/>
              <a:buFont typeface="Wingdings" panose="05000000000000000000" pitchFamily="2" charset="2"/>
              <a:buChar char="q"/>
              <a:defRPr/>
            </a:pPr>
            <a:r>
              <a:rPr lang="de-DE" sz="2600" dirty="0" err="1" smtClean="0"/>
              <a:t>Réveil</a:t>
            </a:r>
            <a:r>
              <a:rPr lang="de-DE" sz="2600" dirty="0" smtClean="0"/>
              <a:t> </a:t>
            </a:r>
            <a:r>
              <a:rPr lang="de-DE" sz="2600" dirty="0" err="1" smtClean="0"/>
              <a:t>précoce</a:t>
            </a:r>
            <a:endParaRPr lang="de-DE" sz="2600" dirty="0" smtClean="0"/>
          </a:p>
          <a:p>
            <a:pPr marL="833438" lvl="1" indent="-457200" eaLnBrk="1" hangingPunct="1">
              <a:spcBef>
                <a:spcPts val="550"/>
              </a:spcBef>
              <a:buSzPct val="70000"/>
              <a:buFont typeface="Wingdings" panose="05000000000000000000" pitchFamily="2" charset="2"/>
              <a:buChar char="q"/>
              <a:defRPr/>
            </a:pPr>
            <a:endParaRPr lang="de-DE" sz="2600" dirty="0" smtClean="0"/>
          </a:p>
        </p:txBody>
      </p:sp>
      <p:sp>
        <p:nvSpPr>
          <p:cNvPr id="3993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FE74AFAA-3D46-4EFE-BC88-DFB15C9F4887}" type="slidenum">
              <a:rPr lang="de-DE" altLang="de-DE" sz="1200" b="1">
                <a:solidFill>
                  <a:srgbClr val="FFFFFF"/>
                </a:solidFill>
              </a:rPr>
              <a:pPr algn="ctr">
                <a:lnSpc>
                  <a:spcPct val="80000"/>
                </a:lnSpc>
                <a:buSzPct val="100000"/>
              </a:pPr>
              <a:t>19</a:t>
            </a:fld>
            <a:endParaRPr lang="de-DE" altLang="de-DE" sz="1200" b="1">
              <a:solidFill>
                <a:srgbClr val="FFFFFF"/>
              </a:solidFill>
            </a:endParaRPr>
          </a:p>
        </p:txBody>
      </p:sp>
      <p:sp>
        <p:nvSpPr>
          <p:cNvPr id="39940" name="Titre 1"/>
          <p:cNvSpPr>
            <a:spLocks noGrp="1"/>
          </p:cNvSpPr>
          <p:nvPr>
            <p:ph type="title"/>
          </p:nvPr>
        </p:nvSpPr>
        <p:spPr/>
        <p:txBody>
          <a:bodyPr/>
          <a:lstStyle/>
          <a:p>
            <a:pPr eaLnBrk="1" hangingPunct="1"/>
            <a:r>
              <a:rPr lang="de-DE" altLang="de-DE" smtClean="0">
                <a:solidFill>
                  <a:schemeClr val="tx1"/>
                </a:solidFill>
              </a:rPr>
              <a:t>CONSEQUENCES DU MOBBING V</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buSzPct val="100000"/>
            </a:pPr>
            <a:r>
              <a:rPr lang="de-DE" altLang="de-DE" sz="4400">
                <a:solidFill>
                  <a:srgbClr val="775F55"/>
                </a:solidFill>
              </a:rPr>
              <a:t>Contenu</a:t>
            </a:r>
          </a:p>
        </p:txBody>
      </p:sp>
      <p:sp>
        <p:nvSpPr>
          <p:cNvPr id="5123" name="Text Box 2"/>
          <p:cNvSpPr txBox="1">
            <a:spLocks noChangeArrowheads="1"/>
          </p:cNvSpPr>
          <p:nvPr/>
        </p:nvSpPr>
        <p:spPr bwMode="auto">
          <a:xfrm>
            <a:off x="466725" y="1847850"/>
            <a:ext cx="8153400" cy="419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1pPr>
            <a:lvl2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Tw Cen MT" charset="0"/>
                <a:ea typeface="Microsoft YaHei" panose="020B0503020204020204" pitchFamily="34" charset="-122"/>
              </a:defRPr>
            </a:lvl9pPr>
          </a:lstStyle>
          <a:p>
            <a:pPr eaLnBrk="1" hangingPunct="1">
              <a:spcBef>
                <a:spcPts val="700"/>
              </a:spcBef>
              <a:buSzPct val="60000"/>
              <a:buFont typeface="Wingdings" panose="05000000000000000000" pitchFamily="2" charset="2"/>
              <a:buChar char="q"/>
            </a:pPr>
            <a:r>
              <a:rPr lang="de-DE" altLang="de-DE" sz="2900">
                <a:solidFill>
                  <a:srgbClr val="000000"/>
                </a:solidFill>
              </a:rPr>
              <a:t>Les formes de mobbing</a:t>
            </a:r>
          </a:p>
          <a:p>
            <a:pPr eaLnBrk="1" hangingPunct="1">
              <a:spcBef>
                <a:spcPts val="700"/>
              </a:spcBef>
              <a:buSzPct val="60000"/>
              <a:buFont typeface="Wingdings" panose="05000000000000000000" pitchFamily="2" charset="2"/>
              <a:buChar char="q"/>
            </a:pPr>
            <a:r>
              <a:rPr lang="de-DE" altLang="de-DE" sz="2900">
                <a:solidFill>
                  <a:srgbClr val="000000"/>
                </a:solidFill>
              </a:rPr>
              <a:t>Les rôles dans le processus de mobbing</a:t>
            </a:r>
          </a:p>
          <a:p>
            <a:pPr eaLnBrk="1" hangingPunct="1">
              <a:spcBef>
                <a:spcPts val="700"/>
              </a:spcBef>
              <a:buSzPct val="60000"/>
              <a:buFont typeface="Wingdings" panose="05000000000000000000" pitchFamily="2" charset="2"/>
              <a:buChar char="q"/>
            </a:pPr>
            <a:r>
              <a:rPr lang="de-DE" altLang="de-DE" sz="2900">
                <a:solidFill>
                  <a:srgbClr val="000000"/>
                </a:solidFill>
              </a:rPr>
              <a:t>Le mobbing est un phénomène social</a:t>
            </a:r>
          </a:p>
          <a:p>
            <a:pPr eaLnBrk="1" hangingPunct="1">
              <a:spcBef>
                <a:spcPts val="700"/>
              </a:spcBef>
              <a:buSzPct val="60000"/>
              <a:buFont typeface="Wingdings" panose="05000000000000000000" pitchFamily="2" charset="2"/>
              <a:buChar char="q"/>
            </a:pPr>
            <a:r>
              <a:rPr lang="de-DE" altLang="de-DE" sz="2900">
                <a:solidFill>
                  <a:srgbClr val="000000"/>
                </a:solidFill>
              </a:rPr>
              <a:t>Qu'apporte le mobbing au meneur/à la meneuse?</a:t>
            </a:r>
          </a:p>
          <a:p>
            <a:pPr eaLnBrk="1" hangingPunct="1">
              <a:spcBef>
                <a:spcPts val="700"/>
              </a:spcBef>
              <a:buSzPct val="60000"/>
              <a:buFont typeface="Wingdings" panose="05000000000000000000" pitchFamily="2" charset="2"/>
              <a:buChar char="q"/>
            </a:pPr>
            <a:r>
              <a:rPr lang="de-DE" altLang="de-DE" sz="2900">
                <a:solidFill>
                  <a:srgbClr val="000000"/>
                </a:solidFill>
              </a:rPr>
              <a:t>L'interdiction du mobbing est un droit humain ! </a:t>
            </a:r>
          </a:p>
          <a:p>
            <a:pPr eaLnBrk="1" hangingPunct="1">
              <a:spcBef>
                <a:spcPts val="700"/>
              </a:spcBef>
              <a:buSzPct val="60000"/>
              <a:buFont typeface="Wingdings" panose="05000000000000000000" pitchFamily="2" charset="2"/>
              <a:buChar char="q"/>
            </a:pPr>
            <a:r>
              <a:rPr lang="de-DE" altLang="de-DE" sz="2900">
                <a:solidFill>
                  <a:srgbClr val="000000"/>
                </a:solidFill>
              </a:rPr>
              <a:t>Les conséquences du mobbing</a:t>
            </a:r>
          </a:p>
          <a:p>
            <a:pPr eaLnBrk="1" hangingPunct="1">
              <a:spcBef>
                <a:spcPts val="700"/>
              </a:spcBef>
              <a:buSzPct val="60000"/>
              <a:buFont typeface="Wingdings" panose="05000000000000000000" pitchFamily="2" charset="2"/>
              <a:buChar char="q"/>
            </a:pPr>
            <a:r>
              <a:rPr lang="de-DE" altLang="de-DE" sz="2900">
                <a:solidFill>
                  <a:srgbClr val="000000"/>
                </a:solidFill>
              </a:rPr>
              <a:t>Cybermobbing</a:t>
            </a:r>
          </a:p>
        </p:txBody>
      </p:sp>
      <p:sp>
        <p:nvSpPr>
          <p:cNvPr id="5124"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615B8FCC-61DB-4D6D-B229-E49203FFC285}" type="slidenum">
              <a:rPr lang="de-DE" altLang="de-DE" sz="1200" b="1">
                <a:solidFill>
                  <a:srgbClr val="FFFFFF"/>
                </a:solidFill>
              </a:rPr>
              <a:pPr algn="ctr">
                <a:lnSpc>
                  <a:spcPct val="80000"/>
                </a:lnSpc>
                <a:buSzPct val="100000"/>
              </a:pPr>
              <a:t>2</a:t>
            </a:fld>
            <a:endParaRPr lang="de-DE" altLang="de-DE" sz="1200" b="1">
              <a:solidFill>
                <a:srgbClr val="FFFFFF"/>
              </a:solidFill>
            </a:endParaRPr>
          </a:p>
        </p:txBody>
      </p:sp>
      <p:sp>
        <p:nvSpPr>
          <p:cNvPr id="5125" name="Titre 3"/>
          <p:cNvSpPr>
            <a:spLocks noGrp="1"/>
          </p:cNvSpPr>
          <p:nvPr>
            <p:ph type="title"/>
          </p:nvPr>
        </p:nvSpPr>
        <p:spPr/>
        <p:txBody>
          <a:bodyPr/>
          <a:lstStyle/>
          <a:p>
            <a:pPr eaLnBrk="1" hangingPunct="1"/>
            <a:r>
              <a:rPr lang="fr-CH" altLang="de-DE" smtClean="0"/>
              <a:t>CONTENU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3DDAD4D3-636A-4493-8AAC-21E8F4247FB9}" type="slidenum">
              <a:rPr lang="de-DE" altLang="de-DE" sz="1200" b="1">
                <a:solidFill>
                  <a:srgbClr val="FFFFFF"/>
                </a:solidFill>
              </a:rPr>
              <a:pPr algn="ctr">
                <a:lnSpc>
                  <a:spcPct val="80000"/>
                </a:lnSpc>
                <a:buSzPct val="100000"/>
              </a:pPr>
              <a:t>20</a:t>
            </a:fld>
            <a:endParaRPr lang="de-DE" altLang="de-DE" sz="1200" b="1">
              <a:solidFill>
                <a:srgbClr val="FFFFFF"/>
              </a:solidFill>
            </a:endParaRPr>
          </a:p>
        </p:txBody>
      </p:sp>
      <p:sp>
        <p:nvSpPr>
          <p:cNvPr id="29699" name="Text Box 3"/>
          <p:cNvSpPr txBox="1">
            <a:spLocks noChangeArrowheads="1"/>
          </p:cNvSpPr>
          <p:nvPr/>
        </p:nvSpPr>
        <p:spPr bwMode="auto">
          <a:xfrm>
            <a:off x="533400" y="1824038"/>
            <a:ext cx="8153400" cy="473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marL="457200" indent="-457200" eaLnBrk="1" hangingPunct="1">
              <a:lnSpc>
                <a:spcPct val="80000"/>
              </a:lnSpc>
              <a:spcBef>
                <a:spcPts val="700"/>
              </a:spcBef>
              <a:buSzPct val="60000"/>
              <a:buFont typeface="Wingdings" panose="05000000000000000000" pitchFamily="2" charset="2"/>
              <a:buChar char="q"/>
              <a:defRPr/>
            </a:pPr>
            <a:r>
              <a:rPr lang="de-DE" sz="2900" dirty="0" err="1" smtClean="0">
                <a:latin typeface="Arial" panose="020B0604020202020204" pitchFamily="34" charset="0"/>
                <a:cs typeface="Arial" panose="020B0604020202020204" pitchFamily="34" charset="0"/>
              </a:rPr>
              <a:t>Disponibilité</a:t>
            </a:r>
            <a:r>
              <a:rPr lang="de-DE" sz="2900" dirty="0" smtClean="0">
                <a:latin typeface="Arial" panose="020B0604020202020204" pitchFamily="34" charset="0"/>
                <a:cs typeface="Arial" panose="020B0604020202020204" pitchFamily="34" charset="0"/>
              </a:rPr>
              <a:t> permanente – </a:t>
            </a:r>
            <a:r>
              <a:rPr lang="de-DE" sz="2900" dirty="0" err="1" smtClean="0">
                <a:latin typeface="Arial" panose="020B0604020202020204" pitchFamily="34" charset="0"/>
                <a:cs typeface="Arial" panose="020B0604020202020204" pitchFamily="34" charset="0"/>
              </a:rPr>
              <a:t>peut</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survenir</a:t>
            </a:r>
            <a:r>
              <a:rPr lang="de-DE" sz="2900" dirty="0" smtClean="0">
                <a:latin typeface="Arial" panose="020B0604020202020204" pitchFamily="34" charset="0"/>
                <a:cs typeface="Arial" panose="020B0604020202020204" pitchFamily="34" charset="0"/>
              </a:rPr>
              <a:t> à </a:t>
            </a:r>
            <a:r>
              <a:rPr lang="de-DE" sz="2900" dirty="0" err="1" smtClean="0">
                <a:latin typeface="Arial" panose="020B0604020202020204" pitchFamily="34" charset="0"/>
                <a:cs typeface="Arial" panose="020B0604020202020204" pitchFamily="34" charset="0"/>
              </a:rPr>
              <a:t>n'importe</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qu'elle</a:t>
            </a:r>
            <a:r>
              <a:rPr lang="de-DE" sz="2900" dirty="0" smtClean="0">
                <a:latin typeface="Arial" panose="020B0604020202020204" pitchFamily="34" charset="0"/>
                <a:cs typeface="Arial" panose="020B0604020202020204" pitchFamily="34" charset="0"/>
              </a:rPr>
              <a:t> heure </a:t>
            </a:r>
          </a:p>
          <a:p>
            <a:pPr marL="465137" indent="-457200" eaLnBrk="1" hangingPunct="1">
              <a:lnSpc>
                <a:spcPct val="80000"/>
              </a:lnSpc>
              <a:spcBef>
                <a:spcPts val="700"/>
              </a:spcBef>
              <a:buSzPct val="60000"/>
              <a:buFont typeface="Wingdings" panose="05000000000000000000" pitchFamily="2" charset="2"/>
              <a:buChar char="q"/>
              <a:defRPr/>
            </a:pPr>
            <a:endParaRPr lang="de-DE" sz="2900" dirty="0" smtClean="0">
              <a:latin typeface="Arial" panose="020B0604020202020204" pitchFamily="34" charset="0"/>
              <a:cs typeface="Arial" panose="020B0604020202020204" pitchFamily="34" charset="0"/>
            </a:endParaRPr>
          </a:p>
          <a:p>
            <a:pPr marL="457200" indent="-457200" eaLnBrk="1" hangingPunct="1">
              <a:lnSpc>
                <a:spcPct val="80000"/>
              </a:lnSpc>
              <a:spcBef>
                <a:spcPts val="700"/>
              </a:spcBef>
              <a:buSzPct val="60000"/>
              <a:buFont typeface="Wingdings" panose="05000000000000000000" pitchFamily="2" charset="2"/>
              <a:buChar char="q"/>
              <a:defRPr/>
            </a:pPr>
            <a:r>
              <a:rPr lang="de-DE" sz="2900" dirty="0" err="1" smtClean="0">
                <a:latin typeface="Arial" panose="020B0604020202020204" pitchFamily="34" charset="0"/>
                <a:cs typeface="Arial" panose="020B0604020202020204" pitchFamily="34" charset="0"/>
              </a:rPr>
              <a:t>Accessible</a:t>
            </a:r>
            <a:r>
              <a:rPr lang="de-DE" sz="2900" dirty="0" smtClean="0">
                <a:latin typeface="Arial" panose="020B0604020202020204" pitchFamily="34" charset="0"/>
                <a:cs typeface="Arial" panose="020B0604020202020204" pitchFamily="34" charset="0"/>
              </a:rPr>
              <a:t> à </a:t>
            </a:r>
            <a:r>
              <a:rPr lang="de-DE" sz="2900" dirty="0" err="1" smtClean="0">
                <a:latin typeface="Arial" panose="020B0604020202020204" pitchFamily="34" charset="0"/>
                <a:cs typeface="Arial" panose="020B0604020202020204" pitchFamily="34" charset="0"/>
              </a:rPr>
              <a:t>un</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grand</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public</a:t>
            </a:r>
            <a:endParaRPr lang="de-DE" sz="2900" dirty="0" smtClean="0">
              <a:latin typeface="Arial" panose="020B0604020202020204" pitchFamily="34" charset="0"/>
              <a:cs typeface="Arial" panose="020B0604020202020204" pitchFamily="34" charset="0"/>
            </a:endParaRPr>
          </a:p>
          <a:p>
            <a:pPr marL="465137" indent="-457200" eaLnBrk="1" hangingPunct="1">
              <a:lnSpc>
                <a:spcPct val="80000"/>
              </a:lnSpc>
              <a:spcBef>
                <a:spcPts val="700"/>
              </a:spcBef>
              <a:buSzPct val="60000"/>
              <a:buFont typeface="Wingdings" panose="05000000000000000000" pitchFamily="2" charset="2"/>
              <a:buChar char="q"/>
              <a:defRPr/>
            </a:pPr>
            <a:endParaRPr lang="de-DE" sz="2900" dirty="0" smtClean="0">
              <a:latin typeface="Arial" panose="020B0604020202020204" pitchFamily="34" charset="0"/>
              <a:cs typeface="Arial" panose="020B0604020202020204" pitchFamily="34" charset="0"/>
            </a:endParaRPr>
          </a:p>
          <a:p>
            <a:pPr marL="457200" indent="-457200" eaLnBrk="1" hangingPunct="1">
              <a:lnSpc>
                <a:spcPct val="80000"/>
              </a:lnSpc>
              <a:spcBef>
                <a:spcPts val="700"/>
              </a:spcBef>
              <a:buSzPct val="60000"/>
              <a:buFont typeface="Wingdings" panose="05000000000000000000" pitchFamily="2" charset="2"/>
              <a:buChar char="q"/>
              <a:defRPr/>
            </a:pPr>
            <a:r>
              <a:rPr lang="de-DE" sz="2900" dirty="0" err="1" smtClean="0">
                <a:latin typeface="Arial" panose="020B0604020202020204" pitchFamily="34" charset="0"/>
                <a:cs typeface="Arial" panose="020B0604020202020204" pitchFamily="34" charset="0"/>
              </a:rPr>
              <a:t>Anonymité</a:t>
            </a:r>
            <a:r>
              <a:rPr lang="de-DE" sz="2900" dirty="0" smtClean="0">
                <a:latin typeface="Arial" panose="020B0604020202020204" pitchFamily="34" charset="0"/>
                <a:cs typeface="Arial" panose="020B0604020202020204" pitchFamily="34" charset="0"/>
              </a:rPr>
              <a:t> de </a:t>
            </a:r>
            <a:r>
              <a:rPr lang="de-DE" sz="2900" dirty="0" err="1" smtClean="0">
                <a:latin typeface="Arial" panose="020B0604020202020204" pitchFamily="34" charset="0"/>
                <a:cs typeface="Arial" panose="020B0604020202020204" pitchFamily="34" charset="0"/>
              </a:rPr>
              <a:t>l'auteur</a:t>
            </a:r>
            <a:endParaRPr lang="de-DE" sz="2900" dirty="0" smtClean="0">
              <a:latin typeface="Arial" panose="020B0604020202020204" pitchFamily="34" charset="0"/>
              <a:cs typeface="Arial" panose="020B0604020202020204" pitchFamily="34" charset="0"/>
            </a:endParaRPr>
          </a:p>
          <a:p>
            <a:pPr marL="465137" indent="-457200" eaLnBrk="1" hangingPunct="1">
              <a:lnSpc>
                <a:spcPct val="80000"/>
              </a:lnSpc>
              <a:spcBef>
                <a:spcPts val="700"/>
              </a:spcBef>
              <a:buSzPct val="60000"/>
              <a:buFont typeface="Wingdings" panose="05000000000000000000" pitchFamily="2" charset="2"/>
              <a:buChar char="q"/>
              <a:defRPr/>
            </a:pPr>
            <a:endParaRPr lang="de-DE" sz="2900" dirty="0" smtClean="0">
              <a:latin typeface="Arial" panose="020B0604020202020204" pitchFamily="34" charset="0"/>
              <a:cs typeface="Arial" panose="020B0604020202020204" pitchFamily="34" charset="0"/>
            </a:endParaRPr>
          </a:p>
          <a:p>
            <a:pPr marL="457200" indent="-457200" eaLnBrk="1" hangingPunct="1">
              <a:lnSpc>
                <a:spcPct val="80000"/>
              </a:lnSpc>
              <a:spcBef>
                <a:spcPts val="700"/>
              </a:spcBef>
              <a:buSzPct val="60000"/>
              <a:buFont typeface="Wingdings" panose="05000000000000000000" pitchFamily="2" charset="2"/>
              <a:buChar char="q"/>
              <a:defRPr/>
            </a:pPr>
            <a:r>
              <a:rPr lang="de-DE" sz="2900" dirty="0" smtClean="0">
                <a:latin typeface="Arial" panose="020B0604020202020204" pitchFamily="34" charset="0"/>
                <a:cs typeface="Arial" panose="020B0604020202020204" pitchFamily="34" charset="0"/>
              </a:rPr>
              <a:t>Forme </a:t>
            </a:r>
            <a:r>
              <a:rPr lang="de-DE" sz="2900" dirty="0" err="1" smtClean="0">
                <a:latin typeface="Arial" panose="020B0604020202020204" pitchFamily="34" charset="0"/>
                <a:cs typeface="Arial" panose="020B0604020202020204" pitchFamily="34" charset="0"/>
              </a:rPr>
              <a:t>écrite</a:t>
            </a:r>
            <a:r>
              <a:rPr lang="de-DE" sz="2900" dirty="0" smtClean="0">
                <a:latin typeface="Arial" panose="020B0604020202020204" pitchFamily="34" charset="0"/>
                <a:cs typeface="Arial" panose="020B0604020202020204" pitchFamily="34" charset="0"/>
              </a:rPr>
              <a:t>, durable</a:t>
            </a:r>
          </a:p>
          <a:p>
            <a:pPr marL="465137" indent="-457200" eaLnBrk="1" hangingPunct="1">
              <a:lnSpc>
                <a:spcPct val="80000"/>
              </a:lnSpc>
              <a:spcBef>
                <a:spcPts val="700"/>
              </a:spcBef>
              <a:buSzPct val="60000"/>
              <a:buFont typeface="Wingdings" panose="05000000000000000000" pitchFamily="2" charset="2"/>
              <a:buChar char="q"/>
              <a:defRPr/>
            </a:pPr>
            <a:endParaRPr lang="de-DE" sz="2900" dirty="0" smtClean="0">
              <a:latin typeface="Arial" panose="020B0604020202020204" pitchFamily="34" charset="0"/>
              <a:cs typeface="Arial" panose="020B0604020202020204" pitchFamily="34" charset="0"/>
            </a:endParaRPr>
          </a:p>
          <a:p>
            <a:pPr marL="457200" indent="-457200" eaLnBrk="1" hangingPunct="1">
              <a:lnSpc>
                <a:spcPct val="80000"/>
              </a:lnSpc>
              <a:spcBef>
                <a:spcPts val="700"/>
              </a:spcBef>
              <a:buSzPct val="60000"/>
              <a:buFont typeface="Wingdings" panose="05000000000000000000" pitchFamily="2" charset="2"/>
              <a:buChar char="q"/>
              <a:defRPr/>
            </a:pPr>
            <a:r>
              <a:rPr lang="de-DE" sz="2900" dirty="0" smtClean="0">
                <a:latin typeface="Arial" panose="020B0604020202020204" pitchFamily="34" charset="0"/>
                <a:cs typeface="Arial" panose="020B0604020202020204" pitchFamily="34" charset="0"/>
              </a:rPr>
              <a:t>Les </a:t>
            </a:r>
            <a:r>
              <a:rPr lang="de-DE" sz="2900" dirty="0" err="1" smtClean="0">
                <a:latin typeface="Arial" panose="020B0604020202020204" pitchFamily="34" charset="0"/>
                <a:cs typeface="Arial" panose="020B0604020202020204" pitchFamily="34" charset="0"/>
              </a:rPr>
              <a:t>personnes</a:t>
            </a:r>
            <a:r>
              <a:rPr lang="de-DE" sz="2900" dirty="0" smtClean="0">
                <a:latin typeface="Arial" panose="020B0604020202020204" pitchFamily="34" charset="0"/>
                <a:cs typeface="Arial" panose="020B0604020202020204" pitchFamily="34" charset="0"/>
              </a:rPr>
              <a:t> externes </a:t>
            </a:r>
            <a:r>
              <a:rPr lang="de-DE" sz="2900" dirty="0" err="1" smtClean="0">
                <a:latin typeface="Arial" panose="020B0604020202020204" pitchFamily="34" charset="0"/>
                <a:cs typeface="Arial" panose="020B0604020202020204" pitchFamily="34" charset="0"/>
              </a:rPr>
              <a:t>sont</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incapables</a:t>
            </a:r>
            <a:r>
              <a:rPr lang="de-DE" sz="2900" dirty="0" smtClean="0">
                <a:latin typeface="Arial" panose="020B0604020202020204" pitchFamily="34" charset="0"/>
                <a:cs typeface="Arial" panose="020B0604020202020204" pitchFamily="34" charset="0"/>
              </a:rPr>
              <a:t> de </a:t>
            </a:r>
            <a:r>
              <a:rPr lang="de-DE" sz="2900" dirty="0" err="1" smtClean="0">
                <a:latin typeface="Arial" panose="020B0604020202020204" pitchFamily="34" charset="0"/>
                <a:cs typeface="Arial" panose="020B0604020202020204" pitchFamily="34" charset="0"/>
              </a:rPr>
              <a:t>porter</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un</a:t>
            </a:r>
            <a:r>
              <a:rPr lang="de-DE" sz="2900" dirty="0" smtClean="0">
                <a:latin typeface="Arial" panose="020B0604020202020204" pitchFamily="34" charset="0"/>
                <a:cs typeface="Arial" panose="020B0604020202020204" pitchFamily="34" charset="0"/>
              </a:rPr>
              <a:t> </a:t>
            </a:r>
            <a:r>
              <a:rPr lang="de-DE" sz="2900" dirty="0" err="1" smtClean="0">
                <a:latin typeface="Arial" panose="020B0604020202020204" pitchFamily="34" charset="0"/>
                <a:cs typeface="Arial" panose="020B0604020202020204" pitchFamily="34" charset="0"/>
              </a:rPr>
              <a:t>jugement</a:t>
            </a:r>
            <a:r>
              <a:rPr lang="de-DE" sz="2900" dirty="0" smtClean="0">
                <a:latin typeface="Arial" panose="020B0604020202020204" pitchFamily="34" charset="0"/>
                <a:cs typeface="Arial" panose="020B0604020202020204" pitchFamily="34" charset="0"/>
              </a:rPr>
              <a:t>.</a:t>
            </a:r>
          </a:p>
          <a:p>
            <a:pPr marL="317500" eaLnBrk="1" hangingPunct="1">
              <a:lnSpc>
                <a:spcPct val="80000"/>
              </a:lnSpc>
              <a:spcBef>
                <a:spcPts val="700"/>
              </a:spcBef>
              <a:buSzPct val="100000"/>
              <a:defRPr/>
            </a:pPr>
            <a:endParaRPr lang="de-DE" sz="2900" dirty="0" smtClean="0">
              <a:latin typeface="Arial" panose="020B0604020202020204" pitchFamily="34" charset="0"/>
              <a:cs typeface="Arial" panose="020B0604020202020204" pitchFamily="34" charset="0"/>
            </a:endParaRPr>
          </a:p>
        </p:txBody>
      </p:sp>
      <p:sp>
        <p:nvSpPr>
          <p:cNvPr id="41988" name="Titre 1"/>
          <p:cNvSpPr>
            <a:spLocks noGrp="1"/>
          </p:cNvSpPr>
          <p:nvPr>
            <p:ph type="title"/>
          </p:nvPr>
        </p:nvSpPr>
        <p:spPr/>
        <p:txBody>
          <a:bodyPr/>
          <a:lstStyle/>
          <a:p>
            <a:pPr eaLnBrk="1" hangingPunct="1"/>
            <a:r>
              <a:rPr lang="fr-CH" altLang="de-DE" smtClean="0"/>
              <a:t>CYBERMOBBING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buSzPct val="100000"/>
            </a:pPr>
            <a:r>
              <a:rPr lang="de-DE" altLang="de-DE" sz="4400">
                <a:solidFill>
                  <a:srgbClr val="775F55"/>
                </a:solidFill>
              </a:rPr>
              <a:t>Les formes de mobbing</a:t>
            </a:r>
          </a:p>
        </p:txBody>
      </p:sp>
      <p:sp>
        <p:nvSpPr>
          <p:cNvPr id="12290"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marL="0" indent="0" eaLnBrk="1" hangingPunct="1">
              <a:spcBef>
                <a:spcPts val="700"/>
              </a:spcBef>
              <a:buClr>
                <a:srgbClr val="DD8047"/>
              </a:buClr>
              <a:buSzPct val="60000"/>
              <a:defRPr/>
            </a:pPr>
            <a:r>
              <a:rPr lang="de-DE" sz="2900" dirty="0" err="1" smtClean="0"/>
              <a:t>Direct</a:t>
            </a:r>
            <a:r>
              <a:rPr lang="de-DE" sz="2900" dirty="0" smtClean="0"/>
              <a:t> </a:t>
            </a:r>
          </a:p>
          <a:p>
            <a:pPr marL="0" indent="0" eaLnBrk="1" hangingPunct="1">
              <a:spcBef>
                <a:spcPts val="700"/>
              </a:spcBef>
              <a:buClr>
                <a:srgbClr val="DD8047"/>
              </a:buClr>
              <a:buSzPct val="60000"/>
              <a:defRPr/>
            </a:pPr>
            <a:r>
              <a:rPr lang="de-DE" sz="2900" dirty="0" err="1" smtClean="0"/>
              <a:t>Indirect</a:t>
            </a:r>
            <a:r>
              <a:rPr lang="de-DE" sz="2900" dirty="0" smtClean="0"/>
              <a:t> </a:t>
            </a:r>
          </a:p>
          <a:p>
            <a:pPr marL="319088" eaLnBrk="1" hangingPunct="1">
              <a:spcBef>
                <a:spcPts val="700"/>
              </a:spcBef>
              <a:buSzPct val="60000"/>
              <a:defRPr/>
            </a:pPr>
            <a:endParaRPr lang="de-DE" sz="2900" dirty="0" smtClean="0"/>
          </a:p>
        </p:txBody>
      </p:sp>
      <p:sp>
        <p:nvSpPr>
          <p:cNvPr id="7172" name="Line 3"/>
          <p:cNvSpPr>
            <a:spLocks noChangeShapeType="1"/>
          </p:cNvSpPr>
          <p:nvPr/>
        </p:nvSpPr>
        <p:spPr bwMode="auto">
          <a:xfrm>
            <a:off x="2387600" y="1936750"/>
            <a:ext cx="2487613" cy="1588"/>
          </a:xfrm>
          <a:prstGeom prst="line">
            <a:avLst/>
          </a:prstGeom>
          <a:noFill/>
          <a:ln w="19080" cap="sq">
            <a:solidFill>
              <a:srgbClr val="000000"/>
            </a:solidFill>
            <a:miter lim="800000"/>
            <a:headEnd/>
            <a:tailEnd type="triangle" w="lg" len="med"/>
          </a:ln>
          <a:effectLst>
            <a:outerShdw dist="29880" dir="5400000" algn="ctr" rotWithShape="0">
              <a:srgbClr val="000000">
                <a:alpha val="45029"/>
              </a:srgbClr>
            </a:outerShdw>
          </a:effectLst>
          <a:extLst>
            <a:ext uri="{909E8E84-426E-40DD-AFC4-6F175D3DCCD1}">
              <a14:hiddenFill xmlns:a14="http://schemas.microsoft.com/office/drawing/2010/main">
                <a:noFill/>
              </a14:hiddenFill>
            </a:ext>
          </a:extLst>
        </p:spPr>
        <p:txBody>
          <a:bodyPr/>
          <a:lstStyle/>
          <a:p>
            <a:endParaRPr lang="de-CH"/>
          </a:p>
        </p:txBody>
      </p:sp>
      <p:sp>
        <p:nvSpPr>
          <p:cNvPr id="7173" name="Text Box 4"/>
          <p:cNvSpPr txBox="1">
            <a:spLocks noChangeArrowheads="1"/>
          </p:cNvSpPr>
          <p:nvPr/>
        </p:nvSpPr>
        <p:spPr bwMode="auto">
          <a:xfrm>
            <a:off x="5121275" y="1697038"/>
            <a:ext cx="3465513" cy="642937"/>
          </a:xfrm>
          <a:prstGeom prst="rect">
            <a:avLst/>
          </a:prstGeom>
          <a:solidFill>
            <a:srgbClr val="94B6D2"/>
          </a:solidFill>
          <a:ln w="9360" cap="sq">
            <a:solidFill>
              <a:srgbClr val="94B6D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6225" indent="-276225">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1pPr>
            <a:lvl2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2pPr>
            <a:lvl3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3pPr>
            <a:lvl4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4pPr>
            <a:lvl5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9pPr>
          </a:lstStyle>
          <a:p>
            <a:pPr>
              <a:buClr>
                <a:srgbClr val="000000"/>
              </a:buClr>
              <a:buSzPct val="100000"/>
              <a:buFont typeface="Arial" panose="020B0604020202020204" pitchFamily="34" charset="0"/>
              <a:buChar char="•"/>
            </a:pPr>
            <a:r>
              <a:rPr lang="de-DE" altLang="de-DE">
                <a:solidFill>
                  <a:srgbClr val="000000"/>
                </a:solidFill>
              </a:rPr>
              <a:t>Confrontation</a:t>
            </a:r>
          </a:p>
          <a:p>
            <a:pPr>
              <a:buClr>
                <a:srgbClr val="000000"/>
              </a:buClr>
              <a:buSzPct val="100000"/>
              <a:buFont typeface="Arial" panose="020B0604020202020204" pitchFamily="34" charset="0"/>
              <a:buChar char="•"/>
            </a:pPr>
            <a:r>
              <a:rPr lang="de-DE" altLang="de-DE">
                <a:solidFill>
                  <a:srgbClr val="000000"/>
                </a:solidFill>
              </a:rPr>
              <a:t>Culpabilité évidente</a:t>
            </a:r>
          </a:p>
        </p:txBody>
      </p:sp>
      <p:sp>
        <p:nvSpPr>
          <p:cNvPr id="7174" name="Line 5"/>
          <p:cNvSpPr>
            <a:spLocks noChangeShapeType="1"/>
          </p:cNvSpPr>
          <p:nvPr/>
        </p:nvSpPr>
        <p:spPr bwMode="auto">
          <a:xfrm>
            <a:off x="1258888" y="2698750"/>
            <a:ext cx="1587" cy="411163"/>
          </a:xfrm>
          <a:prstGeom prst="line">
            <a:avLst/>
          </a:prstGeom>
          <a:noFill/>
          <a:ln w="19080" cap="sq">
            <a:solidFill>
              <a:srgbClr val="000000"/>
            </a:solidFill>
            <a:miter lim="800000"/>
            <a:headEnd/>
            <a:tailEnd type="triangle" w="lg" len="med"/>
          </a:ln>
          <a:effectLst>
            <a:outerShdw dist="29880" dir="5400000" algn="ctr" rotWithShape="0">
              <a:srgbClr val="000000">
                <a:alpha val="45029"/>
              </a:srgbClr>
            </a:outerShdw>
          </a:effectLst>
          <a:extLst>
            <a:ext uri="{909E8E84-426E-40DD-AFC4-6F175D3DCCD1}">
              <a14:hiddenFill xmlns:a14="http://schemas.microsoft.com/office/drawing/2010/main">
                <a:noFill/>
              </a14:hiddenFill>
            </a:ext>
          </a:extLst>
        </p:spPr>
        <p:txBody>
          <a:bodyPr/>
          <a:lstStyle/>
          <a:p>
            <a:endParaRPr lang="de-CH"/>
          </a:p>
        </p:txBody>
      </p:sp>
      <p:sp>
        <p:nvSpPr>
          <p:cNvPr id="7175" name="Text Box 6"/>
          <p:cNvSpPr txBox="1">
            <a:spLocks noChangeArrowheads="1"/>
          </p:cNvSpPr>
          <p:nvPr/>
        </p:nvSpPr>
        <p:spPr bwMode="auto">
          <a:xfrm>
            <a:off x="193675" y="3300413"/>
            <a:ext cx="3465513" cy="1190625"/>
          </a:xfrm>
          <a:prstGeom prst="rect">
            <a:avLst/>
          </a:prstGeom>
          <a:solidFill>
            <a:srgbClr val="94B6D2"/>
          </a:solidFill>
          <a:ln w="9360" cap="sq">
            <a:solidFill>
              <a:srgbClr val="94B6D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6225" indent="-276225">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1pPr>
            <a:lvl2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2pPr>
            <a:lvl3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3pPr>
            <a:lvl4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4pPr>
            <a:lvl5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9pPr>
          </a:lstStyle>
          <a:p>
            <a:pPr>
              <a:buClr>
                <a:srgbClr val="000000"/>
              </a:buClr>
              <a:buSzPct val="100000"/>
              <a:buFont typeface="Arial" panose="020B0604020202020204" pitchFamily="34" charset="0"/>
              <a:buChar char="•"/>
            </a:pPr>
            <a:r>
              <a:rPr lang="de-DE" altLang="de-DE">
                <a:solidFill>
                  <a:srgbClr val="000000"/>
                </a:solidFill>
              </a:rPr>
              <a:t>Pas de confrontation</a:t>
            </a:r>
          </a:p>
          <a:p>
            <a:pPr>
              <a:buClr>
                <a:srgbClr val="000000"/>
              </a:buClr>
              <a:buSzPct val="100000"/>
              <a:buFont typeface="Arial" panose="020B0604020202020204" pitchFamily="34" charset="0"/>
              <a:buChar char="•"/>
            </a:pPr>
            <a:r>
              <a:rPr lang="de-DE" altLang="de-DE">
                <a:solidFill>
                  <a:srgbClr val="000000"/>
                </a:solidFill>
              </a:rPr>
              <a:t>Culpabilité peu claire</a:t>
            </a:r>
          </a:p>
          <a:p>
            <a:pPr>
              <a:buClr>
                <a:srgbClr val="000000"/>
              </a:buClr>
              <a:buSzPct val="100000"/>
              <a:buFont typeface="Arial" panose="020B0604020202020204" pitchFamily="34" charset="0"/>
              <a:buChar char="•"/>
            </a:pPr>
            <a:r>
              <a:rPr lang="de-DE" altLang="de-DE">
                <a:solidFill>
                  <a:srgbClr val="000000"/>
                </a:solidFill>
              </a:rPr>
              <a:t>D'autres interprétations possibles</a:t>
            </a:r>
          </a:p>
        </p:txBody>
      </p:sp>
      <p:sp>
        <p:nvSpPr>
          <p:cNvPr id="7176" name="Line 7"/>
          <p:cNvSpPr>
            <a:spLocks noChangeShapeType="1"/>
          </p:cNvSpPr>
          <p:nvPr/>
        </p:nvSpPr>
        <p:spPr bwMode="auto">
          <a:xfrm>
            <a:off x="1258888" y="4581525"/>
            <a:ext cx="0" cy="261938"/>
          </a:xfrm>
          <a:prstGeom prst="line">
            <a:avLst/>
          </a:prstGeom>
          <a:noFill/>
          <a:ln w="19080" cap="sq">
            <a:solidFill>
              <a:srgbClr val="000000"/>
            </a:solidFill>
            <a:miter lim="800000"/>
            <a:headEnd/>
            <a:tailEnd type="triangle" w="lg" len="med"/>
          </a:ln>
          <a:effectLst>
            <a:outerShdw dist="29880" dir="5400000" algn="ctr" rotWithShape="0">
              <a:srgbClr val="000000">
                <a:alpha val="45029"/>
              </a:srgbClr>
            </a:outerShdw>
          </a:effectLst>
          <a:extLst>
            <a:ext uri="{909E8E84-426E-40DD-AFC4-6F175D3DCCD1}">
              <a14:hiddenFill xmlns:a14="http://schemas.microsoft.com/office/drawing/2010/main">
                <a:noFill/>
              </a14:hiddenFill>
            </a:ext>
          </a:extLst>
        </p:spPr>
        <p:txBody>
          <a:bodyPr/>
          <a:lstStyle/>
          <a:p>
            <a:endParaRPr lang="de-CH"/>
          </a:p>
        </p:txBody>
      </p:sp>
      <p:sp>
        <p:nvSpPr>
          <p:cNvPr id="7177" name="Text Box 8"/>
          <p:cNvSpPr txBox="1">
            <a:spLocks noChangeArrowheads="1"/>
          </p:cNvSpPr>
          <p:nvPr/>
        </p:nvSpPr>
        <p:spPr bwMode="auto">
          <a:xfrm>
            <a:off x="193675" y="4837113"/>
            <a:ext cx="3465513" cy="1465262"/>
          </a:xfrm>
          <a:prstGeom prst="rect">
            <a:avLst/>
          </a:prstGeom>
          <a:solidFill>
            <a:srgbClr val="94B6D2"/>
          </a:solidFill>
          <a:ln w="9360" cap="sq">
            <a:solidFill>
              <a:srgbClr val="94B6D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6225" indent="-276225">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1pPr>
            <a:lvl2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2pPr>
            <a:lvl3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3pPr>
            <a:lvl4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4pPr>
            <a:lvl5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9pPr>
          </a:lstStyle>
          <a:p>
            <a:pPr>
              <a:buClr>
                <a:srgbClr val="000000"/>
              </a:buClr>
              <a:buSzPct val="100000"/>
              <a:buFont typeface="Arial" panose="020B0604020202020204" pitchFamily="34" charset="0"/>
              <a:buChar char="•"/>
            </a:pPr>
            <a:r>
              <a:rPr lang="de-DE" altLang="de-DE">
                <a:solidFill>
                  <a:srgbClr val="000000"/>
                </a:solidFill>
              </a:rPr>
              <a:t>Actes sous-entendus</a:t>
            </a:r>
          </a:p>
          <a:p>
            <a:pPr>
              <a:buClr>
                <a:srgbClr val="000000"/>
              </a:buClr>
              <a:buSzPct val="100000"/>
              <a:buFont typeface="Arial" panose="020B0604020202020204" pitchFamily="34" charset="0"/>
              <a:buChar char="•"/>
            </a:pPr>
            <a:r>
              <a:rPr lang="de-DE" altLang="de-DE">
                <a:solidFill>
                  <a:srgbClr val="000000"/>
                </a:solidFill>
              </a:rPr>
              <a:t>Actes non-verbaux</a:t>
            </a:r>
          </a:p>
          <a:p>
            <a:pPr>
              <a:buClr>
                <a:srgbClr val="000000"/>
              </a:buClr>
              <a:buSzPct val="100000"/>
              <a:buFont typeface="Arial" panose="020B0604020202020204" pitchFamily="34" charset="0"/>
              <a:buChar char="•"/>
            </a:pPr>
            <a:r>
              <a:rPr lang="de-DE" altLang="de-DE">
                <a:solidFill>
                  <a:srgbClr val="000000"/>
                </a:solidFill>
              </a:rPr>
              <a:t>Agression sociale</a:t>
            </a:r>
          </a:p>
          <a:p>
            <a:pPr>
              <a:buClr>
                <a:srgbClr val="000000"/>
              </a:buClr>
              <a:buSzPct val="100000"/>
              <a:buFont typeface="Arial" panose="020B0604020202020204" pitchFamily="34" charset="0"/>
              <a:buChar char="•"/>
            </a:pPr>
            <a:r>
              <a:rPr lang="de-DE" altLang="de-DE">
                <a:solidFill>
                  <a:srgbClr val="000000"/>
                </a:solidFill>
              </a:rPr>
              <a:t>Rumeurs</a:t>
            </a:r>
          </a:p>
          <a:p>
            <a:pPr>
              <a:buClr>
                <a:srgbClr val="000000"/>
              </a:buClr>
              <a:buSzPct val="100000"/>
              <a:buFont typeface="Arial" panose="020B0604020202020204" pitchFamily="34" charset="0"/>
              <a:buChar char="•"/>
            </a:pPr>
            <a:r>
              <a:rPr lang="de-DE" altLang="de-DE">
                <a:solidFill>
                  <a:srgbClr val="000000"/>
                </a:solidFill>
              </a:rPr>
              <a:t>Marginaliser - Ignorer</a:t>
            </a:r>
          </a:p>
        </p:txBody>
      </p:sp>
      <p:sp>
        <p:nvSpPr>
          <p:cNvPr id="7178" name="Line 9"/>
          <p:cNvSpPr>
            <a:spLocks noChangeShapeType="1"/>
          </p:cNvSpPr>
          <p:nvPr/>
        </p:nvSpPr>
        <p:spPr bwMode="auto">
          <a:xfrm>
            <a:off x="6705600" y="2484438"/>
            <a:ext cx="1588" cy="411162"/>
          </a:xfrm>
          <a:prstGeom prst="line">
            <a:avLst/>
          </a:prstGeom>
          <a:noFill/>
          <a:ln w="19080" cap="sq">
            <a:solidFill>
              <a:srgbClr val="000000"/>
            </a:solidFill>
            <a:miter lim="800000"/>
            <a:headEnd/>
            <a:tailEnd type="triangle" w="lg" len="med"/>
          </a:ln>
          <a:effectLst>
            <a:outerShdw dist="29880" dir="5400000" algn="ctr" rotWithShape="0">
              <a:srgbClr val="000000">
                <a:alpha val="45029"/>
              </a:srgbClr>
            </a:outerShdw>
          </a:effectLst>
          <a:extLst>
            <a:ext uri="{909E8E84-426E-40DD-AFC4-6F175D3DCCD1}">
              <a14:hiddenFill xmlns:a14="http://schemas.microsoft.com/office/drawing/2010/main">
                <a:noFill/>
              </a14:hiddenFill>
            </a:ext>
          </a:extLst>
        </p:spPr>
        <p:txBody>
          <a:bodyPr/>
          <a:lstStyle/>
          <a:p>
            <a:endParaRPr lang="de-CH"/>
          </a:p>
        </p:txBody>
      </p:sp>
      <p:sp>
        <p:nvSpPr>
          <p:cNvPr id="7179" name="Text Box 10"/>
          <p:cNvSpPr txBox="1">
            <a:spLocks noChangeArrowheads="1"/>
          </p:cNvSpPr>
          <p:nvPr/>
        </p:nvSpPr>
        <p:spPr bwMode="auto">
          <a:xfrm>
            <a:off x="5121275" y="3001963"/>
            <a:ext cx="3465513" cy="1190625"/>
          </a:xfrm>
          <a:prstGeom prst="rect">
            <a:avLst/>
          </a:prstGeom>
          <a:solidFill>
            <a:srgbClr val="94B6D2"/>
          </a:solidFill>
          <a:ln w="9360" cap="sq">
            <a:solidFill>
              <a:srgbClr val="94B6D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6225" indent="-276225">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1pPr>
            <a:lvl2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2pPr>
            <a:lvl3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3pPr>
            <a:lvl4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4pPr>
            <a:lvl5pPr>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276225" algn="l"/>
                <a:tab pos="723900" algn="l"/>
                <a:tab pos="1173163" algn="l"/>
                <a:tab pos="1622425" algn="l"/>
                <a:tab pos="2071688" algn="l"/>
                <a:tab pos="2520950" algn="l"/>
                <a:tab pos="2970213" algn="l"/>
                <a:tab pos="3419475" algn="l"/>
                <a:tab pos="3868738" algn="l"/>
                <a:tab pos="4318000" algn="l"/>
                <a:tab pos="4767263" algn="l"/>
                <a:tab pos="5216525" algn="l"/>
                <a:tab pos="5665788" algn="l"/>
                <a:tab pos="6115050" algn="l"/>
                <a:tab pos="6564313" algn="l"/>
                <a:tab pos="7013575" algn="l"/>
                <a:tab pos="7462838" algn="l"/>
                <a:tab pos="7912100" algn="l"/>
                <a:tab pos="8361363" algn="l"/>
                <a:tab pos="8810625" algn="l"/>
                <a:tab pos="9259888" algn="l"/>
              </a:tabLst>
              <a:defRPr>
                <a:solidFill>
                  <a:schemeClr val="bg1"/>
                </a:solidFill>
                <a:latin typeface="Tw Cen MT" charset="0"/>
                <a:ea typeface="Microsoft YaHei" panose="020B0503020204020204" pitchFamily="34" charset="-122"/>
              </a:defRPr>
            </a:lvl9pPr>
          </a:lstStyle>
          <a:p>
            <a:pPr>
              <a:buClr>
                <a:srgbClr val="000000"/>
              </a:buClr>
              <a:buSzPct val="100000"/>
              <a:buFont typeface="Arial" panose="020B0604020202020204" pitchFamily="34" charset="0"/>
              <a:buChar char="•"/>
            </a:pPr>
            <a:r>
              <a:rPr lang="de-DE" altLang="de-DE">
                <a:solidFill>
                  <a:srgbClr val="000000"/>
                </a:solidFill>
              </a:rPr>
              <a:t>Atteintes corporelles</a:t>
            </a:r>
          </a:p>
          <a:p>
            <a:pPr>
              <a:buClr>
                <a:srgbClr val="000000"/>
              </a:buClr>
              <a:buSzPct val="100000"/>
              <a:buFont typeface="Arial" panose="020B0604020202020204" pitchFamily="34" charset="0"/>
              <a:buChar char="•"/>
            </a:pPr>
            <a:r>
              <a:rPr lang="de-DE" altLang="de-DE">
                <a:solidFill>
                  <a:srgbClr val="000000"/>
                </a:solidFill>
              </a:rPr>
              <a:t>Menaces verbales et contraintes</a:t>
            </a:r>
          </a:p>
          <a:p>
            <a:pPr>
              <a:buClr>
                <a:srgbClr val="000000"/>
              </a:buClr>
              <a:buSzPct val="100000"/>
              <a:buFont typeface="Arial" panose="020B0604020202020204" pitchFamily="34" charset="0"/>
              <a:buChar char="•"/>
            </a:pPr>
            <a:r>
              <a:rPr lang="de-DE" altLang="de-DE">
                <a:solidFill>
                  <a:srgbClr val="000000"/>
                </a:solidFill>
              </a:rPr>
              <a:t>Aussi contre la propriété</a:t>
            </a:r>
          </a:p>
        </p:txBody>
      </p:sp>
      <p:sp>
        <p:nvSpPr>
          <p:cNvPr id="7180" name="Line 11"/>
          <p:cNvSpPr>
            <a:spLocks noChangeShapeType="1"/>
          </p:cNvSpPr>
          <p:nvPr/>
        </p:nvSpPr>
        <p:spPr bwMode="auto">
          <a:xfrm>
            <a:off x="6707188" y="4405313"/>
            <a:ext cx="1587" cy="411162"/>
          </a:xfrm>
          <a:prstGeom prst="line">
            <a:avLst/>
          </a:prstGeom>
          <a:noFill/>
          <a:ln w="19080" cap="sq">
            <a:solidFill>
              <a:srgbClr val="000000"/>
            </a:solidFill>
            <a:miter lim="800000"/>
            <a:headEnd/>
            <a:tailEnd type="triangle" w="lg" len="med"/>
          </a:ln>
          <a:effectLst>
            <a:outerShdw dist="29880" dir="5400000" algn="ctr" rotWithShape="0">
              <a:srgbClr val="000000">
                <a:alpha val="45029"/>
              </a:srgbClr>
            </a:outerShdw>
          </a:effectLst>
          <a:extLst>
            <a:ext uri="{909E8E84-426E-40DD-AFC4-6F175D3DCCD1}">
              <a14:hiddenFill xmlns:a14="http://schemas.microsoft.com/office/drawing/2010/main">
                <a:noFill/>
              </a14:hiddenFill>
            </a:ext>
          </a:extLst>
        </p:spPr>
        <p:txBody>
          <a:bodyPr/>
          <a:lstStyle/>
          <a:p>
            <a:endParaRPr lang="de-CH"/>
          </a:p>
        </p:txBody>
      </p:sp>
      <p:sp>
        <p:nvSpPr>
          <p:cNvPr id="7181" name="Line 12"/>
          <p:cNvSpPr>
            <a:spLocks noChangeShapeType="1"/>
          </p:cNvSpPr>
          <p:nvPr/>
        </p:nvSpPr>
        <p:spPr bwMode="auto">
          <a:xfrm>
            <a:off x="3932238" y="5392738"/>
            <a:ext cx="1462087" cy="1587"/>
          </a:xfrm>
          <a:prstGeom prst="line">
            <a:avLst/>
          </a:prstGeom>
          <a:noFill/>
          <a:ln w="19080" cap="sq">
            <a:solidFill>
              <a:srgbClr val="000000"/>
            </a:solidFill>
            <a:miter lim="800000"/>
            <a:headEnd/>
            <a:tailEnd type="triangle" w="lg" len="med"/>
          </a:ln>
          <a:effectLst>
            <a:outerShdw dist="29880" dir="5400000" algn="ctr" rotWithShape="0">
              <a:srgbClr val="000000">
                <a:alpha val="45029"/>
              </a:srgbClr>
            </a:outerShdw>
          </a:effectLst>
          <a:extLst>
            <a:ext uri="{909E8E84-426E-40DD-AFC4-6F175D3DCCD1}">
              <a14:hiddenFill xmlns:a14="http://schemas.microsoft.com/office/drawing/2010/main">
                <a:noFill/>
              </a14:hiddenFill>
            </a:ext>
          </a:extLst>
        </p:spPr>
        <p:txBody>
          <a:bodyPr/>
          <a:lstStyle/>
          <a:p>
            <a:endParaRPr lang="de-CH"/>
          </a:p>
        </p:txBody>
      </p:sp>
      <p:sp>
        <p:nvSpPr>
          <p:cNvPr id="12301" name="Oval 13"/>
          <p:cNvSpPr>
            <a:spLocks noChangeArrowheads="1"/>
          </p:cNvSpPr>
          <p:nvPr/>
        </p:nvSpPr>
        <p:spPr bwMode="auto">
          <a:xfrm>
            <a:off x="5543550" y="4979988"/>
            <a:ext cx="2343150" cy="825500"/>
          </a:xfrm>
          <a:prstGeom prst="ellipse">
            <a:avLst/>
          </a:prstGeom>
          <a:solidFill>
            <a:srgbClr val="DD8047"/>
          </a:solidFill>
          <a:ln w="10080" cap="sq">
            <a:solidFill>
              <a:schemeClr val="accent3">
                <a:lumMod val="65000"/>
              </a:schemeClr>
            </a:solidFill>
            <a:miter lim="800000"/>
            <a:headEnd/>
            <a:tailEnd/>
          </a:ln>
          <a:effectLst>
            <a:outerShdw dist="29880" dir="5400000" algn="ctr" rotWithShape="0">
              <a:srgbClr val="000000">
                <a:alpha val="45030"/>
              </a:srgbClr>
            </a:outerShdw>
          </a:effec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w Cen MT" charset="0"/>
                <a:ea typeface="Microsoft YaHei" panose="020B0503020204020204" pitchFamily="34" charset="-122"/>
              </a:defRPr>
            </a:lvl9pPr>
          </a:lstStyle>
          <a:p>
            <a:pPr algn="ctr">
              <a:buSzPct val="100000"/>
              <a:defRPr/>
            </a:pPr>
            <a:r>
              <a:rPr lang="de-DE" dirty="0" err="1" smtClean="0">
                <a:solidFill>
                  <a:srgbClr val="FFFFFF"/>
                </a:solidFill>
              </a:rPr>
              <a:t>Médias</a:t>
            </a:r>
            <a:r>
              <a:rPr lang="de-DE" dirty="0" smtClean="0">
                <a:solidFill>
                  <a:srgbClr val="FFFFFF"/>
                </a:solidFill>
              </a:rPr>
              <a:t> </a:t>
            </a:r>
            <a:r>
              <a:rPr lang="de-DE" dirty="0" err="1" smtClean="0">
                <a:solidFill>
                  <a:srgbClr val="FFFFFF"/>
                </a:solidFill>
              </a:rPr>
              <a:t>sociaux</a:t>
            </a:r>
            <a:endParaRPr lang="de-DE" dirty="0" smtClean="0">
              <a:solidFill>
                <a:srgbClr val="FFFFFF"/>
              </a:solidFill>
            </a:endParaRPr>
          </a:p>
        </p:txBody>
      </p:sp>
      <p:sp>
        <p:nvSpPr>
          <p:cNvPr id="7183" name="Text Box 14"/>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9E295399-12A2-4F85-9714-BE73A338104D}" type="slidenum">
              <a:rPr lang="de-DE" altLang="de-DE" sz="1200" b="1">
                <a:solidFill>
                  <a:srgbClr val="FFFFFF"/>
                </a:solidFill>
              </a:rPr>
              <a:pPr algn="ctr">
                <a:lnSpc>
                  <a:spcPct val="80000"/>
                </a:lnSpc>
                <a:buSzPct val="100000"/>
              </a:pPr>
              <a:t>3</a:t>
            </a:fld>
            <a:endParaRPr lang="de-DE" altLang="de-DE" sz="1200" b="1">
              <a:solidFill>
                <a:srgbClr val="FFFFFF"/>
              </a:solidFill>
            </a:endParaRPr>
          </a:p>
        </p:txBody>
      </p:sp>
      <p:sp>
        <p:nvSpPr>
          <p:cNvPr id="7184" name="Titre 1"/>
          <p:cNvSpPr>
            <a:spLocks noGrp="1"/>
          </p:cNvSpPr>
          <p:nvPr>
            <p:ph type="title"/>
          </p:nvPr>
        </p:nvSpPr>
        <p:spPr/>
        <p:txBody>
          <a:bodyPr/>
          <a:lstStyle/>
          <a:p>
            <a:pPr eaLnBrk="1" hangingPunct="1"/>
            <a:r>
              <a:rPr lang="fr-CH" altLang="de-DE" smtClean="0"/>
              <a:t>LES FORMES DE MOBBING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buSzPct val="100000"/>
            </a:pPr>
            <a:endParaRPr lang="de-DE" altLang="de-DE" sz="4400">
              <a:solidFill>
                <a:srgbClr val="775F55"/>
              </a:solidFill>
            </a:endParaRPr>
          </a:p>
        </p:txBody>
      </p:sp>
      <p:sp>
        <p:nvSpPr>
          <p:cNvPr id="9219"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grpSp>
        <p:nvGrpSpPr>
          <p:cNvPr id="9220" name="Group 3"/>
          <p:cNvGrpSpPr>
            <a:grpSpLocks/>
          </p:cNvGrpSpPr>
          <p:nvPr/>
        </p:nvGrpSpPr>
        <p:grpSpPr bwMode="auto">
          <a:xfrm>
            <a:off x="1471613" y="3213100"/>
            <a:ext cx="6200775" cy="2614613"/>
            <a:chOff x="593" y="2132"/>
            <a:chExt cx="3906" cy="1647"/>
          </a:xfrm>
        </p:grpSpPr>
        <p:sp>
          <p:nvSpPr>
            <p:cNvPr id="9223" name="Oval 4"/>
            <p:cNvSpPr>
              <a:spLocks noChangeArrowheads="1"/>
            </p:cNvSpPr>
            <p:nvPr/>
          </p:nvSpPr>
          <p:spPr bwMode="auto">
            <a:xfrm>
              <a:off x="593" y="2132"/>
              <a:ext cx="1219" cy="541"/>
            </a:xfrm>
            <a:prstGeom prst="ellipse">
              <a:avLst/>
            </a:prstGeom>
            <a:solidFill>
              <a:srgbClr val="94B6D2"/>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Suiveur/ suiveuse</a:t>
              </a:r>
            </a:p>
          </p:txBody>
        </p:sp>
        <p:sp>
          <p:nvSpPr>
            <p:cNvPr id="9224" name="Oval 5"/>
            <p:cNvSpPr>
              <a:spLocks noChangeArrowheads="1"/>
            </p:cNvSpPr>
            <p:nvPr/>
          </p:nvSpPr>
          <p:spPr bwMode="auto">
            <a:xfrm>
              <a:off x="593" y="3254"/>
              <a:ext cx="1219" cy="525"/>
            </a:xfrm>
            <a:prstGeom prst="ellipse">
              <a:avLst/>
            </a:prstGeom>
            <a:solidFill>
              <a:srgbClr val="94B6D2"/>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Meneur/ meneuse</a:t>
              </a:r>
            </a:p>
          </p:txBody>
        </p:sp>
        <p:sp>
          <p:nvSpPr>
            <p:cNvPr id="9225" name="Oval 6"/>
            <p:cNvSpPr>
              <a:spLocks noChangeArrowheads="1"/>
            </p:cNvSpPr>
            <p:nvPr/>
          </p:nvSpPr>
          <p:spPr bwMode="auto">
            <a:xfrm>
              <a:off x="3280" y="2740"/>
              <a:ext cx="1219" cy="401"/>
            </a:xfrm>
            <a:prstGeom prst="ellipse">
              <a:avLst/>
            </a:prstGeom>
            <a:solidFill>
              <a:srgbClr val="94B6D2"/>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Victime</a:t>
              </a:r>
            </a:p>
          </p:txBody>
        </p:sp>
        <p:sp>
          <p:nvSpPr>
            <p:cNvPr id="9226" name="Line 7"/>
            <p:cNvSpPr>
              <a:spLocks noChangeShapeType="1"/>
            </p:cNvSpPr>
            <p:nvPr/>
          </p:nvSpPr>
          <p:spPr bwMode="auto">
            <a:xfrm>
              <a:off x="1828" y="2315"/>
              <a:ext cx="1549" cy="419"/>
            </a:xfrm>
            <a:prstGeom prst="line">
              <a:avLst/>
            </a:prstGeom>
            <a:noFill/>
            <a:ln w="19080" cap="sq">
              <a:solidFill>
                <a:srgbClr val="0000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cxnSp>
          <p:nvCxnSpPr>
            <p:cNvPr id="9227" name="AutoShape 8"/>
            <p:cNvCxnSpPr>
              <a:cxnSpLocks noChangeShapeType="1"/>
            </p:cNvCxnSpPr>
            <p:nvPr/>
          </p:nvCxnSpPr>
          <p:spPr bwMode="auto">
            <a:xfrm flipV="1">
              <a:off x="1803" y="3146"/>
              <a:ext cx="1574" cy="221"/>
            </a:xfrm>
            <a:prstGeom prst="straightConnector1">
              <a:avLst/>
            </a:prstGeom>
            <a:noFill/>
            <a:ln w="1908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221" name="Text Box 9"/>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0DC823BA-A331-47EF-B0EA-107244131AED}" type="slidenum">
              <a:rPr lang="de-DE" altLang="de-DE" sz="1200" b="1">
                <a:solidFill>
                  <a:srgbClr val="FFFFFF"/>
                </a:solidFill>
              </a:rPr>
              <a:pPr algn="ctr">
                <a:lnSpc>
                  <a:spcPct val="80000"/>
                </a:lnSpc>
                <a:buSzPct val="100000"/>
              </a:pPr>
              <a:t>4</a:t>
            </a:fld>
            <a:endParaRPr lang="de-DE" altLang="de-DE" sz="1200" b="1">
              <a:solidFill>
                <a:srgbClr val="FFFFFF"/>
              </a:solidFill>
            </a:endParaRPr>
          </a:p>
        </p:txBody>
      </p:sp>
      <p:sp>
        <p:nvSpPr>
          <p:cNvPr id="9222" name="Titre 1"/>
          <p:cNvSpPr>
            <a:spLocks noGrp="1"/>
          </p:cNvSpPr>
          <p:nvPr>
            <p:ph type="title"/>
          </p:nvPr>
        </p:nvSpPr>
        <p:spPr>
          <a:xfrm>
            <a:off x="250825" y="466725"/>
            <a:ext cx="8642350" cy="1143000"/>
          </a:xfrm>
        </p:spPr>
        <p:txBody>
          <a:bodyPr/>
          <a:lstStyle/>
          <a:p>
            <a:pPr eaLnBrk="1" hangingPunct="1"/>
            <a:r>
              <a:rPr lang="de-DE" altLang="de-DE" smtClean="0">
                <a:solidFill>
                  <a:srgbClr val="775F55"/>
                </a:solidFill>
              </a:rPr>
              <a:t/>
            </a:r>
            <a:br>
              <a:rPr lang="de-DE" altLang="de-DE" smtClean="0">
                <a:solidFill>
                  <a:srgbClr val="775F55"/>
                </a:solidFill>
              </a:rPr>
            </a:br>
            <a:r>
              <a:rPr lang="de-DE" altLang="de-DE" smtClean="0">
                <a:solidFill>
                  <a:srgbClr val="775F55"/>
                </a:solidFill>
              </a:rPr>
              <a:t/>
            </a:r>
            <a:br>
              <a:rPr lang="de-DE" altLang="de-DE" smtClean="0">
                <a:solidFill>
                  <a:srgbClr val="775F55"/>
                </a:solidFill>
              </a:rPr>
            </a:br>
            <a:r>
              <a:rPr lang="de-DE" altLang="de-DE" smtClean="0">
                <a:solidFill>
                  <a:srgbClr val="775F55"/>
                </a:solidFill>
              </a:rPr>
              <a:t/>
            </a:r>
            <a:br>
              <a:rPr lang="de-DE" altLang="de-DE" smtClean="0">
                <a:solidFill>
                  <a:srgbClr val="775F55"/>
                </a:solidFill>
              </a:rPr>
            </a:br>
            <a:r>
              <a:rPr lang="de-DE" altLang="de-DE" smtClean="0">
                <a:solidFill>
                  <a:srgbClr val="000000"/>
                </a:solidFill>
              </a:rPr>
              <a:t>LES ROLES DANS LE PROCESSUS DE MOBING</a:t>
            </a:r>
            <a:br>
              <a:rPr lang="de-DE" altLang="de-DE" smtClean="0">
                <a:solidFill>
                  <a:srgbClr val="000000"/>
                </a:solidFill>
              </a:rPr>
            </a:br>
            <a:r>
              <a:rPr lang="de-DE" altLang="de-DE" smtClean="0">
                <a:solidFill>
                  <a:schemeClr val="tx1"/>
                </a:solidFill>
              </a:rPr>
              <a:t/>
            </a:r>
            <a:br>
              <a:rPr lang="de-DE" altLang="de-DE" smtClean="0">
                <a:solidFill>
                  <a:schemeClr val="tx1"/>
                </a:solidFill>
              </a:rPr>
            </a:br>
            <a:r>
              <a:rPr lang="de-DE" altLang="de-DE" smtClean="0">
                <a:solidFill>
                  <a:schemeClr val="tx1"/>
                </a:solidFill>
              </a:rPr>
              <a:t/>
            </a:r>
            <a:br>
              <a:rPr lang="de-DE" altLang="de-DE" smtClean="0">
                <a:solidFill>
                  <a:schemeClr val="tx1"/>
                </a:solidFill>
              </a:rPr>
            </a:br>
            <a:r>
              <a:rPr lang="de-DE" altLang="de-DE" sz="3600" smtClean="0">
                <a:solidFill>
                  <a:schemeClr val="tx1"/>
                </a:solidFill>
              </a:rPr>
              <a:t>Qui est directement impliqué·e?</a:t>
            </a:r>
            <a:endParaRPr lang="fr-CH" altLang="de-DE" sz="360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r>
              <a:rPr lang="de-DE" altLang="de-DE" smtClean="0">
                <a:solidFill>
                  <a:schemeClr val="tx1"/>
                </a:solidFill>
              </a:rPr>
              <a:t>ROLES – QUI MANQUE ENCORE?</a:t>
            </a:r>
            <a:endParaRPr lang="fr-CH" altLang="de-DE" smtClean="0">
              <a:solidFill>
                <a:schemeClr val="tx1"/>
              </a:solidFill>
            </a:endParaRPr>
          </a:p>
        </p:txBody>
      </p:sp>
      <p:sp>
        <p:nvSpPr>
          <p:cNvPr id="11267"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grpSp>
        <p:nvGrpSpPr>
          <p:cNvPr id="11268" name="Group 3"/>
          <p:cNvGrpSpPr>
            <a:grpSpLocks/>
          </p:cNvGrpSpPr>
          <p:nvPr/>
        </p:nvGrpSpPr>
        <p:grpSpPr bwMode="auto">
          <a:xfrm>
            <a:off x="871538" y="3468688"/>
            <a:ext cx="6200775" cy="2608262"/>
            <a:chOff x="593" y="2132"/>
            <a:chExt cx="3906" cy="1643"/>
          </a:xfrm>
        </p:grpSpPr>
        <p:sp>
          <p:nvSpPr>
            <p:cNvPr id="11281" name="Oval 4"/>
            <p:cNvSpPr>
              <a:spLocks noChangeArrowheads="1"/>
            </p:cNvSpPr>
            <p:nvPr/>
          </p:nvSpPr>
          <p:spPr bwMode="auto">
            <a:xfrm>
              <a:off x="593" y="2132"/>
              <a:ext cx="1219" cy="475"/>
            </a:xfrm>
            <a:prstGeom prst="ellipse">
              <a:avLst/>
            </a:prstGeom>
            <a:solidFill>
              <a:srgbClr val="94B6D2"/>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Suiveur/ suiveuse</a:t>
              </a:r>
            </a:p>
          </p:txBody>
        </p:sp>
        <p:sp>
          <p:nvSpPr>
            <p:cNvPr id="11282" name="Oval 5"/>
            <p:cNvSpPr>
              <a:spLocks noChangeArrowheads="1"/>
            </p:cNvSpPr>
            <p:nvPr/>
          </p:nvSpPr>
          <p:spPr bwMode="auto">
            <a:xfrm>
              <a:off x="593" y="3254"/>
              <a:ext cx="1219" cy="521"/>
            </a:xfrm>
            <a:prstGeom prst="ellipse">
              <a:avLst/>
            </a:prstGeom>
            <a:solidFill>
              <a:srgbClr val="94B6D2"/>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Meneur/ meneuse</a:t>
              </a:r>
            </a:p>
          </p:txBody>
        </p:sp>
        <p:sp>
          <p:nvSpPr>
            <p:cNvPr id="11283" name="Oval 6"/>
            <p:cNvSpPr>
              <a:spLocks noChangeArrowheads="1"/>
            </p:cNvSpPr>
            <p:nvPr/>
          </p:nvSpPr>
          <p:spPr bwMode="auto">
            <a:xfrm>
              <a:off x="3280" y="2740"/>
              <a:ext cx="1219" cy="401"/>
            </a:xfrm>
            <a:prstGeom prst="ellipse">
              <a:avLst/>
            </a:prstGeom>
            <a:solidFill>
              <a:srgbClr val="94B6D2"/>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Victime</a:t>
              </a:r>
            </a:p>
          </p:txBody>
        </p:sp>
        <p:sp>
          <p:nvSpPr>
            <p:cNvPr id="11284" name="Line 7"/>
            <p:cNvSpPr>
              <a:spLocks noChangeShapeType="1"/>
            </p:cNvSpPr>
            <p:nvPr/>
          </p:nvSpPr>
          <p:spPr bwMode="auto">
            <a:xfrm>
              <a:off x="1828" y="2315"/>
              <a:ext cx="1549" cy="419"/>
            </a:xfrm>
            <a:prstGeom prst="line">
              <a:avLst/>
            </a:prstGeom>
            <a:noFill/>
            <a:ln w="19080" cap="sq">
              <a:solidFill>
                <a:srgbClr val="0000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cxnSp>
          <p:nvCxnSpPr>
            <p:cNvPr id="11285" name="AutoShape 8"/>
            <p:cNvCxnSpPr>
              <a:cxnSpLocks noChangeShapeType="1"/>
            </p:cNvCxnSpPr>
            <p:nvPr/>
          </p:nvCxnSpPr>
          <p:spPr bwMode="auto">
            <a:xfrm flipV="1">
              <a:off x="1904" y="3146"/>
              <a:ext cx="1473" cy="373"/>
            </a:xfrm>
            <a:prstGeom prst="straightConnector1">
              <a:avLst/>
            </a:prstGeom>
            <a:noFill/>
            <a:ln w="1908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269" name="Oval 9"/>
          <p:cNvSpPr>
            <a:spLocks noChangeArrowheads="1"/>
          </p:cNvSpPr>
          <p:nvPr/>
        </p:nvSpPr>
        <p:spPr bwMode="auto">
          <a:xfrm>
            <a:off x="1925638" y="2284413"/>
            <a:ext cx="1920875" cy="785812"/>
          </a:xfrm>
          <a:prstGeom prst="ellipse">
            <a:avLst/>
          </a:prstGeom>
          <a:solidFill>
            <a:srgbClr val="DD8047"/>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Amplifica-teur/-trice</a:t>
            </a:r>
          </a:p>
        </p:txBody>
      </p:sp>
      <p:sp>
        <p:nvSpPr>
          <p:cNvPr id="11270" name="Oval 10"/>
          <p:cNvSpPr>
            <a:spLocks noChangeArrowheads="1"/>
          </p:cNvSpPr>
          <p:nvPr/>
        </p:nvSpPr>
        <p:spPr bwMode="auto">
          <a:xfrm>
            <a:off x="5616575" y="2682875"/>
            <a:ext cx="1920875" cy="701675"/>
          </a:xfrm>
          <a:prstGeom prst="ellipse">
            <a:avLst/>
          </a:prstGeom>
          <a:solidFill>
            <a:srgbClr val="DD8047"/>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Passi-f/-ve</a:t>
            </a:r>
          </a:p>
        </p:txBody>
      </p:sp>
      <p:sp>
        <p:nvSpPr>
          <p:cNvPr id="11271" name="Oval 11"/>
          <p:cNvSpPr>
            <a:spLocks noChangeArrowheads="1"/>
          </p:cNvSpPr>
          <p:nvPr/>
        </p:nvSpPr>
        <p:spPr bwMode="auto">
          <a:xfrm>
            <a:off x="1747838" y="1730375"/>
            <a:ext cx="6659562" cy="1933575"/>
          </a:xfrm>
          <a:prstGeom prst="ellipse">
            <a:avLst/>
          </a:prstGeom>
          <a:noFill/>
          <a:ln w="1008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CH" altLang="de-DE"/>
          </a:p>
        </p:txBody>
      </p:sp>
      <p:sp>
        <p:nvSpPr>
          <p:cNvPr id="11272" name="Oval 12"/>
          <p:cNvSpPr>
            <a:spLocks noChangeArrowheads="1"/>
          </p:cNvSpPr>
          <p:nvPr/>
        </p:nvSpPr>
        <p:spPr bwMode="auto">
          <a:xfrm>
            <a:off x="2755900" y="1836738"/>
            <a:ext cx="5527675" cy="70167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buSzPct val="100000"/>
            </a:pPr>
            <a:r>
              <a:rPr lang="de-DE" altLang="de-DE" sz="2400" b="1">
                <a:solidFill>
                  <a:srgbClr val="000000"/>
                </a:solidFill>
              </a:rPr>
              <a:t>Spectateur/Spectatrice</a:t>
            </a:r>
          </a:p>
        </p:txBody>
      </p:sp>
      <p:sp>
        <p:nvSpPr>
          <p:cNvPr id="11273" name="Oval 13"/>
          <p:cNvSpPr>
            <a:spLocks noChangeArrowheads="1"/>
          </p:cNvSpPr>
          <p:nvPr/>
        </p:nvSpPr>
        <p:spPr bwMode="auto">
          <a:xfrm>
            <a:off x="6938963" y="3603625"/>
            <a:ext cx="1920875" cy="701675"/>
          </a:xfrm>
          <a:prstGeom prst="ellipse">
            <a:avLst/>
          </a:prstGeom>
          <a:solidFill>
            <a:srgbClr val="DD8047"/>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Aide</a:t>
            </a:r>
          </a:p>
        </p:txBody>
      </p:sp>
      <p:sp>
        <p:nvSpPr>
          <p:cNvPr id="11274" name="Oval 14"/>
          <p:cNvSpPr>
            <a:spLocks noChangeArrowheads="1"/>
          </p:cNvSpPr>
          <p:nvPr/>
        </p:nvSpPr>
        <p:spPr bwMode="auto">
          <a:xfrm>
            <a:off x="2638425" y="4316413"/>
            <a:ext cx="1920875" cy="701675"/>
          </a:xfrm>
          <a:prstGeom prst="ellipse">
            <a:avLst/>
          </a:prstGeom>
          <a:solidFill>
            <a:srgbClr val="DD8047"/>
          </a:solidFill>
          <a:ln w="10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r>
              <a:rPr lang="de-DE" altLang="de-DE">
                <a:solidFill>
                  <a:srgbClr val="000000"/>
                </a:solidFill>
              </a:rPr>
              <a:t>Adulte</a:t>
            </a:r>
          </a:p>
        </p:txBody>
      </p:sp>
      <p:sp>
        <p:nvSpPr>
          <p:cNvPr id="11275" name="Line 15"/>
          <p:cNvSpPr>
            <a:spLocks noChangeShapeType="1"/>
          </p:cNvSpPr>
          <p:nvPr/>
        </p:nvSpPr>
        <p:spPr bwMode="auto">
          <a:xfrm flipH="1">
            <a:off x="1654175" y="3067050"/>
            <a:ext cx="685800" cy="317500"/>
          </a:xfrm>
          <a:prstGeom prst="line">
            <a:avLst/>
          </a:prstGeom>
          <a:noFill/>
          <a:ln w="19080" cap="sq">
            <a:solidFill>
              <a:srgbClr val="0000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276" name="Line 16"/>
          <p:cNvSpPr>
            <a:spLocks noChangeShapeType="1"/>
          </p:cNvSpPr>
          <p:nvPr/>
        </p:nvSpPr>
        <p:spPr bwMode="auto">
          <a:xfrm flipH="1">
            <a:off x="7075488" y="4411663"/>
            <a:ext cx="573087" cy="222250"/>
          </a:xfrm>
          <a:prstGeom prst="line">
            <a:avLst/>
          </a:prstGeom>
          <a:noFill/>
          <a:ln w="19080" cap="sq">
            <a:solidFill>
              <a:srgbClr val="0000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cxnSp>
        <p:nvCxnSpPr>
          <p:cNvPr id="11277" name="AutoShape 17"/>
          <p:cNvCxnSpPr>
            <a:cxnSpLocks noChangeShapeType="1"/>
          </p:cNvCxnSpPr>
          <p:nvPr/>
        </p:nvCxnSpPr>
        <p:spPr bwMode="auto">
          <a:xfrm rot="10800000">
            <a:off x="3870325" y="2740025"/>
            <a:ext cx="1814513" cy="525463"/>
          </a:xfrm>
          <a:prstGeom prst="curvedConnector3">
            <a:avLst>
              <a:gd name="adj1" fmla="val 50000"/>
            </a:avLst>
          </a:prstGeom>
          <a:noFill/>
          <a:ln w="19080" cap="sq">
            <a:solidFill>
              <a:srgbClr val="595959"/>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78" name="AutoShape 18"/>
          <p:cNvCxnSpPr>
            <a:cxnSpLocks noChangeShapeType="1"/>
          </p:cNvCxnSpPr>
          <p:nvPr/>
        </p:nvCxnSpPr>
        <p:spPr bwMode="auto">
          <a:xfrm flipH="1" flipV="1">
            <a:off x="1819275" y="4411663"/>
            <a:ext cx="685800" cy="323850"/>
          </a:xfrm>
          <a:prstGeom prst="curvedConnector3">
            <a:avLst>
              <a:gd name="adj1" fmla="val 50000"/>
            </a:avLst>
          </a:prstGeom>
          <a:noFill/>
          <a:ln w="19080" cap="sq">
            <a:solidFill>
              <a:srgbClr val="595959"/>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79" name="AutoShape 19"/>
          <p:cNvCxnSpPr>
            <a:cxnSpLocks noChangeShapeType="1"/>
          </p:cNvCxnSpPr>
          <p:nvPr/>
        </p:nvCxnSpPr>
        <p:spPr bwMode="auto">
          <a:xfrm flipV="1">
            <a:off x="3957638" y="3067050"/>
            <a:ext cx="1549400" cy="1158875"/>
          </a:xfrm>
          <a:prstGeom prst="curvedConnector3">
            <a:avLst>
              <a:gd name="adj1" fmla="val 50000"/>
            </a:avLst>
          </a:prstGeom>
          <a:noFill/>
          <a:ln w="19080" cap="sq">
            <a:solidFill>
              <a:srgbClr val="595959"/>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80" name="Text Box 20"/>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61EFCB6C-C39C-461E-B8BA-0D508FDC57BF}" type="slidenum">
              <a:rPr lang="de-DE" altLang="de-DE" sz="1200" b="1">
                <a:solidFill>
                  <a:srgbClr val="FFFFFF"/>
                </a:solidFill>
              </a:rPr>
              <a:pPr algn="ctr">
                <a:lnSpc>
                  <a:spcPct val="80000"/>
                </a:lnSpc>
                <a:buSzPct val="100000"/>
              </a:pPr>
              <a:t>5</a:t>
            </a:fld>
            <a:endParaRPr lang="de-DE" altLang="de-DE" sz="1200" b="1">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9388" y="1700213"/>
            <a:ext cx="8516937" cy="515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marL="630238" indent="-2667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marL="9144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marL="137160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marL="1828800" indent="-2206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indent="-220663"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indent="-220663"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indent="-220663"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indent="-220663"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marL="0" indent="0" eaLnBrk="1" hangingPunct="1">
              <a:spcBef>
                <a:spcPts val="700"/>
              </a:spcBef>
              <a:buClr>
                <a:srgbClr val="DD8047"/>
              </a:buClr>
              <a:buSzPct val="60000"/>
              <a:defRPr/>
            </a:pPr>
            <a:r>
              <a:rPr lang="de-DE" sz="2400" b="1" dirty="0" err="1">
                <a:solidFill>
                  <a:schemeClr val="tx1"/>
                </a:solidFill>
                <a:latin typeface="+mn-lt"/>
              </a:rPr>
              <a:t>T</a:t>
            </a:r>
            <a:r>
              <a:rPr lang="de-DE" sz="2400" b="1" dirty="0" err="1" smtClean="0">
                <a:solidFill>
                  <a:schemeClr val="tx1"/>
                </a:solidFill>
                <a:latin typeface="+mn-lt"/>
              </a:rPr>
              <a:t>out</a:t>
            </a:r>
            <a:r>
              <a:rPr lang="de-DE" sz="2400" b="1" dirty="0" smtClean="0">
                <a:solidFill>
                  <a:schemeClr val="tx1"/>
                </a:solidFill>
                <a:latin typeface="+mn-lt"/>
              </a:rPr>
              <a:t> le </a:t>
            </a:r>
            <a:r>
              <a:rPr lang="de-DE" sz="2400" b="1" dirty="0" err="1" smtClean="0">
                <a:solidFill>
                  <a:schemeClr val="tx1"/>
                </a:solidFill>
                <a:latin typeface="+mn-lt"/>
              </a:rPr>
              <a:t>monde</a:t>
            </a:r>
            <a:r>
              <a:rPr lang="de-DE" sz="2400" b="1" dirty="0" smtClean="0">
                <a:solidFill>
                  <a:schemeClr val="tx1"/>
                </a:solidFill>
                <a:latin typeface="+mn-lt"/>
              </a:rPr>
              <a:t> se </a:t>
            </a:r>
            <a:r>
              <a:rPr lang="de-DE" sz="2400" b="1" dirty="0" err="1" smtClean="0">
                <a:solidFill>
                  <a:schemeClr val="tx1"/>
                </a:solidFill>
                <a:latin typeface="+mn-lt"/>
              </a:rPr>
              <a:t>tait</a:t>
            </a:r>
            <a:r>
              <a:rPr lang="de-DE" sz="2400" b="1" dirty="0" smtClean="0">
                <a:solidFill>
                  <a:schemeClr val="tx1"/>
                </a:solidFill>
                <a:latin typeface="+mn-lt"/>
              </a:rPr>
              <a:t>!!!</a:t>
            </a:r>
            <a:endParaRPr lang="de-DE" b="1" dirty="0">
              <a:solidFill>
                <a:schemeClr val="tx1"/>
              </a:solidFill>
              <a:latin typeface="+mn-lt"/>
            </a:endParaRPr>
          </a:p>
          <a:p>
            <a:pPr marL="342900" indent="-342900" eaLnBrk="1" hangingPunct="1">
              <a:spcBef>
                <a:spcPts val="700"/>
              </a:spcBef>
              <a:buSzPct val="60000"/>
              <a:buFont typeface="Wingdings" panose="05000000000000000000" pitchFamily="2" charset="2"/>
              <a:buChar char="q"/>
              <a:defRPr/>
            </a:pPr>
            <a:r>
              <a:rPr lang="de-DE" dirty="0" err="1" smtClean="0">
                <a:solidFill>
                  <a:schemeClr val="tx1"/>
                </a:solidFill>
                <a:latin typeface="+mn-lt"/>
              </a:rPr>
              <a:t>Pourquoi</a:t>
            </a:r>
            <a:r>
              <a:rPr lang="de-DE" dirty="0" smtClean="0">
                <a:solidFill>
                  <a:schemeClr val="tx1"/>
                </a:solidFill>
                <a:latin typeface="+mn-lt"/>
              </a:rPr>
              <a:t> les </a:t>
            </a:r>
            <a:r>
              <a:rPr lang="de-DE" dirty="0" err="1" smtClean="0">
                <a:solidFill>
                  <a:schemeClr val="tx1"/>
                </a:solidFill>
                <a:latin typeface="+mn-lt"/>
              </a:rPr>
              <a:t>victimes</a:t>
            </a:r>
            <a:r>
              <a:rPr lang="de-DE" dirty="0" smtClean="0">
                <a:solidFill>
                  <a:schemeClr val="tx1"/>
                </a:solidFill>
                <a:latin typeface="+mn-lt"/>
              </a:rPr>
              <a:t> se </a:t>
            </a:r>
            <a:r>
              <a:rPr lang="de-DE" dirty="0" err="1" smtClean="0">
                <a:solidFill>
                  <a:schemeClr val="tx1"/>
                </a:solidFill>
                <a:latin typeface="+mn-lt"/>
              </a:rPr>
              <a:t>taisent-elles</a:t>
            </a:r>
            <a:r>
              <a:rPr lang="de-DE" dirty="0" smtClean="0">
                <a:solidFill>
                  <a:schemeClr val="tx1"/>
                </a:solidFill>
                <a:latin typeface="+mn-lt"/>
              </a:rPr>
              <a:t>?</a:t>
            </a:r>
          </a:p>
          <a:p>
            <a:pPr marL="663575" lvl="1" indent="-342900" eaLnBrk="1" hangingPunct="1">
              <a:spcBef>
                <a:spcPts val="700"/>
              </a:spcBef>
              <a:buSzPct val="60000"/>
              <a:buFont typeface="Wingdings" panose="05000000000000000000" pitchFamily="2" charset="2"/>
              <a:buChar char="ü"/>
              <a:defRPr/>
            </a:pPr>
            <a:r>
              <a:rPr lang="de-DE" dirty="0" err="1" smtClean="0">
                <a:solidFill>
                  <a:schemeClr val="tx1"/>
                </a:solidFill>
                <a:latin typeface="+mn-lt"/>
              </a:rPr>
              <a:t>Peur</a:t>
            </a:r>
            <a:r>
              <a:rPr lang="de-DE" dirty="0" smtClean="0">
                <a:solidFill>
                  <a:schemeClr val="tx1"/>
                </a:solidFill>
                <a:latin typeface="+mn-lt"/>
              </a:rPr>
              <a:t> et honte</a:t>
            </a:r>
          </a:p>
          <a:p>
            <a:pPr marL="663575" lvl="1" indent="-342900" eaLnBrk="1" hangingPunct="1">
              <a:spcBef>
                <a:spcPts val="700"/>
              </a:spcBef>
              <a:buSzPct val="60000"/>
              <a:buFont typeface="Wingdings" panose="05000000000000000000" pitchFamily="2" charset="2"/>
              <a:buChar char="ü"/>
              <a:defRPr/>
            </a:pPr>
            <a:r>
              <a:rPr lang="de-DE" dirty="0" err="1" smtClean="0">
                <a:solidFill>
                  <a:schemeClr val="tx1"/>
                </a:solidFill>
                <a:latin typeface="+mn-lt"/>
              </a:rPr>
              <a:t>N'ont</a:t>
            </a:r>
            <a:r>
              <a:rPr lang="de-DE" dirty="0" smtClean="0">
                <a:solidFill>
                  <a:schemeClr val="tx1"/>
                </a:solidFill>
                <a:latin typeface="+mn-lt"/>
              </a:rPr>
              <a:t> </a:t>
            </a:r>
            <a:r>
              <a:rPr lang="de-DE" dirty="0" err="1" smtClean="0">
                <a:solidFill>
                  <a:schemeClr val="tx1"/>
                </a:solidFill>
                <a:latin typeface="+mn-lt"/>
              </a:rPr>
              <a:t>pas</a:t>
            </a:r>
            <a:r>
              <a:rPr lang="de-DE" dirty="0" smtClean="0">
                <a:solidFill>
                  <a:schemeClr val="tx1"/>
                </a:solidFill>
                <a:latin typeface="+mn-lt"/>
              </a:rPr>
              <a:t> le „</a:t>
            </a:r>
            <a:r>
              <a:rPr lang="de-DE" dirty="0" err="1" smtClean="0">
                <a:solidFill>
                  <a:schemeClr val="tx1"/>
                </a:solidFill>
                <a:latin typeface="+mn-lt"/>
              </a:rPr>
              <a:t>bon</a:t>
            </a:r>
            <a:r>
              <a:rPr lang="de-DE" dirty="0" smtClean="0">
                <a:solidFill>
                  <a:schemeClr val="tx1"/>
                </a:solidFill>
                <a:latin typeface="+mn-lt"/>
              </a:rPr>
              <a:t>“ </a:t>
            </a:r>
            <a:r>
              <a:rPr lang="de-DE" dirty="0" err="1" smtClean="0">
                <a:solidFill>
                  <a:schemeClr val="tx1"/>
                </a:solidFill>
                <a:latin typeface="+mn-lt"/>
              </a:rPr>
              <a:t>vocabulaire</a:t>
            </a:r>
            <a:endParaRPr lang="de-DE" dirty="0">
              <a:solidFill>
                <a:schemeClr val="tx1"/>
              </a:solidFill>
              <a:latin typeface="+mn-lt"/>
            </a:endParaRPr>
          </a:p>
          <a:p>
            <a:pPr marL="320675" lvl="1" indent="0" eaLnBrk="1" hangingPunct="1">
              <a:spcBef>
                <a:spcPts val="700"/>
              </a:spcBef>
              <a:buSzPct val="60000"/>
              <a:defRPr/>
            </a:pPr>
            <a:r>
              <a:rPr lang="de-DE" dirty="0" smtClean="0">
                <a:solidFill>
                  <a:schemeClr val="tx1"/>
                </a:solidFill>
                <a:latin typeface="+mn-lt"/>
              </a:rPr>
              <a:t>	***</a:t>
            </a:r>
            <a:r>
              <a:rPr lang="de-DE" dirty="0" err="1" smtClean="0">
                <a:solidFill>
                  <a:schemeClr val="tx1"/>
                </a:solidFill>
                <a:latin typeface="+mn-lt"/>
              </a:rPr>
              <a:t>Peut-être</a:t>
            </a:r>
            <a:r>
              <a:rPr lang="de-DE" dirty="0" smtClean="0">
                <a:solidFill>
                  <a:schemeClr val="tx1"/>
                </a:solidFill>
                <a:latin typeface="+mn-lt"/>
              </a:rPr>
              <a:t> </a:t>
            </a:r>
            <a:r>
              <a:rPr lang="de-DE" dirty="0" err="1" smtClean="0">
                <a:solidFill>
                  <a:schemeClr val="tx1"/>
                </a:solidFill>
                <a:latin typeface="+mn-lt"/>
              </a:rPr>
              <a:t>qu'elles</a:t>
            </a:r>
            <a:r>
              <a:rPr lang="de-DE" dirty="0" smtClean="0">
                <a:solidFill>
                  <a:schemeClr val="tx1"/>
                </a:solidFill>
                <a:latin typeface="+mn-lt"/>
              </a:rPr>
              <a:t> </a:t>
            </a:r>
            <a:r>
              <a:rPr lang="de-DE" dirty="0" err="1" smtClean="0">
                <a:solidFill>
                  <a:schemeClr val="tx1"/>
                </a:solidFill>
                <a:latin typeface="+mn-lt"/>
              </a:rPr>
              <a:t>essaient</a:t>
            </a:r>
            <a:r>
              <a:rPr lang="de-DE" dirty="0" smtClean="0">
                <a:solidFill>
                  <a:schemeClr val="tx1"/>
                </a:solidFill>
                <a:latin typeface="+mn-lt"/>
              </a:rPr>
              <a:t>, </a:t>
            </a:r>
            <a:r>
              <a:rPr lang="de-DE" dirty="0" err="1" smtClean="0">
                <a:solidFill>
                  <a:schemeClr val="tx1"/>
                </a:solidFill>
                <a:latin typeface="+mn-lt"/>
              </a:rPr>
              <a:t>mais</a:t>
            </a:r>
            <a:r>
              <a:rPr lang="de-DE" dirty="0" smtClean="0">
                <a:solidFill>
                  <a:schemeClr val="tx1"/>
                </a:solidFill>
                <a:latin typeface="+mn-lt"/>
              </a:rPr>
              <a:t> ne </a:t>
            </a:r>
            <a:r>
              <a:rPr lang="de-DE" dirty="0" err="1" smtClean="0">
                <a:solidFill>
                  <a:schemeClr val="tx1"/>
                </a:solidFill>
                <a:latin typeface="+mn-lt"/>
              </a:rPr>
              <a:t>sont</a:t>
            </a:r>
            <a:r>
              <a:rPr lang="de-DE" dirty="0" smtClean="0">
                <a:solidFill>
                  <a:schemeClr val="tx1"/>
                </a:solidFill>
                <a:latin typeface="+mn-lt"/>
              </a:rPr>
              <a:t> </a:t>
            </a:r>
            <a:r>
              <a:rPr lang="de-DE" dirty="0" err="1" smtClean="0">
                <a:solidFill>
                  <a:schemeClr val="tx1"/>
                </a:solidFill>
                <a:latin typeface="+mn-lt"/>
              </a:rPr>
              <a:t>pas</a:t>
            </a:r>
            <a:r>
              <a:rPr lang="de-DE" dirty="0" smtClean="0">
                <a:solidFill>
                  <a:schemeClr val="tx1"/>
                </a:solidFill>
                <a:latin typeface="+mn-lt"/>
              </a:rPr>
              <a:t> </a:t>
            </a:r>
            <a:r>
              <a:rPr lang="de-DE" dirty="0" err="1" smtClean="0">
                <a:solidFill>
                  <a:schemeClr val="tx1"/>
                </a:solidFill>
                <a:latin typeface="+mn-lt"/>
              </a:rPr>
              <a:t>écoutées</a:t>
            </a:r>
            <a:r>
              <a:rPr lang="de-DE" dirty="0" smtClean="0">
                <a:solidFill>
                  <a:schemeClr val="tx1"/>
                </a:solidFill>
                <a:latin typeface="+mn-lt"/>
              </a:rPr>
              <a:t>?</a:t>
            </a:r>
          </a:p>
          <a:p>
            <a:pPr marL="320675" lvl="1" indent="0" eaLnBrk="1" hangingPunct="1">
              <a:spcBef>
                <a:spcPts val="700"/>
              </a:spcBef>
              <a:buSzPct val="60000"/>
              <a:defRPr/>
            </a:pPr>
            <a:endParaRPr lang="de-DE" dirty="0" smtClean="0">
              <a:solidFill>
                <a:schemeClr val="tx1"/>
              </a:solidFill>
              <a:latin typeface="+mn-lt"/>
            </a:endParaRPr>
          </a:p>
          <a:p>
            <a:pPr marL="342900" indent="-342900" algn="just" eaLnBrk="1" hangingPunct="1">
              <a:spcBef>
                <a:spcPts val="700"/>
              </a:spcBef>
              <a:buSzPct val="60000"/>
              <a:buFont typeface="Wingdings" panose="05000000000000000000" pitchFamily="2" charset="2"/>
              <a:buChar char="q"/>
              <a:defRPr/>
            </a:pPr>
            <a:r>
              <a:rPr lang="de-DE" dirty="0" err="1" smtClean="0">
                <a:solidFill>
                  <a:schemeClr val="tx1"/>
                </a:solidFill>
                <a:latin typeface="+mn-lt"/>
              </a:rPr>
              <a:t>Pourquoi</a:t>
            </a:r>
            <a:r>
              <a:rPr lang="de-DE" dirty="0" smtClean="0">
                <a:solidFill>
                  <a:schemeClr val="tx1"/>
                </a:solidFill>
                <a:latin typeface="+mn-lt"/>
              </a:rPr>
              <a:t> les </a:t>
            </a:r>
            <a:r>
              <a:rPr lang="de-DE" dirty="0" err="1" smtClean="0">
                <a:solidFill>
                  <a:schemeClr val="tx1"/>
                </a:solidFill>
                <a:latin typeface="+mn-lt"/>
              </a:rPr>
              <a:t>spectateurs</a:t>
            </a:r>
            <a:r>
              <a:rPr lang="de-DE" dirty="0" smtClean="0">
                <a:solidFill>
                  <a:schemeClr val="tx1"/>
                </a:solidFill>
                <a:latin typeface="+mn-lt"/>
              </a:rPr>
              <a:t> et </a:t>
            </a:r>
            <a:r>
              <a:rPr lang="de-DE" dirty="0" err="1" smtClean="0">
                <a:solidFill>
                  <a:schemeClr val="tx1"/>
                </a:solidFill>
                <a:latin typeface="+mn-lt"/>
              </a:rPr>
              <a:t>spectatrices</a:t>
            </a:r>
            <a:r>
              <a:rPr lang="de-DE" dirty="0" smtClean="0">
                <a:solidFill>
                  <a:schemeClr val="tx1"/>
                </a:solidFill>
                <a:latin typeface="+mn-lt"/>
              </a:rPr>
              <a:t> se </a:t>
            </a:r>
            <a:r>
              <a:rPr lang="de-DE" dirty="0" err="1" smtClean="0">
                <a:solidFill>
                  <a:schemeClr val="tx1"/>
                </a:solidFill>
                <a:latin typeface="+mn-lt"/>
              </a:rPr>
              <a:t>taisent</a:t>
            </a:r>
            <a:r>
              <a:rPr lang="de-DE" dirty="0" smtClean="0">
                <a:solidFill>
                  <a:schemeClr val="tx1"/>
                </a:solidFill>
                <a:latin typeface="+mn-lt"/>
              </a:rPr>
              <a:t>?</a:t>
            </a:r>
          </a:p>
          <a:p>
            <a:pPr marL="663575" lvl="1" indent="-342900" algn="just" eaLnBrk="1" hangingPunct="1">
              <a:spcBef>
                <a:spcPts val="700"/>
              </a:spcBef>
              <a:buSzPct val="60000"/>
              <a:buFont typeface="Wingdings" panose="05000000000000000000" pitchFamily="2" charset="2"/>
              <a:buChar char="ü"/>
              <a:defRPr/>
            </a:pPr>
            <a:r>
              <a:rPr lang="de-DE" dirty="0" err="1" smtClean="0">
                <a:solidFill>
                  <a:schemeClr val="tx1"/>
                </a:solidFill>
                <a:latin typeface="+mn-lt"/>
              </a:rPr>
              <a:t>Peur</a:t>
            </a:r>
            <a:r>
              <a:rPr lang="de-DE" dirty="0" smtClean="0">
                <a:solidFill>
                  <a:schemeClr val="tx1"/>
                </a:solidFill>
                <a:latin typeface="+mn-lt"/>
              </a:rPr>
              <a:t> de </a:t>
            </a:r>
            <a:r>
              <a:rPr lang="de-DE" dirty="0" err="1" smtClean="0">
                <a:solidFill>
                  <a:schemeClr val="tx1"/>
                </a:solidFill>
                <a:latin typeface="+mn-lt"/>
              </a:rPr>
              <a:t>devenir</a:t>
            </a:r>
            <a:r>
              <a:rPr lang="de-DE" dirty="0" smtClean="0">
                <a:solidFill>
                  <a:schemeClr val="tx1"/>
                </a:solidFill>
                <a:latin typeface="+mn-lt"/>
              </a:rPr>
              <a:t> </a:t>
            </a:r>
            <a:r>
              <a:rPr lang="de-DE" dirty="0" err="1" smtClean="0">
                <a:solidFill>
                  <a:schemeClr val="tx1"/>
                </a:solidFill>
                <a:latin typeface="+mn-lt"/>
              </a:rPr>
              <a:t>une</a:t>
            </a:r>
            <a:r>
              <a:rPr lang="de-DE" dirty="0" smtClean="0">
                <a:solidFill>
                  <a:schemeClr val="tx1"/>
                </a:solidFill>
                <a:latin typeface="+mn-lt"/>
              </a:rPr>
              <a:t> </a:t>
            </a:r>
            <a:r>
              <a:rPr lang="de-DE" dirty="0" err="1" smtClean="0">
                <a:solidFill>
                  <a:schemeClr val="tx1"/>
                </a:solidFill>
                <a:latin typeface="+mn-lt"/>
              </a:rPr>
              <a:t>victime</a:t>
            </a:r>
            <a:endParaRPr lang="de-DE" dirty="0">
              <a:solidFill>
                <a:schemeClr val="tx1"/>
              </a:solidFill>
              <a:latin typeface="+mn-lt"/>
            </a:endParaRPr>
          </a:p>
          <a:p>
            <a:pPr marL="663575" lvl="1" indent="-342900" algn="just" eaLnBrk="1" hangingPunct="1">
              <a:spcBef>
                <a:spcPts val="700"/>
              </a:spcBef>
              <a:buSzPct val="60000"/>
              <a:buFont typeface="Wingdings" panose="05000000000000000000" pitchFamily="2" charset="2"/>
              <a:buChar char="ü"/>
              <a:defRPr/>
            </a:pPr>
            <a:r>
              <a:rPr lang="de-DE" dirty="0" err="1" smtClean="0">
                <a:solidFill>
                  <a:schemeClr val="tx1"/>
                </a:solidFill>
                <a:latin typeface="+mn-lt"/>
              </a:rPr>
              <a:t>Peur</a:t>
            </a:r>
            <a:r>
              <a:rPr lang="de-DE" dirty="0" smtClean="0">
                <a:solidFill>
                  <a:schemeClr val="tx1"/>
                </a:solidFill>
                <a:latin typeface="+mn-lt"/>
              </a:rPr>
              <a:t> </a:t>
            </a:r>
            <a:r>
              <a:rPr lang="de-DE" dirty="0" err="1" smtClean="0">
                <a:solidFill>
                  <a:schemeClr val="tx1"/>
                </a:solidFill>
                <a:latin typeface="+mn-lt"/>
              </a:rPr>
              <a:t>d'être</a:t>
            </a:r>
            <a:r>
              <a:rPr lang="de-DE" dirty="0" smtClean="0">
                <a:solidFill>
                  <a:schemeClr val="tx1"/>
                </a:solidFill>
                <a:latin typeface="+mn-lt"/>
              </a:rPr>
              <a:t> </a:t>
            </a:r>
            <a:r>
              <a:rPr lang="de-DE" dirty="0" err="1" smtClean="0">
                <a:solidFill>
                  <a:schemeClr val="tx1"/>
                </a:solidFill>
                <a:latin typeface="+mn-lt"/>
              </a:rPr>
              <a:t>un</a:t>
            </a:r>
            <a:r>
              <a:rPr lang="de-DE" dirty="0" smtClean="0">
                <a:solidFill>
                  <a:schemeClr val="tx1"/>
                </a:solidFill>
                <a:latin typeface="+mn-lt"/>
              </a:rPr>
              <a:t> </a:t>
            </a:r>
            <a:r>
              <a:rPr lang="de-DE" dirty="0" err="1" smtClean="0">
                <a:solidFill>
                  <a:schemeClr val="tx1"/>
                </a:solidFill>
                <a:latin typeface="+mn-lt"/>
              </a:rPr>
              <a:t>mouchard</a:t>
            </a:r>
            <a:endParaRPr lang="de-DE" dirty="0">
              <a:solidFill>
                <a:schemeClr val="tx1"/>
              </a:solidFill>
              <a:latin typeface="+mn-lt"/>
            </a:endParaRPr>
          </a:p>
          <a:p>
            <a:pPr marL="663575" lvl="1" indent="-342900" algn="just" eaLnBrk="1" hangingPunct="1">
              <a:spcBef>
                <a:spcPts val="700"/>
              </a:spcBef>
              <a:buSzPct val="60000"/>
              <a:buFont typeface="Wingdings" panose="05000000000000000000" pitchFamily="2" charset="2"/>
              <a:buChar char="ü"/>
              <a:defRPr/>
            </a:pPr>
            <a:r>
              <a:rPr lang="de-DE" dirty="0" smtClean="0">
                <a:solidFill>
                  <a:schemeClr val="tx1"/>
                </a:solidFill>
                <a:latin typeface="+mn-lt"/>
              </a:rPr>
              <a:t>Sentiment </a:t>
            </a:r>
            <a:r>
              <a:rPr lang="de-DE" dirty="0" err="1" smtClean="0">
                <a:solidFill>
                  <a:schemeClr val="tx1"/>
                </a:solidFill>
                <a:latin typeface="+mn-lt"/>
              </a:rPr>
              <a:t>d‘impuissance</a:t>
            </a:r>
            <a:endParaRPr lang="de-DE" dirty="0" smtClean="0">
              <a:solidFill>
                <a:schemeClr val="tx1"/>
              </a:solidFill>
              <a:latin typeface="+mn-lt"/>
            </a:endParaRPr>
          </a:p>
          <a:p>
            <a:pPr marL="663575" lvl="1" indent="-342900" algn="just" eaLnBrk="1" hangingPunct="1">
              <a:spcBef>
                <a:spcPts val="700"/>
              </a:spcBef>
              <a:buSzPct val="60000"/>
              <a:buFont typeface="Wingdings" panose="05000000000000000000" pitchFamily="2" charset="2"/>
              <a:buChar char="ü"/>
              <a:defRPr/>
            </a:pPr>
            <a:endParaRPr lang="de-DE" dirty="0" smtClean="0">
              <a:solidFill>
                <a:schemeClr val="tx1"/>
              </a:solidFill>
              <a:latin typeface="+mn-lt"/>
            </a:endParaRPr>
          </a:p>
          <a:p>
            <a:pPr marL="342900" indent="-342900" eaLnBrk="1" hangingPunct="1">
              <a:spcBef>
                <a:spcPts val="550"/>
              </a:spcBef>
              <a:buSzPct val="70000"/>
              <a:buFont typeface="Wingdings" panose="05000000000000000000" pitchFamily="2" charset="2"/>
              <a:buChar char="q"/>
              <a:defRPr/>
            </a:pPr>
            <a:r>
              <a:rPr lang="de-DE" dirty="0" err="1" smtClean="0">
                <a:solidFill>
                  <a:schemeClr val="tx1"/>
                </a:solidFill>
                <a:latin typeface="+mn-lt"/>
              </a:rPr>
              <a:t>Pourquoi</a:t>
            </a:r>
            <a:r>
              <a:rPr lang="de-DE" dirty="0" smtClean="0">
                <a:solidFill>
                  <a:schemeClr val="tx1"/>
                </a:solidFill>
                <a:latin typeface="+mn-lt"/>
              </a:rPr>
              <a:t> les adultes se </a:t>
            </a:r>
            <a:r>
              <a:rPr lang="de-DE" dirty="0" err="1" smtClean="0">
                <a:solidFill>
                  <a:schemeClr val="tx1"/>
                </a:solidFill>
                <a:latin typeface="+mn-lt"/>
              </a:rPr>
              <a:t>taisent</a:t>
            </a:r>
            <a:r>
              <a:rPr lang="de-DE" dirty="0" smtClean="0">
                <a:solidFill>
                  <a:schemeClr val="tx1"/>
                </a:solidFill>
                <a:latin typeface="+mn-lt"/>
              </a:rPr>
              <a:t>?</a:t>
            </a:r>
          </a:p>
          <a:p>
            <a:pPr marL="663575" lvl="1" indent="-342900" eaLnBrk="1" hangingPunct="1">
              <a:spcBef>
                <a:spcPts val="550"/>
              </a:spcBef>
              <a:buSzPct val="70000"/>
              <a:buFont typeface="Wingdings" panose="05000000000000000000" pitchFamily="2" charset="2"/>
              <a:buChar char="ü"/>
              <a:defRPr/>
            </a:pPr>
            <a:r>
              <a:rPr lang="de-DE" dirty="0" err="1" smtClean="0">
                <a:solidFill>
                  <a:schemeClr val="tx1"/>
                </a:solidFill>
                <a:latin typeface="+mn-lt"/>
              </a:rPr>
              <a:t>Insécurité</a:t>
            </a:r>
            <a:r>
              <a:rPr lang="de-DE" dirty="0" smtClean="0">
                <a:solidFill>
                  <a:schemeClr val="tx1"/>
                </a:solidFill>
                <a:latin typeface="+mn-lt"/>
              </a:rPr>
              <a:t> / manque de </a:t>
            </a:r>
            <a:r>
              <a:rPr lang="de-DE" dirty="0" err="1" smtClean="0">
                <a:solidFill>
                  <a:schemeClr val="tx1"/>
                </a:solidFill>
                <a:latin typeface="+mn-lt"/>
              </a:rPr>
              <a:t>courage</a:t>
            </a:r>
            <a:r>
              <a:rPr lang="de-DE" dirty="0" smtClean="0">
                <a:solidFill>
                  <a:schemeClr val="tx1"/>
                </a:solidFill>
                <a:latin typeface="+mn-lt"/>
              </a:rPr>
              <a:t> et </a:t>
            </a:r>
            <a:r>
              <a:rPr lang="de-DE" dirty="0" err="1" smtClean="0">
                <a:solidFill>
                  <a:schemeClr val="tx1"/>
                </a:solidFill>
                <a:latin typeface="+mn-lt"/>
              </a:rPr>
              <a:t>peur</a:t>
            </a:r>
            <a:r>
              <a:rPr lang="de-DE" dirty="0" smtClean="0">
                <a:solidFill>
                  <a:schemeClr val="tx1"/>
                </a:solidFill>
                <a:latin typeface="+mn-lt"/>
              </a:rPr>
              <a:t> </a:t>
            </a:r>
            <a:r>
              <a:rPr lang="de-DE" dirty="0" err="1" smtClean="0">
                <a:solidFill>
                  <a:schemeClr val="tx1"/>
                </a:solidFill>
                <a:latin typeface="+mn-lt"/>
              </a:rPr>
              <a:t>d'assumer</a:t>
            </a:r>
            <a:r>
              <a:rPr lang="de-DE" dirty="0" smtClean="0">
                <a:solidFill>
                  <a:schemeClr val="tx1"/>
                </a:solidFill>
                <a:latin typeface="+mn-lt"/>
              </a:rPr>
              <a:t> des </a:t>
            </a:r>
            <a:r>
              <a:rPr lang="de-DE" dirty="0" err="1" smtClean="0">
                <a:solidFill>
                  <a:schemeClr val="tx1"/>
                </a:solidFill>
                <a:latin typeface="+mn-lt"/>
              </a:rPr>
              <a:t>responsabilités</a:t>
            </a:r>
            <a:endParaRPr lang="de-DE" dirty="0" smtClean="0">
              <a:solidFill>
                <a:schemeClr val="tx1"/>
              </a:solidFill>
              <a:latin typeface="+mn-lt"/>
            </a:endParaRPr>
          </a:p>
          <a:p>
            <a:pPr lvl="4" eaLnBrk="1" hangingPunct="1">
              <a:spcBef>
                <a:spcPts val="400"/>
              </a:spcBef>
              <a:buSzPct val="65000"/>
              <a:defRPr/>
            </a:pPr>
            <a:endParaRPr lang="de-DE" sz="2000" dirty="0" smtClean="0">
              <a:latin typeface="+mn-lt"/>
            </a:endParaRPr>
          </a:p>
          <a:p>
            <a:pPr lvl="3" indent="-220663" eaLnBrk="1" hangingPunct="1">
              <a:spcBef>
                <a:spcPts val="400"/>
              </a:spcBef>
              <a:buSzPct val="75000"/>
              <a:defRPr/>
            </a:pPr>
            <a:endParaRPr lang="de-DE" sz="2000" dirty="0" smtClean="0">
              <a:latin typeface="+mn-lt"/>
            </a:endParaRPr>
          </a:p>
        </p:txBody>
      </p:sp>
      <p:sp>
        <p:nvSpPr>
          <p:cNvPr id="13315"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6B07CE5B-39BF-497C-AD70-067E76E36F52}" type="slidenum">
              <a:rPr lang="de-DE" altLang="de-DE" sz="1200" b="1">
                <a:solidFill>
                  <a:srgbClr val="FFFFFF"/>
                </a:solidFill>
              </a:rPr>
              <a:pPr algn="ctr">
                <a:lnSpc>
                  <a:spcPct val="80000"/>
                </a:lnSpc>
                <a:buSzPct val="100000"/>
              </a:pPr>
              <a:t>6</a:t>
            </a:fld>
            <a:endParaRPr lang="de-DE" altLang="de-DE" sz="1200" b="1">
              <a:solidFill>
                <a:srgbClr val="FFFFFF"/>
              </a:solidFill>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676400"/>
            <a:ext cx="281305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itre 1"/>
          <p:cNvSpPr>
            <a:spLocks noGrp="1"/>
          </p:cNvSpPr>
          <p:nvPr>
            <p:ph type="title"/>
          </p:nvPr>
        </p:nvSpPr>
        <p:spPr/>
        <p:txBody>
          <a:bodyPr/>
          <a:lstStyle/>
          <a:p>
            <a:pPr eaLnBrk="1" hangingPunct="1"/>
            <a:r>
              <a:rPr lang="de-DE" altLang="de-DE" smtClean="0">
                <a:solidFill>
                  <a:schemeClr val="tx1"/>
                </a:solidFill>
              </a:rPr>
              <a:t>LE MOBBING EST UN PHENOMENE SOCIAL</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buSzPct val="100000"/>
            </a:pPr>
            <a:endParaRPr lang="de-DE" altLang="de-DE" sz="4000">
              <a:solidFill>
                <a:srgbClr val="775F55"/>
              </a:solidFill>
            </a:endParaRPr>
          </a:p>
        </p:txBody>
      </p:sp>
      <p:sp>
        <p:nvSpPr>
          <p:cNvPr id="16386" name="Text Box 2"/>
          <p:cNvSpPr txBox="1">
            <a:spLocks noChangeArrowheads="1"/>
          </p:cNvSpPr>
          <p:nvPr/>
        </p:nvSpPr>
        <p:spPr bwMode="auto">
          <a:xfrm>
            <a:off x="612775" y="1600200"/>
            <a:ext cx="81534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09563" indent="-309563">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1pPr>
            <a:lvl2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2pPr>
            <a:lvl3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3pPr>
            <a:lvl4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4pPr>
            <a:lvl5pPr>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rgbClr val="000000"/>
                </a:solidFill>
                <a:latin typeface="Tw Cen MT" charset="0"/>
                <a:ea typeface="Microsoft YaHei" panose="020B0503020204020204" pitchFamily="34" charset="-122"/>
              </a:defRPr>
            </a:lvl9pPr>
          </a:lstStyle>
          <a:p>
            <a:pPr eaLnBrk="1" hangingPunct="1">
              <a:spcBef>
                <a:spcPts val="700"/>
              </a:spcBef>
              <a:buClr>
                <a:srgbClr val="DD8047"/>
              </a:buClr>
              <a:buSzPct val="60000"/>
              <a:buFont typeface="Wingdings" panose="05000000000000000000" pitchFamily="2" charset="2"/>
              <a:buChar char=""/>
              <a:defRPr/>
            </a:pPr>
            <a:endParaRPr lang="de-DE" sz="2900" dirty="0" smtClean="0"/>
          </a:p>
          <a:p>
            <a:pPr marL="457200" indent="-457200" eaLnBrk="1" hangingPunct="1">
              <a:spcBef>
                <a:spcPts val="700"/>
              </a:spcBef>
              <a:buSzPct val="60000"/>
              <a:buFont typeface="Wingdings" panose="05000000000000000000" pitchFamily="2" charset="2"/>
              <a:buChar char="q"/>
              <a:defRPr/>
            </a:pPr>
            <a:r>
              <a:rPr lang="de-DE" sz="2900" dirty="0" smtClean="0">
                <a:latin typeface="+mn-lt"/>
              </a:rPr>
              <a:t>Des </a:t>
            </a:r>
            <a:r>
              <a:rPr lang="de-DE" sz="2900" dirty="0" err="1" smtClean="0">
                <a:latin typeface="+mn-lt"/>
              </a:rPr>
              <a:t>réactions</a:t>
            </a:r>
            <a:r>
              <a:rPr lang="de-DE" sz="2900" dirty="0" smtClean="0">
                <a:latin typeface="+mn-lt"/>
              </a:rPr>
              <a:t> positives des </a:t>
            </a:r>
            <a:r>
              <a:rPr lang="de-DE" sz="2900" dirty="0" err="1" smtClean="0">
                <a:latin typeface="+mn-lt"/>
              </a:rPr>
              <a:t>camarades</a:t>
            </a:r>
            <a:r>
              <a:rPr lang="de-DE" sz="2900" dirty="0" smtClean="0">
                <a:latin typeface="+mn-lt"/>
              </a:rPr>
              <a:t> et de la </a:t>
            </a:r>
            <a:r>
              <a:rPr lang="de-DE" sz="2900" dirty="0" err="1" smtClean="0">
                <a:latin typeface="+mn-lt"/>
              </a:rPr>
              <a:t>reconnaissance</a:t>
            </a:r>
            <a:endParaRPr lang="de-DE" sz="2900" dirty="0">
              <a:latin typeface="+mn-lt"/>
            </a:endParaRPr>
          </a:p>
          <a:p>
            <a:pPr marL="457200" indent="-457200" eaLnBrk="1" hangingPunct="1">
              <a:spcBef>
                <a:spcPts val="700"/>
              </a:spcBef>
              <a:buSzPct val="60000"/>
              <a:buFont typeface="Wingdings" panose="05000000000000000000" pitchFamily="2" charset="2"/>
              <a:buChar char="q"/>
              <a:defRPr/>
            </a:pPr>
            <a:r>
              <a:rPr lang="de-DE" sz="2900" dirty="0" err="1" smtClean="0">
                <a:latin typeface="+mn-lt"/>
              </a:rPr>
              <a:t>Un</a:t>
            </a:r>
            <a:r>
              <a:rPr lang="de-DE" sz="2900" dirty="0" smtClean="0">
                <a:latin typeface="+mn-lt"/>
              </a:rPr>
              <a:t> </a:t>
            </a:r>
            <a:r>
              <a:rPr lang="de-DE" sz="2900" dirty="0" err="1" smtClean="0">
                <a:latin typeface="+mn-lt"/>
              </a:rPr>
              <a:t>sentiment</a:t>
            </a:r>
            <a:r>
              <a:rPr lang="de-DE" sz="2900" dirty="0" smtClean="0">
                <a:latin typeface="+mn-lt"/>
              </a:rPr>
              <a:t> de </a:t>
            </a:r>
            <a:r>
              <a:rPr lang="de-DE" sz="2900" dirty="0" err="1" smtClean="0">
                <a:latin typeface="+mn-lt"/>
              </a:rPr>
              <a:t>pouvoir</a:t>
            </a:r>
            <a:endParaRPr lang="de-DE" sz="2900" dirty="0">
              <a:latin typeface="+mn-lt"/>
            </a:endParaRPr>
          </a:p>
          <a:p>
            <a:pPr marL="457200" indent="-457200" eaLnBrk="1" hangingPunct="1">
              <a:spcBef>
                <a:spcPts val="700"/>
              </a:spcBef>
              <a:buSzPct val="60000"/>
              <a:buFont typeface="Wingdings" panose="05000000000000000000" pitchFamily="2" charset="2"/>
              <a:buChar char="q"/>
              <a:defRPr/>
            </a:pPr>
            <a:r>
              <a:rPr lang="de-DE" sz="2900" dirty="0" smtClean="0">
                <a:latin typeface="+mn-lt"/>
              </a:rPr>
              <a:t>Il se passe </a:t>
            </a:r>
            <a:r>
              <a:rPr lang="de-DE" sz="2900" dirty="0" err="1" smtClean="0">
                <a:latin typeface="+mn-lt"/>
              </a:rPr>
              <a:t>quelque</a:t>
            </a:r>
            <a:r>
              <a:rPr lang="de-DE" sz="2900" dirty="0" smtClean="0">
                <a:latin typeface="+mn-lt"/>
              </a:rPr>
              <a:t> </a:t>
            </a:r>
            <a:r>
              <a:rPr lang="de-DE" sz="2900" dirty="0" err="1" smtClean="0">
                <a:latin typeface="+mn-lt"/>
              </a:rPr>
              <a:t>chose</a:t>
            </a:r>
            <a:endParaRPr lang="de-DE" sz="2900" dirty="0">
              <a:latin typeface="+mn-lt"/>
            </a:endParaRPr>
          </a:p>
          <a:p>
            <a:pPr marL="457200" indent="-457200" eaLnBrk="1" hangingPunct="1">
              <a:spcBef>
                <a:spcPts val="700"/>
              </a:spcBef>
              <a:buSzPct val="60000"/>
              <a:buFont typeface="Wingdings" panose="05000000000000000000" pitchFamily="2" charset="2"/>
              <a:buChar char="q"/>
              <a:defRPr/>
            </a:pPr>
            <a:r>
              <a:rPr lang="de-DE" sz="2900" dirty="0" err="1" smtClean="0">
                <a:latin typeface="+mn-lt"/>
              </a:rPr>
              <a:t>Vengeance</a:t>
            </a:r>
            <a:endParaRPr lang="de-DE" sz="2900" dirty="0" smtClean="0">
              <a:latin typeface="+mn-lt"/>
            </a:endParaRPr>
          </a:p>
          <a:p>
            <a:pPr marL="317500" eaLnBrk="1" hangingPunct="1">
              <a:spcBef>
                <a:spcPts val="700"/>
              </a:spcBef>
              <a:buSzPct val="60000"/>
              <a:defRPr/>
            </a:pPr>
            <a:endParaRPr lang="de-DE" sz="2900" dirty="0" smtClean="0">
              <a:latin typeface="+mn-lt"/>
            </a:endParaRPr>
          </a:p>
          <a:p>
            <a:pPr marL="319088" algn="ctr" eaLnBrk="1" hangingPunct="1">
              <a:spcBef>
                <a:spcPts val="700"/>
              </a:spcBef>
              <a:buSzPct val="60000"/>
              <a:defRPr/>
            </a:pPr>
            <a:r>
              <a:rPr lang="de-DE" sz="2900" b="1" dirty="0" smtClean="0">
                <a:latin typeface="+mn-lt"/>
              </a:rPr>
              <a:t>Le </a:t>
            </a:r>
            <a:r>
              <a:rPr lang="de-DE" sz="2900" b="1" dirty="0" err="1" smtClean="0">
                <a:latin typeface="+mn-lt"/>
              </a:rPr>
              <a:t>meneur</a:t>
            </a:r>
            <a:r>
              <a:rPr lang="de-DE" sz="2900" b="1" dirty="0" smtClean="0">
                <a:latin typeface="+mn-lt"/>
              </a:rPr>
              <a:t>/la </a:t>
            </a:r>
            <a:r>
              <a:rPr lang="de-DE" sz="2900" b="1" dirty="0" err="1" smtClean="0">
                <a:latin typeface="+mn-lt"/>
              </a:rPr>
              <a:t>meneuse</a:t>
            </a:r>
            <a:r>
              <a:rPr lang="de-DE" sz="2900" b="1" dirty="0" smtClean="0">
                <a:latin typeface="+mn-lt"/>
              </a:rPr>
              <a:t> y </a:t>
            </a:r>
            <a:r>
              <a:rPr lang="de-DE" sz="2900" b="1" dirty="0" err="1" smtClean="0">
                <a:latin typeface="+mn-lt"/>
              </a:rPr>
              <a:t>gagne</a:t>
            </a:r>
            <a:r>
              <a:rPr lang="de-DE" sz="2900" b="1" dirty="0" smtClean="0">
                <a:latin typeface="+mn-lt"/>
              </a:rPr>
              <a:t> </a:t>
            </a:r>
          </a:p>
          <a:p>
            <a:pPr marL="319088" algn="ctr" eaLnBrk="1" hangingPunct="1">
              <a:spcBef>
                <a:spcPts val="700"/>
              </a:spcBef>
              <a:buSzPct val="60000"/>
              <a:defRPr/>
            </a:pPr>
            <a:r>
              <a:rPr lang="de-DE" sz="2900" b="1" dirty="0" smtClean="0">
                <a:latin typeface="+mn-lt"/>
              </a:rPr>
              <a:t>en </a:t>
            </a:r>
            <a:r>
              <a:rPr lang="de-DE" sz="2900" b="1" dirty="0" err="1" smtClean="0">
                <a:latin typeface="+mn-lt"/>
              </a:rPr>
              <a:t>faisant</a:t>
            </a:r>
            <a:r>
              <a:rPr lang="de-DE" sz="2900" b="1" dirty="0" smtClean="0">
                <a:latin typeface="+mn-lt"/>
              </a:rPr>
              <a:t> du </a:t>
            </a:r>
            <a:r>
              <a:rPr lang="de-DE" sz="2900" b="1" dirty="0" err="1" smtClean="0">
                <a:latin typeface="+mn-lt"/>
              </a:rPr>
              <a:t>mobbing</a:t>
            </a:r>
            <a:r>
              <a:rPr lang="de-DE" sz="2900" b="1" dirty="0" smtClean="0">
                <a:latin typeface="+mn-lt"/>
              </a:rPr>
              <a:t>!!</a:t>
            </a:r>
          </a:p>
        </p:txBody>
      </p:sp>
      <p:sp>
        <p:nvSpPr>
          <p:cNvPr id="15364"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8F749458-AA25-46D0-B556-9EB40BAAA395}" type="slidenum">
              <a:rPr lang="de-DE" altLang="de-DE" sz="1200" b="1">
                <a:solidFill>
                  <a:srgbClr val="FFFFFF"/>
                </a:solidFill>
              </a:rPr>
              <a:pPr algn="ctr">
                <a:lnSpc>
                  <a:spcPct val="80000"/>
                </a:lnSpc>
                <a:buSzPct val="100000"/>
              </a:pPr>
              <a:t>7</a:t>
            </a:fld>
            <a:endParaRPr lang="de-DE" altLang="de-DE" sz="1200" b="1">
              <a:solidFill>
                <a:srgbClr val="FFFFFF"/>
              </a:solidFill>
            </a:endParaRPr>
          </a:p>
        </p:txBody>
      </p:sp>
      <p:pic>
        <p:nvPicPr>
          <p:cNvPr id="1536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2714625"/>
            <a:ext cx="2489200" cy="231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itre 1"/>
          <p:cNvSpPr>
            <a:spLocks noGrp="1"/>
          </p:cNvSpPr>
          <p:nvPr>
            <p:ph type="title"/>
          </p:nvPr>
        </p:nvSpPr>
        <p:spPr/>
        <p:txBody>
          <a:bodyPr/>
          <a:lstStyle/>
          <a:p>
            <a:pPr eaLnBrk="1" hangingPunct="1"/>
            <a:r>
              <a:rPr lang="de-DE" altLang="de-DE" smtClean="0">
                <a:solidFill>
                  <a:schemeClr val="tx1"/>
                </a:solidFill>
              </a:rPr>
              <a:t>QU‘APPORTE LE MOBBING AU MENEUR/A LA MENEUSE? </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lnSpc>
                <a:spcPct val="80000"/>
              </a:lnSpc>
              <a:buSzPct val="100000"/>
            </a:pPr>
            <a:fld id="{6E235509-E786-4104-BCC6-E9288B3B99AD}" type="slidenum">
              <a:rPr lang="de-DE" altLang="de-DE" sz="1200" b="1">
                <a:solidFill>
                  <a:srgbClr val="FFFFFF"/>
                </a:solidFill>
              </a:rPr>
              <a:pPr algn="ctr">
                <a:lnSpc>
                  <a:spcPct val="80000"/>
                </a:lnSpc>
                <a:buSzPct val="100000"/>
              </a:pPr>
              <a:t>8</a:t>
            </a:fld>
            <a:endParaRPr lang="de-DE" altLang="de-DE" sz="1200" b="1">
              <a:solidFill>
                <a:srgbClr val="FFFFFF"/>
              </a:solidFill>
            </a:endParaRPr>
          </a:p>
        </p:txBody>
      </p:sp>
      <p:sp>
        <p:nvSpPr>
          <p:cNvPr id="17411" name="Text Box 3"/>
          <p:cNvSpPr txBox="1">
            <a:spLocks noChangeArrowheads="1"/>
          </p:cNvSpPr>
          <p:nvPr/>
        </p:nvSpPr>
        <p:spPr bwMode="auto">
          <a:xfrm>
            <a:off x="546100" y="1844675"/>
            <a:ext cx="8153400" cy="485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spcBef>
                <a:spcPts val="700"/>
              </a:spcBef>
              <a:buSzPct val="60000"/>
              <a:defRPr/>
            </a:pPr>
            <a:r>
              <a:rPr lang="de-CH" altLang="de-DE" sz="3200" b="1" u="sng" dirty="0" smtClean="0">
                <a:solidFill>
                  <a:srgbClr val="000000"/>
                </a:solidFill>
              </a:rPr>
              <a:t>Les </a:t>
            </a:r>
            <a:r>
              <a:rPr lang="de-CH" altLang="de-DE" sz="3200" b="1" u="sng" dirty="0" err="1" smtClean="0">
                <a:solidFill>
                  <a:srgbClr val="000000"/>
                </a:solidFill>
              </a:rPr>
              <a:t>droits</a:t>
            </a:r>
            <a:r>
              <a:rPr lang="de-CH" altLang="de-DE" sz="3200" b="1" u="sng" dirty="0" smtClean="0">
                <a:solidFill>
                  <a:srgbClr val="000000"/>
                </a:solidFill>
              </a:rPr>
              <a:t> </a:t>
            </a:r>
            <a:r>
              <a:rPr lang="de-CH" altLang="de-DE" sz="3200" b="1" u="sng" dirty="0" err="1" smtClean="0">
                <a:solidFill>
                  <a:srgbClr val="000000"/>
                </a:solidFill>
              </a:rPr>
              <a:t>humains</a:t>
            </a:r>
            <a:r>
              <a:rPr lang="de-CH" altLang="de-DE" sz="3200" b="1" u="sng" dirty="0" smtClean="0">
                <a:solidFill>
                  <a:srgbClr val="000000"/>
                </a:solidFill>
              </a:rPr>
              <a:t> </a:t>
            </a:r>
            <a:r>
              <a:rPr lang="de-CH" altLang="de-DE" sz="3200" b="1" u="sng" dirty="0" err="1" smtClean="0">
                <a:solidFill>
                  <a:srgbClr val="000000"/>
                </a:solidFill>
              </a:rPr>
              <a:t>sont</a:t>
            </a:r>
            <a:r>
              <a:rPr lang="de-CH" altLang="de-DE" sz="3200" b="1" u="sng" dirty="0" smtClean="0">
                <a:solidFill>
                  <a:srgbClr val="000000"/>
                </a:solidFill>
              </a:rPr>
              <a:t> :</a:t>
            </a:r>
          </a:p>
          <a:p>
            <a:pPr eaLnBrk="1" hangingPunct="1">
              <a:spcBef>
                <a:spcPts val="700"/>
              </a:spcBef>
              <a:buClr>
                <a:srgbClr val="DD8047"/>
              </a:buClr>
              <a:buSzPct val="60000"/>
              <a:defRPr/>
            </a:pPr>
            <a:endParaRPr lang="de-CH" altLang="de-DE" sz="2900" dirty="0" smtClean="0">
              <a:solidFill>
                <a:srgbClr val="000000"/>
              </a:solidFill>
            </a:endParaRPr>
          </a:p>
          <a:p>
            <a:pPr marL="457200" indent="-457200" eaLnBrk="1" hangingPunct="1">
              <a:spcBef>
                <a:spcPts val="700"/>
              </a:spcBef>
              <a:buSzPct val="60000"/>
              <a:buFont typeface="Wingdings" panose="05000000000000000000" pitchFamily="2" charset="2"/>
              <a:buChar char="q"/>
              <a:defRPr/>
            </a:pPr>
            <a:r>
              <a:rPr lang="de-CH" altLang="de-DE" sz="2900" dirty="0" smtClean="0">
                <a:solidFill>
                  <a:srgbClr val="000000"/>
                </a:solidFill>
              </a:rPr>
              <a:t>Des </a:t>
            </a:r>
            <a:r>
              <a:rPr lang="de-CH" altLang="de-DE" sz="2900" dirty="0" err="1" smtClean="0">
                <a:solidFill>
                  <a:srgbClr val="000000"/>
                </a:solidFill>
              </a:rPr>
              <a:t>droits</a:t>
            </a:r>
            <a:r>
              <a:rPr lang="de-CH" altLang="de-DE" sz="2900" dirty="0" smtClean="0">
                <a:solidFill>
                  <a:srgbClr val="000000"/>
                </a:solidFill>
              </a:rPr>
              <a:t> </a:t>
            </a:r>
            <a:r>
              <a:rPr lang="de-CH" altLang="de-DE" sz="2900" dirty="0" err="1" smtClean="0">
                <a:solidFill>
                  <a:srgbClr val="000000"/>
                </a:solidFill>
              </a:rPr>
              <a:t>que</a:t>
            </a:r>
            <a:r>
              <a:rPr lang="de-CH" altLang="de-DE" sz="2900" dirty="0" smtClean="0">
                <a:solidFill>
                  <a:srgbClr val="000000"/>
                </a:solidFill>
              </a:rPr>
              <a:t> </a:t>
            </a:r>
            <a:r>
              <a:rPr lang="de-CH" altLang="de-DE" sz="2900" dirty="0" err="1" smtClean="0">
                <a:solidFill>
                  <a:srgbClr val="000000"/>
                </a:solidFill>
              </a:rPr>
              <a:t>tout</a:t>
            </a:r>
            <a:r>
              <a:rPr lang="de-CH" altLang="de-DE" sz="2900" dirty="0" smtClean="0">
                <a:solidFill>
                  <a:srgbClr val="000000"/>
                </a:solidFill>
              </a:rPr>
              <a:t> le </a:t>
            </a:r>
            <a:r>
              <a:rPr lang="de-CH" altLang="de-DE" sz="2900" dirty="0" err="1" smtClean="0">
                <a:solidFill>
                  <a:srgbClr val="000000"/>
                </a:solidFill>
              </a:rPr>
              <a:t>monde</a:t>
            </a:r>
            <a:r>
              <a:rPr lang="de-CH" altLang="de-DE" sz="2900" dirty="0" smtClean="0">
                <a:solidFill>
                  <a:srgbClr val="000000"/>
                </a:solidFill>
              </a:rPr>
              <a:t> </a:t>
            </a:r>
            <a:r>
              <a:rPr lang="de-CH" altLang="de-DE" sz="2900" dirty="0" err="1" smtClean="0">
                <a:solidFill>
                  <a:srgbClr val="000000"/>
                </a:solidFill>
              </a:rPr>
              <a:t>possède</a:t>
            </a:r>
            <a:r>
              <a:rPr lang="de-CH" altLang="de-DE" sz="2900" dirty="0" smtClean="0">
                <a:solidFill>
                  <a:srgbClr val="000000"/>
                </a:solidFill>
              </a:rPr>
              <a:t>, </a:t>
            </a:r>
            <a:r>
              <a:rPr lang="de-CH" altLang="de-DE" sz="2900" dirty="0" err="1" smtClean="0">
                <a:solidFill>
                  <a:srgbClr val="000000"/>
                </a:solidFill>
              </a:rPr>
              <a:t>dès</a:t>
            </a:r>
            <a:r>
              <a:rPr lang="de-CH" altLang="de-DE" sz="2900" dirty="0" smtClean="0">
                <a:solidFill>
                  <a:srgbClr val="000000"/>
                </a:solidFill>
              </a:rPr>
              <a:t> la </a:t>
            </a:r>
            <a:r>
              <a:rPr lang="de-CH" altLang="de-DE" sz="2900" dirty="0" err="1" smtClean="0">
                <a:solidFill>
                  <a:srgbClr val="000000"/>
                </a:solidFill>
              </a:rPr>
              <a:t>naissance</a:t>
            </a:r>
            <a:r>
              <a:rPr lang="de-CH" altLang="de-DE" sz="2900" dirty="0" smtClean="0">
                <a:solidFill>
                  <a:srgbClr val="000000"/>
                </a:solidFill>
              </a:rPr>
              <a:t>.</a:t>
            </a:r>
          </a:p>
          <a:p>
            <a:pPr marL="457200" indent="-457200" eaLnBrk="1" hangingPunct="1">
              <a:spcBef>
                <a:spcPts val="700"/>
              </a:spcBef>
              <a:buSzPct val="60000"/>
              <a:buFont typeface="Wingdings" panose="05000000000000000000" pitchFamily="2" charset="2"/>
              <a:buChar char="q"/>
              <a:defRPr/>
            </a:pPr>
            <a:endParaRPr lang="de-CH" altLang="de-DE" sz="2900" dirty="0" smtClean="0">
              <a:solidFill>
                <a:srgbClr val="000000"/>
              </a:solidFill>
            </a:endParaRPr>
          </a:p>
          <a:p>
            <a:pPr marL="457200" indent="-457200" eaLnBrk="1" hangingPunct="1">
              <a:spcBef>
                <a:spcPts val="700"/>
              </a:spcBef>
              <a:buSzPct val="60000"/>
              <a:buFont typeface="Wingdings" panose="05000000000000000000" pitchFamily="2" charset="2"/>
              <a:buChar char="q"/>
              <a:defRPr/>
            </a:pPr>
            <a:r>
              <a:rPr lang="de-CH" altLang="de-DE" sz="2900" dirty="0" err="1" smtClean="0">
                <a:solidFill>
                  <a:srgbClr val="000000"/>
                </a:solidFill>
              </a:rPr>
              <a:t>Indépendants</a:t>
            </a:r>
            <a:r>
              <a:rPr lang="de-CH" altLang="de-DE" sz="2900" dirty="0" smtClean="0">
                <a:solidFill>
                  <a:srgbClr val="000000"/>
                </a:solidFill>
              </a:rPr>
              <a:t> de </a:t>
            </a:r>
            <a:r>
              <a:rPr lang="de-CH" altLang="de-DE" sz="2900" dirty="0" err="1" smtClean="0">
                <a:solidFill>
                  <a:srgbClr val="000000"/>
                </a:solidFill>
              </a:rPr>
              <a:t>l'origine</a:t>
            </a:r>
            <a:r>
              <a:rPr lang="de-CH" altLang="de-DE" sz="2900" dirty="0" smtClean="0">
                <a:solidFill>
                  <a:srgbClr val="000000"/>
                </a:solidFill>
              </a:rPr>
              <a:t>, de la </a:t>
            </a:r>
            <a:r>
              <a:rPr lang="de-CH" altLang="de-DE" sz="2900" dirty="0" err="1" smtClean="0">
                <a:solidFill>
                  <a:srgbClr val="000000"/>
                </a:solidFill>
              </a:rPr>
              <a:t>langue</a:t>
            </a:r>
            <a:r>
              <a:rPr lang="de-CH" altLang="de-DE" sz="2900" dirty="0" smtClean="0">
                <a:solidFill>
                  <a:srgbClr val="000000"/>
                </a:solidFill>
              </a:rPr>
              <a:t>, de la </a:t>
            </a:r>
            <a:r>
              <a:rPr lang="de-CH" altLang="de-DE" sz="2900" dirty="0" err="1" smtClean="0">
                <a:solidFill>
                  <a:srgbClr val="000000"/>
                </a:solidFill>
              </a:rPr>
              <a:t>religion</a:t>
            </a:r>
            <a:r>
              <a:rPr lang="de-CH" altLang="de-DE" sz="2900" dirty="0" smtClean="0">
                <a:solidFill>
                  <a:srgbClr val="000000"/>
                </a:solidFill>
              </a:rPr>
              <a:t> </a:t>
            </a:r>
            <a:r>
              <a:rPr lang="de-CH" altLang="de-DE" sz="2900" dirty="0" err="1" smtClean="0">
                <a:solidFill>
                  <a:srgbClr val="000000"/>
                </a:solidFill>
              </a:rPr>
              <a:t>ou</a:t>
            </a:r>
            <a:r>
              <a:rPr lang="de-CH" altLang="de-DE" sz="2900" dirty="0" smtClean="0">
                <a:solidFill>
                  <a:srgbClr val="000000"/>
                </a:solidFill>
              </a:rPr>
              <a:t> du </a:t>
            </a:r>
            <a:r>
              <a:rPr lang="de-CH" altLang="de-DE" sz="2900" dirty="0" err="1" smtClean="0">
                <a:solidFill>
                  <a:srgbClr val="000000"/>
                </a:solidFill>
              </a:rPr>
              <a:t>sexe</a:t>
            </a:r>
            <a:r>
              <a:rPr lang="de-CH" altLang="de-DE" sz="2900" dirty="0" smtClean="0">
                <a:solidFill>
                  <a:srgbClr val="000000"/>
                </a:solidFill>
              </a:rPr>
              <a:t>.</a:t>
            </a:r>
          </a:p>
          <a:p>
            <a:pPr marL="457200" indent="-457200" eaLnBrk="1" hangingPunct="1">
              <a:spcBef>
                <a:spcPts val="700"/>
              </a:spcBef>
              <a:buSzPct val="60000"/>
              <a:buFont typeface="Wingdings" panose="05000000000000000000" pitchFamily="2" charset="2"/>
              <a:buChar char="q"/>
              <a:defRPr/>
            </a:pPr>
            <a:endParaRPr lang="de-CH" altLang="de-DE" sz="2900" dirty="0" smtClean="0">
              <a:solidFill>
                <a:srgbClr val="000000"/>
              </a:solidFill>
            </a:endParaRPr>
          </a:p>
          <a:p>
            <a:pPr marL="457200" indent="-457200" eaLnBrk="1" hangingPunct="1">
              <a:spcBef>
                <a:spcPts val="700"/>
              </a:spcBef>
              <a:buSzPct val="60000"/>
              <a:buFont typeface="Wingdings" panose="05000000000000000000" pitchFamily="2" charset="2"/>
              <a:buChar char="q"/>
              <a:defRPr/>
            </a:pPr>
            <a:r>
              <a:rPr lang="de-CH" altLang="de-DE" sz="2900" dirty="0" err="1" smtClean="0">
                <a:solidFill>
                  <a:srgbClr val="000000"/>
                </a:solidFill>
              </a:rPr>
              <a:t>Universels</a:t>
            </a:r>
            <a:r>
              <a:rPr lang="de-CH" altLang="de-DE" sz="2900" dirty="0" smtClean="0">
                <a:solidFill>
                  <a:srgbClr val="000000"/>
                </a:solidFill>
              </a:rPr>
              <a:t>, </a:t>
            </a:r>
            <a:r>
              <a:rPr lang="de-CH" altLang="de-DE" sz="2900" dirty="0" err="1" smtClean="0">
                <a:solidFill>
                  <a:srgbClr val="000000"/>
                </a:solidFill>
              </a:rPr>
              <a:t>intangibles</a:t>
            </a:r>
            <a:r>
              <a:rPr lang="de-CH" altLang="de-DE" sz="2900" dirty="0" smtClean="0">
                <a:solidFill>
                  <a:srgbClr val="000000"/>
                </a:solidFill>
              </a:rPr>
              <a:t> et </a:t>
            </a:r>
            <a:r>
              <a:rPr lang="de-CH" altLang="de-DE" sz="2900" dirty="0" err="1" smtClean="0">
                <a:solidFill>
                  <a:srgbClr val="000000"/>
                </a:solidFill>
              </a:rPr>
              <a:t>inaliénables</a:t>
            </a:r>
            <a:r>
              <a:rPr lang="de-CH" altLang="de-DE" sz="2900" dirty="0" smtClean="0">
                <a:solidFill>
                  <a:srgbClr val="000000"/>
                </a:solidFill>
              </a:rPr>
              <a:t>.</a:t>
            </a:r>
          </a:p>
          <a:p>
            <a:pPr eaLnBrk="1" hangingPunct="1">
              <a:spcBef>
                <a:spcPts val="700"/>
              </a:spcBef>
              <a:buSzPct val="60000"/>
              <a:defRPr/>
            </a:pPr>
            <a:endParaRPr lang="de-CH" altLang="de-DE" sz="2900" dirty="0" smtClean="0">
              <a:solidFill>
                <a:srgbClr val="000000"/>
              </a:solidFill>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338138"/>
            <a:ext cx="1971675" cy="93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itre 1"/>
          <p:cNvSpPr>
            <a:spLocks noGrp="1"/>
          </p:cNvSpPr>
          <p:nvPr>
            <p:ph type="title"/>
          </p:nvPr>
        </p:nvSpPr>
        <p:spPr/>
        <p:txBody>
          <a:bodyPr/>
          <a:lstStyle/>
          <a:p>
            <a:pPr eaLnBrk="1" hangingPunct="1"/>
            <a:r>
              <a:rPr lang="de-DE" altLang="de-DE" smtClean="0">
                <a:solidFill>
                  <a:schemeClr val="tx1"/>
                </a:solidFill>
              </a:rPr>
              <a:t>L‘INTERDICTION DU MOBBING EST UN DROIT HUMAIN</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01625" y="1338263"/>
            <a:ext cx="4341813"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eaLnBrk="1" hangingPunct="1">
              <a:spcBef>
                <a:spcPts val="700"/>
              </a:spcBef>
              <a:buSzPct val="60000"/>
            </a:pPr>
            <a:endParaRPr lang="de-CH" altLang="de-DE">
              <a:solidFill>
                <a:srgbClr val="000000"/>
              </a:solidFill>
              <a:latin typeface="Arial Narrow" panose="020B0606020202030204" pitchFamily="34" charset="0"/>
            </a:endParaRPr>
          </a:p>
          <a:p>
            <a:pPr eaLnBrk="1" hangingPunct="1">
              <a:lnSpc>
                <a:spcPts val="3125"/>
              </a:lnSpc>
              <a:spcBef>
                <a:spcPts val="700"/>
              </a:spcBef>
              <a:buSzPct val="60000"/>
            </a:pPr>
            <a:r>
              <a:rPr lang="de-CH" altLang="de-DE" sz="2400" b="1">
                <a:solidFill>
                  <a:srgbClr val="000000"/>
                </a:solidFill>
                <a:latin typeface="Arial" panose="020B0604020202020204" pitchFamily="34" charset="0"/>
                <a:cs typeface="Arial" panose="020B0604020202020204" pitchFamily="34" charset="0"/>
              </a:rPr>
              <a:t>Déclaration universelle des droits de l'homme (DUDH) de 1948:</a:t>
            </a:r>
            <a:r>
              <a:rPr lang="de-CH" altLang="de-DE" sz="2400">
                <a:solidFill>
                  <a:srgbClr val="000000"/>
                </a:solidFill>
                <a:latin typeface="Arial" panose="020B0604020202020204" pitchFamily="34" charset="0"/>
                <a:cs typeface="Arial" panose="020B0604020202020204" pitchFamily="34" charset="0"/>
              </a:rPr>
              <a:t> </a:t>
            </a:r>
          </a:p>
          <a:p>
            <a:pPr eaLnBrk="1" hangingPunct="1">
              <a:lnSpc>
                <a:spcPts val="3125"/>
              </a:lnSpc>
              <a:spcBef>
                <a:spcPts val="700"/>
              </a:spcBef>
              <a:buSzPct val="60000"/>
            </a:pPr>
            <a:endParaRPr lang="de-CH" altLang="de-DE" sz="2400">
              <a:solidFill>
                <a:srgbClr val="000000"/>
              </a:solidFill>
              <a:latin typeface="Arial" panose="020B0604020202020204" pitchFamily="34" charset="0"/>
              <a:cs typeface="Arial" panose="020B0604020202020204" pitchFamily="34" charset="0"/>
            </a:endParaRPr>
          </a:p>
          <a:p>
            <a:pPr eaLnBrk="1" hangingPunct="1">
              <a:lnSpc>
                <a:spcPts val="3125"/>
              </a:lnSpc>
              <a:spcBef>
                <a:spcPts val="700"/>
              </a:spcBef>
              <a:buSzPct val="60000"/>
            </a:pPr>
            <a:r>
              <a:rPr lang="de-CH" altLang="de-DE" sz="2400">
                <a:solidFill>
                  <a:srgbClr val="000000"/>
                </a:solidFill>
                <a:latin typeface="Arial" panose="020B0604020202020204" pitchFamily="34" charset="0"/>
                <a:cs typeface="Arial" panose="020B0604020202020204" pitchFamily="34" charset="0"/>
              </a:rPr>
              <a:t>Pour que les dictateurs ne commettent plus de crimes et pour que les êtres humains puissent vivre en paix, les Etats ont adopté une Déclaration universelle de droits pour tous et toutes.</a:t>
            </a:r>
          </a:p>
          <a:p>
            <a:pPr eaLnBrk="1" hangingPunct="1">
              <a:spcBef>
                <a:spcPts val="700"/>
              </a:spcBef>
              <a:buSzPct val="60000"/>
            </a:pPr>
            <a:endParaRPr lang="de-CH" altLang="de-DE">
              <a:solidFill>
                <a:srgbClr val="000000"/>
              </a:solidFill>
              <a:latin typeface="Arial Narrow" panose="020B0606020202030204" pitchFamily="34" charset="0"/>
            </a:endParaRPr>
          </a:p>
          <a:p>
            <a:pPr eaLnBrk="1" hangingPunct="1">
              <a:spcBef>
                <a:spcPts val="700"/>
              </a:spcBef>
              <a:buSzPct val="60000"/>
            </a:pPr>
            <a:endParaRPr lang="de-CH" altLang="de-DE" sz="3600">
              <a:solidFill>
                <a:srgbClr val="000000"/>
              </a:solidFill>
              <a:latin typeface="Arial Narrow" panose="020B0606020202030204" pitchFamily="34" charset="0"/>
            </a:endParaRPr>
          </a:p>
          <a:p>
            <a:pPr eaLnBrk="1" hangingPunct="1">
              <a:spcBef>
                <a:spcPts val="700"/>
              </a:spcBef>
              <a:buSzPct val="60000"/>
            </a:pPr>
            <a:endParaRPr lang="de-CH" altLang="de-DE" sz="3600">
              <a:solidFill>
                <a:srgbClr val="000000"/>
              </a:solidFill>
              <a:latin typeface="Arial Narrow" panose="020B0606020202030204" pitchFamily="34" charset="0"/>
            </a:endParaRPr>
          </a:p>
          <a:p>
            <a:pPr eaLnBrk="1" hangingPunct="1">
              <a:spcBef>
                <a:spcPts val="700"/>
              </a:spcBef>
              <a:buSzPct val="60000"/>
            </a:pPr>
            <a:endParaRPr lang="de-CH" altLang="de-DE" sz="3600">
              <a:solidFill>
                <a:srgbClr val="000000"/>
              </a:solidFill>
              <a:latin typeface="Arial Narrow" panose="020B0606020202030204" pitchFamily="34" charset="0"/>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205038"/>
            <a:ext cx="3792537" cy="354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3"/>
          <p:cNvSpPr txBox="1">
            <a:spLocks noChangeArrowheads="1"/>
          </p:cNvSpPr>
          <p:nvPr/>
        </p:nvSpPr>
        <p:spPr bwMode="auto">
          <a:xfrm>
            <a:off x="4865688" y="5753100"/>
            <a:ext cx="37925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buSzPct val="100000"/>
            </a:pPr>
            <a:r>
              <a:rPr lang="de-CH" altLang="de-DE" sz="1000">
                <a:solidFill>
                  <a:srgbClr val="000000"/>
                </a:solidFill>
                <a:latin typeface="Amnesty Trade Gothic" panose="020B0503040303020004" pitchFamily="34" charset="0"/>
                <a:ea typeface="ＭＳ Ｐゴシック" panose="020B0600070205080204" pitchFamily="34" charset="-128"/>
              </a:rPr>
              <a:t>Eleanor Roosevelt tient la Déclaration universelle des droits de l'hommes dans ses mains </a:t>
            </a:r>
            <a:r>
              <a:rPr lang="de-CH" altLang="de-DE" sz="1000">
                <a:solidFill>
                  <a:srgbClr val="000000"/>
                </a:solidFill>
                <a:latin typeface="Amnesty Trade Gothic Light" panose="020B0403040303020004" pitchFamily="34" charset="0"/>
                <a:ea typeface="ＭＳ Ｐゴシック" panose="020B0600070205080204" pitchFamily="34" charset="-128"/>
              </a:rPr>
              <a:t>© DR</a:t>
            </a:r>
          </a:p>
        </p:txBody>
      </p:sp>
      <p:sp>
        <p:nvSpPr>
          <p:cNvPr id="19461" name="Text Box 4"/>
          <p:cNvSpPr txBox="1">
            <a:spLocks noChangeArrowheads="1"/>
          </p:cNvSpPr>
          <p:nvPr/>
        </p:nvSpPr>
        <p:spPr bwMode="auto">
          <a:xfrm>
            <a:off x="-958850" y="228600"/>
            <a:ext cx="91440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w Cen MT" charset="0"/>
                <a:ea typeface="Microsoft YaHei" panose="020B0503020204020204" pitchFamily="34" charset="-122"/>
              </a:defRPr>
            </a:lvl9pPr>
          </a:lstStyle>
          <a:p>
            <a:pPr algn="ctr">
              <a:buSzPct val="100000"/>
            </a:pPr>
            <a:endParaRPr lang="de-DE" altLang="de-DE" sz="4300">
              <a:solidFill>
                <a:srgbClr val="775F55"/>
              </a:solidFill>
            </a:endParaRPr>
          </a:p>
        </p:txBody>
      </p:sp>
      <p:pic>
        <p:nvPicPr>
          <p:cNvPr id="1946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25" y="338138"/>
            <a:ext cx="1971675" cy="93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itre 1"/>
          <p:cNvSpPr>
            <a:spLocks noGrp="1"/>
          </p:cNvSpPr>
          <p:nvPr>
            <p:ph type="title"/>
          </p:nvPr>
        </p:nvSpPr>
        <p:spPr/>
        <p:txBody>
          <a:bodyPr/>
          <a:lstStyle/>
          <a:p>
            <a:pPr eaLnBrk="1" hangingPunct="1"/>
            <a:r>
              <a:rPr lang="de-DE" altLang="de-DE" smtClean="0">
                <a:solidFill>
                  <a:schemeClr val="tx1"/>
                </a:solidFill>
              </a:rPr>
              <a:t>D‘OU PROVIENNENT-ILS?</a:t>
            </a:r>
            <a:endParaRPr lang="fr-CH" altLang="de-DE"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AI">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AI" id="{FC39077F-2275-41D5-A659-46E171487726}" vid="{230A6125-F163-4AD7-952F-808CCD178121}"/>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Bildschirmpräsentation (4:3)</PresentationFormat>
  <Paragraphs>226</Paragraphs>
  <Slides>20</Slides>
  <Notes>19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20</vt:i4>
      </vt:variant>
    </vt:vector>
  </HeadingPairs>
  <TitlesOfParts>
    <vt:vector size="32" baseType="lpstr">
      <vt:lpstr>Tw Cen MT</vt:lpstr>
      <vt:lpstr>Microsoft YaHei</vt:lpstr>
      <vt:lpstr>Arial</vt:lpstr>
      <vt:lpstr>Amnesty Trade Gothic Cn</vt:lpstr>
      <vt:lpstr>Amnesty Trade Gothic</vt:lpstr>
      <vt:lpstr>Wingdings</vt:lpstr>
      <vt:lpstr>Times New Roman</vt:lpstr>
      <vt:lpstr>Calibri</vt:lpstr>
      <vt:lpstr>Arial Narrow</vt:lpstr>
      <vt:lpstr>ＭＳ Ｐゴシック</vt:lpstr>
      <vt:lpstr>Amnesty Trade Gothic Light</vt:lpstr>
      <vt:lpstr>PPT_AI</vt:lpstr>
      <vt:lpstr>LES JEUNES FACE AU MOBBING</vt:lpstr>
      <vt:lpstr>CONTENU</vt:lpstr>
      <vt:lpstr>LES FORMES DE MOBBING</vt:lpstr>
      <vt:lpstr>   LES ROLES DANS LE PROCESSUS DE MOBING   Qui est directement impliqué·e?</vt:lpstr>
      <vt:lpstr>ROLES – QUI MANQUE ENCORE?</vt:lpstr>
      <vt:lpstr>LE MOBBING EST UN PHENOMENE SOCIAL</vt:lpstr>
      <vt:lpstr>QU‘APPORTE LE MOBBING AU MENEUR/A LA MENEUSE? </vt:lpstr>
      <vt:lpstr>L‘INTERDICTION DU MOBBING EST UN DROIT HUMAIN</vt:lpstr>
      <vt:lpstr>D‘OU PROVIENNENT-ILS?</vt:lpstr>
      <vt:lpstr>LES DROITS HUMAINS SONT VIOLES</vt:lpstr>
      <vt:lpstr> QUELS ARTICLES DE LA DUDH PROTEGENT DU MOBBING? </vt:lpstr>
      <vt:lpstr>QUELS ARTICLES DE LA DUDH PROTEGENT DU MOBBING?</vt:lpstr>
      <vt:lpstr>QUELS ARTICLES DE LA DUDH PROTEGENT DU MOBBING?</vt:lpstr>
      <vt:lpstr>CONSEQUENCES DU MOBBING</vt:lpstr>
      <vt:lpstr>CONSEQUENCES DU MOBBING I</vt:lpstr>
      <vt:lpstr>CONSEQUENCES DU MOBBING II</vt:lpstr>
      <vt:lpstr>CONSEQUENCES DU MOBBING III</vt:lpstr>
      <vt:lpstr> CONSEQUENCES DU MOBBING IV </vt:lpstr>
      <vt:lpstr>CONSEQUENCES DU MOBBING V</vt:lpstr>
      <vt:lpstr>CYBERMOBBING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MOBBING</dc:title>
  <dc:creator>Esther Holl</dc:creator>
  <cp:lastModifiedBy>Benjamin Veress</cp:lastModifiedBy>
  <cp:revision>100</cp:revision>
  <cp:lastPrinted>1601-01-01T00:00:00Z</cp:lastPrinted>
  <dcterms:created xsi:type="dcterms:W3CDTF">2014-09-29T07:28:09Z</dcterms:created>
  <dcterms:modified xsi:type="dcterms:W3CDTF">2016-07-27T13:19:08Z</dcterms:modified>
</cp:coreProperties>
</file>