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 varScale="1">
        <p:scale>
          <a:sx n="115" d="100"/>
          <a:sy n="115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7-14T08:51:17.234" idx="1">
    <p:pos x="10" y="10"/>
    <p:text>Pour changer la photo de l'arrière-fond de la page de titre, il faut changer la photo figurant dans le masque de titre. Vous trouverez un mode d'emploi détaillé dans l'aide de PowerPoint --&gt; appuyez sur la touche F1!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EF905-E33F-46AB-99E9-24B150DD3B96}" type="datetimeFigureOut">
              <a:rPr lang="fr-CH" smtClean="0"/>
              <a:t>14.02.2019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204B7-4733-4BFC-B033-7EC81E09ABE1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59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B85A2A-3638-44DC-9E5F-EEE79D21884A}" type="slidenum">
              <a:t>2</a:t>
            </a:fld>
            <a:endParaRPr lang="fr-CH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773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3E1B04-91BE-446C-9FF4-600296CD3226}" type="slidenum">
              <a:t>3</a:t>
            </a:fld>
            <a:endParaRPr lang="fr-CH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554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119093-6C0A-486C-8311-D3C79F11FE74}" type="slidenum">
              <a:t>4</a:t>
            </a:fld>
            <a:endParaRPr lang="fr-CH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598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CA9436-6B62-4C80-89A9-0588B5F862F7}" type="slidenum">
              <a:t>5</a:t>
            </a:fld>
            <a:endParaRPr lang="fr-CH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641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E9E49C-9A11-49BC-B5D1-9699C64C56C4}" type="slidenum">
              <a:t>6</a:t>
            </a:fld>
            <a:endParaRPr lang="fr-CH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948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I_Logo_col_PowerPoint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66725"/>
            <a:ext cx="823753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363" y="741363"/>
            <a:ext cx="7683500" cy="98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45720" rIns="0" bIns="45720"/>
          <a:lstStyle>
            <a:lvl1pPr>
              <a:lnSpc>
                <a:spcPts val="4000"/>
              </a:lnSpc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1363" y="4318000"/>
            <a:ext cx="1439862" cy="719138"/>
          </a:xfrm>
        </p:spPr>
        <p:txBody>
          <a:bodyPr lIns="0" tIns="45720" rIns="91440" bIns="45720"/>
          <a:lstStyle>
            <a:lvl1pPr marL="0" indent="0">
              <a:buFont typeface="Wingdings" pitchFamily="2" charset="2"/>
              <a:buNone/>
              <a:defRPr sz="600"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C4370B20-C505-4069-9B7C-0D3016DFA1BC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839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466725"/>
            <a:ext cx="2057400" cy="5643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466725"/>
            <a:ext cx="6021388" cy="56435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C1C7BB31-0263-4732-8F57-2F239202206A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469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466725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6725" y="1914525"/>
            <a:ext cx="8231188" cy="4195763"/>
          </a:xfr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4538" y="6440488"/>
            <a:ext cx="1308100" cy="136525"/>
          </a:xfrm>
        </p:spPr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766BB851-54CF-43A9-9AD4-D0E37EE8EA43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108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466725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6725" y="1914525"/>
            <a:ext cx="4038600" cy="41957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57725" y="1914525"/>
            <a:ext cx="4040188" cy="4195763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44538" y="6440488"/>
            <a:ext cx="1308100" cy="136525"/>
          </a:xfrm>
        </p:spPr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281EB30E-FFBF-49D0-A1F7-684376331136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29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893DA79B-79F5-4F1B-88F4-077876CC110E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155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8FA2F3B7-02D5-46E2-9479-DB181C811094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042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914525"/>
            <a:ext cx="4038600" cy="419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914525"/>
            <a:ext cx="4040188" cy="419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FE285E60-335A-46DC-AB4D-045FA19DA607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27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D135D362-AB47-4336-8CF9-8CF39BD9CC22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418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AC9EADD4-44DD-48E9-BBFE-F8DA95767F1B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222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441448D3-3AC7-4397-AC86-3560FDC70864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837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4CF137EE-D5C3-4CF8-A645-B53CBD72FF71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397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44429836-DA09-484F-AC0D-A25F17D85C2C}" type="slidenum">
              <a:rPr lang="fr-CH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423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466725"/>
            <a:ext cx="8229600" cy="11430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90000" rIns="288000" bIns="9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COURT CONCIS SUCCINCT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914525"/>
            <a:ext cx="8231188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90000" rIns="288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cliquer pour modifier le master texte</a:t>
            </a:r>
          </a:p>
          <a:p>
            <a:pPr lvl="1"/>
            <a:r>
              <a:rPr lang="fr-CH" smtClean="0"/>
              <a:t>deuxième plan</a:t>
            </a:r>
          </a:p>
          <a:p>
            <a:pPr lvl="2"/>
            <a:r>
              <a:rPr lang="fr-CH" smtClean="0"/>
              <a:t>troisième plan</a:t>
            </a:r>
          </a:p>
          <a:p>
            <a:pPr lvl="3"/>
            <a:r>
              <a:rPr lang="fr-CH" smtClean="0"/>
              <a:t>quatrième plan</a:t>
            </a:r>
          </a:p>
          <a:p>
            <a:pPr lvl="4"/>
            <a:r>
              <a:rPr lang="fr-CH" smtClean="0"/>
              <a:t>cinquième plan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440488"/>
            <a:ext cx="1308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fld id="{2DA7A168-55A1-4864-855C-C59DD85C6A39}" type="datetime4">
              <a:rPr lang="fr-FR"/>
              <a:pPr/>
              <a:t>14 février 2019</a:t>
            </a:fld>
            <a:r>
              <a:rPr lang="fr-FR"/>
              <a:t> </a:t>
            </a:r>
            <a:r>
              <a:rPr lang="fr-CH"/>
              <a:t>| Page </a:t>
            </a:r>
            <a:fld id="{B73DA1EF-7FBC-4D9E-9EDB-08499ADFCA95}" type="slidenum">
              <a:rPr lang="fr-CH"/>
              <a:pPr/>
              <a:t>‹Nr.›</a:t>
            </a:fld>
            <a:endParaRPr lang="fr-CH"/>
          </a:p>
        </p:txBody>
      </p:sp>
      <p:pic>
        <p:nvPicPr>
          <p:cNvPr id="1031" name="Picture 7" descr="AI_Logo_sw_klein_PowerPoint"/>
          <p:cNvPicPr>
            <a:picLocks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6200775"/>
            <a:ext cx="13462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2pPr>
      <a:lvl3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3pPr>
      <a:lvl4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4pPr>
      <a:lvl5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CH" smtClean="0"/>
              <a:t>LA DISCRIMINATION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95536" y="466725"/>
            <a:ext cx="8300789" cy="114300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La </a:t>
            </a:r>
            <a:r>
              <a:rPr lang="de-DE" dirty="0" err="1"/>
              <a:t>Déclaration</a:t>
            </a:r>
            <a:r>
              <a:rPr lang="de-DE" dirty="0"/>
              <a:t> universelle des </a:t>
            </a:r>
            <a:r>
              <a:rPr lang="de-DE" dirty="0" err="1"/>
              <a:t>droits</a:t>
            </a:r>
            <a:r>
              <a:rPr lang="de-DE" dirty="0"/>
              <a:t> de </a:t>
            </a:r>
            <a:r>
              <a:rPr lang="de-DE" dirty="0" err="1"/>
              <a:t>l‘homme</a:t>
            </a:r>
            <a:r>
              <a:rPr lang="de-DE" dirty="0"/>
              <a:t> (DUDH) de 1948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 txBox="1">
            <a:spLocks noGrp="1"/>
          </p:cNvSpPr>
          <p:nvPr>
            <p:ph sz="half" idx="1"/>
          </p:nvPr>
        </p:nvSpPr>
        <p:spPr>
          <a:xfrm>
            <a:off x="107505" y="2234481"/>
            <a:ext cx="4789717" cy="3343384"/>
          </a:xfrm>
        </p:spPr>
        <p:txBody>
          <a:bodyPr/>
          <a:lstStyle/>
          <a:p>
            <a:pPr lvl="0">
              <a:spcBef>
                <a:spcPts val="580"/>
              </a:spcBef>
              <a:buNone/>
            </a:pPr>
            <a:endParaRPr lang="de-DE" dirty="0"/>
          </a:p>
          <a:p>
            <a:pPr lvl="0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de-DE" sz="2400" dirty="0" err="1"/>
              <a:t>Peut</a:t>
            </a:r>
            <a:r>
              <a:rPr lang="de-DE" sz="2400" dirty="0"/>
              <a:t> </a:t>
            </a:r>
            <a:r>
              <a:rPr lang="de-DE" sz="2400" dirty="0" err="1"/>
              <a:t>être</a:t>
            </a:r>
            <a:r>
              <a:rPr lang="de-DE" sz="2400" dirty="0"/>
              <a:t> </a:t>
            </a:r>
            <a:r>
              <a:rPr lang="de-DE" sz="2400" dirty="0" err="1"/>
              <a:t>revendiquée</a:t>
            </a:r>
            <a:r>
              <a:rPr lang="de-DE" sz="2400" dirty="0"/>
              <a:t> par </a:t>
            </a:r>
            <a:r>
              <a:rPr lang="de-DE" sz="2400" dirty="0" err="1"/>
              <a:t>tout</a:t>
            </a:r>
            <a:r>
              <a:rPr lang="de-DE" sz="2400" dirty="0"/>
              <a:t> le </a:t>
            </a:r>
            <a:r>
              <a:rPr lang="de-DE" sz="2400" dirty="0" err="1" smtClean="0"/>
              <a:t>monde</a:t>
            </a:r>
            <a:endParaRPr lang="de-DE" sz="2400" dirty="0" smtClean="0"/>
          </a:p>
          <a:p>
            <a:pPr lvl="0">
              <a:spcBef>
                <a:spcPts val="580"/>
              </a:spcBef>
              <a:buSzPct val="85000"/>
              <a:buFont typeface="Wingdings 2"/>
              <a:buChar char=""/>
            </a:pPr>
            <a:endParaRPr lang="de-DE" sz="2400" dirty="0"/>
          </a:p>
          <a:p>
            <a:pPr lvl="0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de-DE" sz="2400" dirty="0" err="1"/>
              <a:t>Promeut</a:t>
            </a:r>
            <a:r>
              <a:rPr lang="de-DE" sz="2400" dirty="0"/>
              <a:t> la </a:t>
            </a:r>
            <a:r>
              <a:rPr lang="de-DE" sz="2400" dirty="0" err="1"/>
              <a:t>liberté</a:t>
            </a:r>
            <a:r>
              <a:rPr lang="de-DE" sz="2400" dirty="0"/>
              <a:t>, la </a:t>
            </a:r>
            <a:r>
              <a:rPr lang="de-DE" sz="2400" dirty="0" err="1"/>
              <a:t>paix</a:t>
            </a:r>
            <a:r>
              <a:rPr lang="de-DE" sz="2400" dirty="0"/>
              <a:t> et la </a:t>
            </a:r>
            <a:r>
              <a:rPr lang="de-DE" sz="2400" dirty="0" err="1" smtClean="0"/>
              <a:t>justice</a:t>
            </a:r>
            <a:endParaRPr lang="de-DE" sz="2400" dirty="0" smtClean="0"/>
          </a:p>
          <a:p>
            <a:pPr lvl="0">
              <a:spcBef>
                <a:spcPts val="580"/>
              </a:spcBef>
              <a:buSzPct val="85000"/>
              <a:buFont typeface="Wingdings 2"/>
              <a:buChar char=""/>
            </a:pPr>
            <a:endParaRPr lang="de-DE" sz="2400" dirty="0"/>
          </a:p>
          <a:p>
            <a:pPr lvl="0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de-DE" sz="2400" dirty="0" err="1"/>
              <a:t>Protège</a:t>
            </a:r>
            <a:r>
              <a:rPr lang="de-DE" sz="2400" dirty="0"/>
              <a:t> </a:t>
            </a:r>
            <a:r>
              <a:rPr lang="de-DE" sz="2400" dirty="0" err="1"/>
              <a:t>contre</a:t>
            </a:r>
            <a:r>
              <a:rPr lang="de-DE" sz="2400" dirty="0"/>
              <a:t> </a:t>
            </a:r>
            <a:r>
              <a:rPr lang="de-DE" sz="2400" dirty="0" err="1"/>
              <a:t>l'arbitraire</a:t>
            </a:r>
            <a:r>
              <a:rPr lang="de-DE" sz="2400" dirty="0"/>
              <a:t> des </a:t>
            </a:r>
            <a:r>
              <a:rPr lang="de-DE" sz="2400" dirty="0" err="1"/>
              <a:t>autorités</a:t>
            </a:r>
            <a:endParaRPr lang="de-D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22" y="2197325"/>
            <a:ext cx="3792537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967" y="6001404"/>
            <a:ext cx="379204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err="1"/>
              <a:t>Article</a:t>
            </a:r>
            <a:r>
              <a:rPr lang="de-DE" dirty="0"/>
              <a:t> 2 – </a:t>
            </a:r>
            <a:r>
              <a:rPr lang="de-DE" dirty="0" smtClean="0"/>
              <a:t>INTERDICTION DE TOUTE DISCRIMINATION</a:t>
            </a:r>
            <a:endParaRPr lang="de-DE" dirty="0"/>
          </a:p>
        </p:txBody>
      </p:sp>
      <p:sp>
        <p:nvSpPr>
          <p:cNvPr id="3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611560" y="2132856"/>
            <a:ext cx="7772043" cy="399564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580"/>
              </a:spcBef>
              <a:buSzPct val="85000"/>
              <a:buFont typeface="Wingdings 2"/>
              <a:buChar char=""/>
            </a:pPr>
            <a:endParaRPr lang="de-DE" sz="2400" dirty="0" smtClean="0"/>
          </a:p>
          <a:p>
            <a:pPr lvl="0">
              <a:lnSpc>
                <a:spcPct val="100000"/>
              </a:lnSpc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de-DE" sz="2400" dirty="0" err="1" smtClean="0"/>
              <a:t>Toute</a:t>
            </a:r>
            <a:r>
              <a:rPr lang="de-DE" sz="2400" dirty="0" smtClean="0"/>
              <a:t> </a:t>
            </a:r>
            <a:r>
              <a:rPr lang="de-DE" sz="2400" dirty="0" err="1"/>
              <a:t>personne</a:t>
            </a:r>
            <a:r>
              <a:rPr lang="de-DE" sz="2400" dirty="0"/>
              <a:t> </a:t>
            </a:r>
            <a:r>
              <a:rPr lang="de-DE" sz="2400" dirty="0" err="1"/>
              <a:t>peut</a:t>
            </a:r>
            <a:r>
              <a:rPr lang="de-DE" sz="2400" dirty="0"/>
              <a:t> </a:t>
            </a:r>
            <a:r>
              <a:rPr lang="de-DE" sz="2400" dirty="0" err="1"/>
              <a:t>prétendre</a:t>
            </a:r>
            <a:r>
              <a:rPr lang="de-DE" sz="2400" dirty="0"/>
              <a:t> à ne </a:t>
            </a:r>
            <a:r>
              <a:rPr lang="de-DE" sz="2400" dirty="0" err="1"/>
              <a:t>pas</a:t>
            </a:r>
            <a:r>
              <a:rPr lang="de-DE" sz="2400" dirty="0"/>
              <a:t> </a:t>
            </a:r>
            <a:r>
              <a:rPr lang="de-DE" sz="2400" dirty="0" err="1"/>
              <a:t>être</a:t>
            </a:r>
            <a:r>
              <a:rPr lang="de-DE" sz="2400" dirty="0"/>
              <a:t> </a:t>
            </a:r>
            <a:r>
              <a:rPr lang="de-DE" sz="2400" dirty="0" err="1" smtClean="0"/>
              <a:t>discriminée</a:t>
            </a:r>
            <a:endParaRPr lang="de-DE" sz="2400" dirty="0" smtClean="0"/>
          </a:p>
          <a:p>
            <a:pPr lvl="0">
              <a:lnSpc>
                <a:spcPct val="100000"/>
              </a:lnSpc>
              <a:spcBef>
                <a:spcPts val="580"/>
              </a:spcBef>
              <a:buSzPct val="85000"/>
              <a:buFont typeface="Wingdings 2"/>
              <a:buChar char=""/>
            </a:pPr>
            <a:endParaRPr lang="de-DE" sz="2400" dirty="0"/>
          </a:p>
          <a:p>
            <a:pPr lvl="0">
              <a:lnSpc>
                <a:spcPct val="100000"/>
              </a:lnSpc>
              <a:spcBef>
                <a:spcPts val="580"/>
              </a:spcBef>
              <a:buSzPct val="85000"/>
              <a:buFont typeface="Wingdings 2"/>
              <a:buChar char=""/>
            </a:pPr>
            <a:endParaRPr lang="de-DE" sz="2400" dirty="0"/>
          </a:p>
          <a:p>
            <a:pPr lvl="0">
              <a:lnSpc>
                <a:spcPct val="100000"/>
              </a:lnSpc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de-DE" sz="2400" dirty="0" err="1"/>
              <a:t>Aucun</a:t>
            </a:r>
            <a:r>
              <a:rPr lang="de-DE" sz="2400" dirty="0"/>
              <a:t> </a:t>
            </a:r>
            <a:r>
              <a:rPr lang="de-DE" sz="2400" dirty="0" err="1"/>
              <a:t>préjudice</a:t>
            </a:r>
            <a:r>
              <a:rPr lang="de-DE" sz="2400" dirty="0"/>
              <a:t> ne </a:t>
            </a:r>
            <a:r>
              <a:rPr lang="de-DE" sz="2400" dirty="0" err="1"/>
              <a:t>doit</a:t>
            </a:r>
            <a:r>
              <a:rPr lang="de-DE" sz="2400" dirty="0"/>
              <a:t> </a:t>
            </a:r>
            <a:r>
              <a:rPr lang="de-DE" sz="2400" dirty="0" err="1"/>
              <a:t>découler</a:t>
            </a:r>
            <a:r>
              <a:rPr lang="de-DE" sz="2400" dirty="0"/>
              <a:t> </a:t>
            </a:r>
            <a:r>
              <a:rPr lang="de-DE" sz="2400" dirty="0" err="1"/>
              <a:t>d'éléments</a:t>
            </a:r>
            <a:r>
              <a:rPr lang="de-DE" sz="2400" dirty="0"/>
              <a:t> </a:t>
            </a:r>
            <a:r>
              <a:rPr lang="de-DE" sz="2400" dirty="0" err="1"/>
              <a:t>tels</a:t>
            </a:r>
            <a:r>
              <a:rPr lang="de-DE" sz="2400" dirty="0"/>
              <a:t> </a:t>
            </a:r>
            <a:r>
              <a:rPr lang="de-DE" sz="2400" dirty="0" err="1"/>
              <a:t>que</a:t>
            </a:r>
            <a:r>
              <a:rPr lang="de-DE" sz="2400" dirty="0"/>
              <a:t> </a:t>
            </a:r>
            <a:r>
              <a:rPr lang="de-DE" sz="2400" dirty="0" err="1"/>
              <a:t>race</a:t>
            </a:r>
            <a:r>
              <a:rPr lang="de-DE" sz="2400" dirty="0"/>
              <a:t>, </a:t>
            </a:r>
            <a:r>
              <a:rPr lang="de-DE" sz="2400" dirty="0" err="1"/>
              <a:t>couleur</a:t>
            </a:r>
            <a:r>
              <a:rPr lang="de-DE" sz="2400" dirty="0"/>
              <a:t> de </a:t>
            </a:r>
            <a:r>
              <a:rPr lang="de-DE" sz="2400" dirty="0" err="1"/>
              <a:t>peau</a:t>
            </a:r>
            <a:r>
              <a:rPr lang="de-DE" sz="2400" dirty="0"/>
              <a:t>, </a:t>
            </a:r>
            <a:r>
              <a:rPr lang="de-DE" sz="2400" dirty="0" err="1"/>
              <a:t>langue</a:t>
            </a:r>
            <a:r>
              <a:rPr lang="de-DE" sz="2400" dirty="0"/>
              <a:t>, </a:t>
            </a:r>
            <a:r>
              <a:rPr lang="de-DE" sz="2400" dirty="0" err="1"/>
              <a:t>religion</a:t>
            </a:r>
            <a:r>
              <a:rPr lang="de-DE" sz="2400" dirty="0"/>
              <a:t>, </a:t>
            </a:r>
            <a:r>
              <a:rPr lang="de-DE" sz="2400" dirty="0" err="1"/>
              <a:t>conviction</a:t>
            </a:r>
            <a:r>
              <a:rPr lang="de-DE" sz="2400" dirty="0"/>
              <a:t> </a:t>
            </a:r>
            <a:r>
              <a:rPr lang="de-DE" sz="2400" dirty="0" err="1"/>
              <a:t>politique</a:t>
            </a:r>
            <a:r>
              <a:rPr lang="de-DE" sz="2400" dirty="0"/>
              <a:t>, </a:t>
            </a:r>
            <a:r>
              <a:rPr lang="de-DE" sz="2400" dirty="0" err="1"/>
              <a:t>origine</a:t>
            </a:r>
            <a:r>
              <a:rPr lang="de-DE" sz="2400" dirty="0"/>
              <a:t>, </a:t>
            </a:r>
            <a:r>
              <a:rPr lang="de-DE" sz="2400" dirty="0" err="1"/>
              <a:t>propriété</a:t>
            </a:r>
            <a:r>
              <a:rPr lang="de-DE" sz="2400" dirty="0"/>
              <a:t>, </a:t>
            </a:r>
            <a:r>
              <a:rPr lang="de-DE" sz="2400" dirty="0" err="1"/>
              <a:t>naissance</a:t>
            </a:r>
            <a:r>
              <a:rPr lang="de-DE" sz="2400" dirty="0"/>
              <a:t>, </a:t>
            </a:r>
            <a:r>
              <a:rPr lang="de-DE" sz="2400" dirty="0" err="1"/>
              <a:t>orientation</a:t>
            </a:r>
            <a:r>
              <a:rPr lang="de-DE" sz="2400" dirty="0"/>
              <a:t> sexuelle </a:t>
            </a:r>
            <a:r>
              <a:rPr lang="de-DE" sz="2400" dirty="0" err="1"/>
              <a:t>ou</a:t>
            </a:r>
            <a:r>
              <a:rPr lang="de-DE" sz="2400" dirty="0"/>
              <a:t> </a:t>
            </a:r>
            <a:r>
              <a:rPr lang="de-DE" sz="2400" dirty="0" err="1"/>
              <a:t>d'autres</a:t>
            </a:r>
            <a:r>
              <a:rPr lang="de-DE" sz="2400" dirty="0"/>
              <a:t> </a:t>
            </a:r>
            <a:r>
              <a:rPr lang="de-DE" sz="2400" dirty="0" err="1"/>
              <a:t>éléments</a:t>
            </a:r>
            <a:r>
              <a:rPr lang="de-DE" sz="2400" dirty="0"/>
              <a:t> </a:t>
            </a:r>
            <a:r>
              <a:rPr lang="de-DE" sz="2400" dirty="0" err="1"/>
              <a:t>semblables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4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smtClean="0"/>
              <a:t>FORMES DE DISCRIMINATION</a:t>
            </a:r>
            <a:endParaRPr lang="de-DE" dirty="0"/>
          </a:p>
        </p:txBody>
      </p:sp>
      <p:pic>
        <p:nvPicPr>
          <p:cNvPr id="3" name="Grafik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90980" y="2351169"/>
            <a:ext cx="4074959" cy="3056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fik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591366" y="2351251"/>
            <a:ext cx="4317677" cy="30561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18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smtClean="0"/>
              <a:t>DISCRIMINATION LORS DE POSTULATIONS</a:t>
            </a:r>
            <a:endParaRPr lang="de-DE" dirty="0"/>
          </a:p>
        </p:txBody>
      </p:sp>
      <p:sp>
        <p:nvSpPr>
          <p:cNvPr id="3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695503" y="2420888"/>
            <a:ext cx="7772043" cy="3528002"/>
          </a:xfrm>
        </p:spPr>
        <p:txBody>
          <a:bodyPr/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endParaRPr lang="de-DE" dirty="0" smtClean="0"/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de-DE" sz="2400" b="1" dirty="0" err="1" smtClean="0"/>
              <a:t>Offres</a:t>
            </a:r>
            <a:r>
              <a:rPr lang="de-DE" sz="2400" b="1" dirty="0" smtClean="0"/>
              <a:t> </a:t>
            </a:r>
            <a:r>
              <a:rPr lang="de-DE" sz="2400" b="1" dirty="0" err="1"/>
              <a:t>d'emploi</a:t>
            </a:r>
            <a:endParaRPr lang="de-DE" sz="2400" b="1" dirty="0"/>
          </a:p>
          <a:p>
            <a:pPr lvl="0">
              <a:spcBef>
                <a:spcPts val="580"/>
              </a:spcBef>
              <a:buNone/>
            </a:pPr>
            <a:r>
              <a:rPr lang="de-DE" dirty="0"/>
              <a:t>	</a:t>
            </a:r>
            <a:endParaRPr lang="de-DE" dirty="0" smtClean="0"/>
          </a:p>
          <a:p>
            <a:pPr lvl="0">
              <a:spcBef>
                <a:spcPts val="580"/>
              </a:spcBef>
              <a:buNone/>
            </a:pPr>
            <a:r>
              <a:rPr lang="de-DE" dirty="0"/>
              <a:t>	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/>
              <a:t>devrait</a:t>
            </a:r>
            <a:r>
              <a:rPr lang="de-DE" dirty="0"/>
              <a:t> </a:t>
            </a:r>
            <a:r>
              <a:rPr lang="de-DE" dirty="0" err="1"/>
              <a:t>postuler</a:t>
            </a:r>
            <a:r>
              <a:rPr lang="de-DE" dirty="0" smtClean="0"/>
              <a:t>?</a:t>
            </a:r>
          </a:p>
          <a:p>
            <a:pPr lvl="0">
              <a:spcBef>
                <a:spcPts val="580"/>
              </a:spcBef>
              <a:buNone/>
            </a:pPr>
            <a:endParaRPr lang="de-DE" dirty="0"/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de-DE" sz="2400" b="1" dirty="0" err="1"/>
              <a:t>Documents</a:t>
            </a:r>
            <a:r>
              <a:rPr lang="de-DE" sz="2400" b="1" dirty="0"/>
              <a:t> de </a:t>
            </a:r>
            <a:r>
              <a:rPr lang="de-DE" sz="2400" b="1" dirty="0" err="1" smtClean="0"/>
              <a:t>postulation</a:t>
            </a:r>
            <a:endParaRPr lang="de-DE" sz="2400" b="1" dirty="0" smtClean="0"/>
          </a:p>
          <a:p>
            <a:pPr marL="457200" lvl="1" indent="0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endParaRPr lang="de-DE" dirty="0"/>
          </a:p>
          <a:p>
            <a:pPr lvl="0">
              <a:spcBef>
                <a:spcPts val="580"/>
              </a:spcBef>
              <a:buNone/>
            </a:pPr>
            <a:r>
              <a:rPr lang="de-DE" dirty="0"/>
              <a:t>	</a:t>
            </a:r>
            <a:r>
              <a:rPr lang="de-DE" dirty="0" err="1"/>
              <a:t>Quels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les </a:t>
            </a:r>
            <a:r>
              <a:rPr lang="de-DE" dirty="0" err="1"/>
              <a:t>critères</a:t>
            </a:r>
            <a:r>
              <a:rPr lang="de-DE" dirty="0"/>
              <a:t> de </a:t>
            </a:r>
            <a:r>
              <a:rPr lang="de-DE" dirty="0" err="1"/>
              <a:t>sélection</a:t>
            </a:r>
            <a:r>
              <a:rPr lang="de-DE" dirty="0"/>
              <a:t> ?</a:t>
            </a:r>
          </a:p>
          <a:p>
            <a:pPr lvl="0">
              <a:spcBef>
                <a:spcPts val="580"/>
              </a:spcBef>
              <a:buNone/>
            </a:pPr>
            <a:r>
              <a:rPr lang="de-DE" dirty="0"/>
              <a:t>	</a:t>
            </a:r>
            <a:r>
              <a:rPr lang="de-DE" dirty="0" err="1"/>
              <a:t>Capacités</a:t>
            </a:r>
            <a:r>
              <a:rPr lang="de-DE" dirty="0"/>
              <a:t> professionelles vs. </a:t>
            </a:r>
            <a:r>
              <a:rPr lang="de-DE" dirty="0" err="1"/>
              <a:t>individu</a:t>
            </a:r>
            <a:endParaRPr lang="de-DE" dirty="0"/>
          </a:p>
          <a:p>
            <a:pPr lvl="0">
              <a:spcBef>
                <a:spcPts val="580"/>
              </a:spcBef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41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755576" y="476672"/>
            <a:ext cx="7772043" cy="1008112"/>
          </a:xfrm>
        </p:spPr>
        <p:txBody>
          <a:bodyPr/>
          <a:lstStyle/>
          <a:p>
            <a:pPr lvl="0"/>
            <a:r>
              <a:rPr lang="de-DE" dirty="0" smtClean="0"/>
              <a:t>POSTULATIONS ANONYMISEES</a:t>
            </a:r>
            <a:endParaRPr lang="de-DE" dirty="0"/>
          </a:p>
        </p:txBody>
      </p:sp>
      <p:sp>
        <p:nvSpPr>
          <p:cNvPr id="3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914400" y="1188363"/>
            <a:ext cx="7772043" cy="5363641"/>
          </a:xfrm>
        </p:spPr>
        <p:txBody>
          <a:bodyPr/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endParaRPr lang="de-DE" sz="2200" dirty="0" smtClean="0"/>
          </a:p>
          <a:p>
            <a:pPr marL="0" lvl="0" indent="0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r>
              <a:rPr lang="de-DE" sz="2200" b="1" dirty="0" err="1" smtClean="0"/>
              <a:t>Exemples</a:t>
            </a:r>
            <a:r>
              <a:rPr lang="de-DE" sz="2200" smtClean="0"/>
              <a:t>:</a:t>
            </a:r>
            <a:endParaRPr lang="de-DE" sz="1400" dirty="0"/>
          </a:p>
          <a:p>
            <a:pPr lvl="0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de-DE" sz="2200" dirty="0" err="1" smtClean="0"/>
              <a:t>Nom</a:t>
            </a:r>
            <a:r>
              <a:rPr lang="de-DE" sz="2200" dirty="0"/>
              <a:t>, </a:t>
            </a:r>
            <a:r>
              <a:rPr lang="de-DE" sz="2200" dirty="0" err="1"/>
              <a:t>origine</a:t>
            </a:r>
            <a:r>
              <a:rPr lang="de-DE" sz="2200" dirty="0"/>
              <a:t>, </a:t>
            </a:r>
            <a:r>
              <a:rPr lang="de-DE" sz="2200" dirty="0" err="1"/>
              <a:t>sexe</a:t>
            </a:r>
            <a:r>
              <a:rPr lang="de-DE" sz="2200" dirty="0"/>
              <a:t>, </a:t>
            </a:r>
            <a:r>
              <a:rPr lang="de-DE" sz="2200" dirty="0" err="1"/>
              <a:t>photo</a:t>
            </a:r>
            <a:r>
              <a:rPr lang="de-DE" sz="2200" dirty="0"/>
              <a:t> </a:t>
            </a:r>
            <a:r>
              <a:rPr lang="de-DE" sz="2200" dirty="0" err="1"/>
              <a:t>sont</a:t>
            </a:r>
            <a:r>
              <a:rPr lang="de-DE" sz="2200" dirty="0"/>
              <a:t> </a:t>
            </a:r>
            <a:r>
              <a:rPr lang="de-DE" sz="2200" dirty="0" err="1"/>
              <a:t>cachés</a:t>
            </a:r>
            <a:r>
              <a:rPr lang="de-DE" sz="2200" dirty="0"/>
              <a:t> </a:t>
            </a:r>
            <a:r>
              <a:rPr lang="de-DE" sz="2200" dirty="0" err="1"/>
              <a:t>lors</a:t>
            </a:r>
            <a:r>
              <a:rPr lang="de-DE" sz="2200" dirty="0"/>
              <a:t> de la </a:t>
            </a:r>
            <a:r>
              <a:rPr lang="de-DE" sz="2200" dirty="0" err="1"/>
              <a:t>première</a:t>
            </a:r>
            <a:r>
              <a:rPr lang="de-DE" sz="2200" dirty="0"/>
              <a:t> </a:t>
            </a:r>
            <a:r>
              <a:rPr lang="de-DE" sz="2200" dirty="0" err="1" smtClean="0"/>
              <a:t>sélection</a:t>
            </a:r>
            <a:endParaRPr lang="de-DE" sz="2200" dirty="0"/>
          </a:p>
          <a:p>
            <a:pPr lvl="0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de-DE" sz="2200" dirty="0" err="1"/>
              <a:t>Moyens</a:t>
            </a:r>
            <a:r>
              <a:rPr lang="de-DE" sz="2200" dirty="0"/>
              <a:t> </a:t>
            </a:r>
            <a:r>
              <a:rPr lang="de-DE" sz="2200" dirty="0" err="1"/>
              <a:t>pour</a:t>
            </a:r>
            <a:r>
              <a:rPr lang="de-DE" sz="2200" dirty="0"/>
              <a:t> </a:t>
            </a:r>
            <a:r>
              <a:rPr lang="de-DE" sz="2200" dirty="0" err="1"/>
              <a:t>éviter</a:t>
            </a:r>
            <a:r>
              <a:rPr lang="de-DE" sz="2200" dirty="0"/>
              <a:t> </a:t>
            </a:r>
            <a:r>
              <a:rPr lang="de-DE" sz="2200" dirty="0" err="1"/>
              <a:t>toute</a:t>
            </a:r>
            <a:r>
              <a:rPr lang="de-DE" sz="2200" dirty="0"/>
              <a:t> </a:t>
            </a:r>
            <a:r>
              <a:rPr lang="de-DE" sz="2200" dirty="0" err="1"/>
              <a:t>discrimination</a:t>
            </a:r>
            <a:endParaRPr lang="de-DE" sz="2200" dirty="0"/>
          </a:p>
          <a:p>
            <a:pPr lvl="0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de-DE" sz="2200" dirty="0"/>
              <a:t>CV </a:t>
            </a:r>
            <a:r>
              <a:rPr lang="de-DE" sz="2200" dirty="0" smtClean="0"/>
              <a:t>Suisse</a:t>
            </a:r>
            <a:endParaRPr lang="de-DE" sz="2200" dirty="0"/>
          </a:p>
          <a:p>
            <a:pPr lvl="0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de-DE" sz="2200" dirty="0" err="1"/>
              <a:t>Réussite</a:t>
            </a:r>
            <a:r>
              <a:rPr lang="de-DE" sz="2200" dirty="0"/>
              <a:t> du </a:t>
            </a:r>
            <a:r>
              <a:rPr lang="de-DE" sz="2200" dirty="0" err="1"/>
              <a:t>processus</a:t>
            </a:r>
            <a:r>
              <a:rPr lang="de-DE" sz="2200" dirty="0"/>
              <a:t> </a:t>
            </a:r>
            <a:r>
              <a:rPr lang="de-DE" sz="2200" dirty="0" err="1"/>
              <a:t>lors</a:t>
            </a:r>
            <a:r>
              <a:rPr lang="de-DE" sz="2200" dirty="0"/>
              <a:t> de </a:t>
            </a:r>
            <a:r>
              <a:rPr lang="de-DE" sz="2200" dirty="0" err="1"/>
              <a:t>l'attribution</a:t>
            </a:r>
            <a:r>
              <a:rPr lang="de-DE" sz="2200" dirty="0"/>
              <a:t> de </a:t>
            </a:r>
            <a:r>
              <a:rPr lang="de-DE" sz="2200" dirty="0" err="1"/>
              <a:t>places</a:t>
            </a:r>
            <a:r>
              <a:rPr lang="de-DE" sz="2200" dirty="0"/>
              <a:t> </a:t>
            </a:r>
            <a:r>
              <a:rPr lang="de-DE" sz="2200" dirty="0" err="1" smtClean="0"/>
              <a:t>d'apprentissage</a:t>
            </a:r>
            <a:endParaRPr lang="de-DE" sz="2200" dirty="0" smtClean="0"/>
          </a:p>
          <a:p>
            <a:pPr lvl="1">
              <a:buNone/>
            </a:pPr>
            <a:endParaRPr lang="de-DE" sz="2200" b="1" dirty="0"/>
          </a:p>
          <a:p>
            <a:pPr>
              <a:buNone/>
            </a:pPr>
            <a:r>
              <a:rPr lang="de-DE" sz="2200" b="1" dirty="0" err="1" smtClean="0"/>
              <a:t>Tout</a:t>
            </a:r>
            <a:r>
              <a:rPr lang="de-DE" sz="2200" b="1" dirty="0" smtClean="0"/>
              <a:t> </a:t>
            </a:r>
            <a:r>
              <a:rPr lang="de-DE" sz="2200" b="1" dirty="0"/>
              <a:t>le </a:t>
            </a:r>
            <a:r>
              <a:rPr lang="de-DE" sz="2200" b="1" dirty="0" err="1"/>
              <a:t>monde</a:t>
            </a:r>
            <a:r>
              <a:rPr lang="de-DE" sz="2200" b="1" dirty="0"/>
              <a:t> en </a:t>
            </a:r>
            <a:r>
              <a:rPr lang="de-DE" sz="2200" b="1" dirty="0" err="1"/>
              <a:t>profite</a:t>
            </a:r>
            <a:r>
              <a:rPr lang="de-DE" sz="2200" b="1" dirty="0" smtClean="0"/>
              <a:t>:</a:t>
            </a:r>
          </a:p>
          <a:p>
            <a:pPr lvl="1">
              <a:buNone/>
            </a:pPr>
            <a:endParaRPr lang="de-DE" sz="2200" dirty="0"/>
          </a:p>
          <a:p>
            <a:pPr lvl="1" indent="-342900">
              <a:buFont typeface="Wingdings" pitchFamily="2"/>
              <a:buChar char="Ø"/>
            </a:pPr>
            <a:r>
              <a:rPr lang="de-DE" sz="2200" dirty="0" err="1"/>
              <a:t>L'entreprise</a:t>
            </a:r>
            <a:r>
              <a:rPr lang="de-DE" sz="2200" dirty="0"/>
              <a:t> </a:t>
            </a:r>
            <a:r>
              <a:rPr lang="de-DE" sz="2200" dirty="0" err="1"/>
              <a:t>trouve</a:t>
            </a:r>
            <a:r>
              <a:rPr lang="de-DE" sz="2200" dirty="0"/>
              <a:t> des </a:t>
            </a:r>
            <a:r>
              <a:rPr lang="de-DE" sz="2200" dirty="0" err="1"/>
              <a:t>apprenti·e·s</a:t>
            </a:r>
            <a:r>
              <a:rPr lang="de-DE" sz="2200" dirty="0"/>
              <a:t> plus </a:t>
            </a:r>
            <a:r>
              <a:rPr lang="de-DE" sz="2200" dirty="0" err="1"/>
              <a:t>adéquat·e·s</a:t>
            </a:r>
            <a:endParaRPr lang="de-DE" sz="2200" dirty="0"/>
          </a:p>
          <a:p>
            <a:pPr lvl="1" indent="-342900">
              <a:buFont typeface="Wingdings" pitchFamily="2"/>
              <a:buChar char="Ø"/>
            </a:pPr>
            <a:r>
              <a:rPr lang="de-DE" sz="2200" dirty="0"/>
              <a:t>Les </a:t>
            </a:r>
            <a:r>
              <a:rPr lang="de-DE" sz="2200" dirty="0" err="1"/>
              <a:t>apprenti·e·s</a:t>
            </a:r>
            <a:r>
              <a:rPr lang="de-DE" sz="2200" dirty="0"/>
              <a:t> </a:t>
            </a:r>
            <a:r>
              <a:rPr lang="de-DE" sz="2200" dirty="0" err="1"/>
              <a:t>trouvent</a:t>
            </a:r>
            <a:r>
              <a:rPr lang="de-DE" sz="2200" dirty="0"/>
              <a:t> </a:t>
            </a:r>
            <a:r>
              <a:rPr lang="de-DE" sz="2200" dirty="0" err="1"/>
              <a:t>une</a:t>
            </a:r>
            <a:r>
              <a:rPr lang="de-DE" sz="2200" dirty="0"/>
              <a:t> </a:t>
            </a:r>
            <a:r>
              <a:rPr lang="de-DE" sz="2200" dirty="0" err="1"/>
              <a:t>entreprise</a:t>
            </a:r>
            <a:r>
              <a:rPr lang="de-DE" sz="2200" dirty="0"/>
              <a:t> </a:t>
            </a:r>
            <a:r>
              <a:rPr lang="de-DE" sz="2200" dirty="0" err="1"/>
              <a:t>qui</a:t>
            </a:r>
            <a:r>
              <a:rPr lang="de-DE" sz="2200" dirty="0"/>
              <a:t> </a:t>
            </a:r>
            <a:r>
              <a:rPr lang="de-DE" sz="2200" dirty="0" err="1"/>
              <a:t>leur</a:t>
            </a:r>
            <a:r>
              <a:rPr lang="de-DE" sz="2200" dirty="0"/>
              <a:t> </a:t>
            </a:r>
            <a:r>
              <a:rPr lang="de-DE" sz="2200" dirty="0" err="1"/>
              <a:t>convient</a:t>
            </a:r>
            <a:endParaRPr lang="de-DE" sz="2200" dirty="0"/>
          </a:p>
          <a:p>
            <a:pPr lvl="1" indent="-342900">
              <a:buFont typeface="Wingdings" pitchFamily="2"/>
              <a:buChar char="Ø"/>
            </a:pPr>
            <a:r>
              <a:rPr lang="de-DE" sz="2200" dirty="0" err="1"/>
              <a:t>Moins</a:t>
            </a:r>
            <a:r>
              <a:rPr lang="de-DE" sz="2200" dirty="0"/>
              <a:t> de </a:t>
            </a:r>
            <a:r>
              <a:rPr lang="de-DE" sz="2200" dirty="0" err="1"/>
              <a:t>ruptures</a:t>
            </a:r>
            <a:r>
              <a:rPr lang="de-DE" sz="2200" dirty="0"/>
              <a:t> de </a:t>
            </a:r>
            <a:r>
              <a:rPr lang="de-DE" sz="2200" dirty="0" err="1"/>
              <a:t>contrats</a:t>
            </a:r>
            <a:r>
              <a:rPr lang="de-DE" sz="2200" dirty="0"/>
              <a:t> </a:t>
            </a:r>
            <a:r>
              <a:rPr lang="de-DE" sz="2200" dirty="0" err="1"/>
              <a:t>d'apprentissage</a:t>
            </a:r>
            <a:r>
              <a:rPr lang="de-DE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2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mnesty Trade Gothic Cn"/>
        <a:ea typeface=""/>
        <a:cs typeface=""/>
      </a:majorFont>
      <a:minorFont>
        <a:latin typeface="Amnesty Trade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</Template>
  <TotalTime>0</TotalTime>
  <Words>148</Words>
  <Application>Microsoft Office PowerPoint</Application>
  <PresentationFormat>Bildschirmpräsentation (4:3)</PresentationFormat>
  <Paragraphs>44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Amnesty Trade Gothic</vt:lpstr>
      <vt:lpstr>Amnesty Trade Gothic Cn</vt:lpstr>
      <vt:lpstr>Arial</vt:lpstr>
      <vt:lpstr>Calibri</vt:lpstr>
      <vt:lpstr>Lucida Sans Unicode</vt:lpstr>
      <vt:lpstr>Tahoma</vt:lpstr>
      <vt:lpstr>Times New Roman</vt:lpstr>
      <vt:lpstr>Wingdings</vt:lpstr>
      <vt:lpstr>Wingdings 2</vt:lpstr>
      <vt:lpstr>Standarddesign</vt:lpstr>
      <vt:lpstr>LA DISCRIMINATION</vt:lpstr>
      <vt:lpstr> La Déclaration universelle des droits de l‘homme (DUDH) de 1948 </vt:lpstr>
      <vt:lpstr>Article 2 – INTERDICTION DE TOUTE DISCRIMINATION</vt:lpstr>
      <vt:lpstr>FORMES DE DISCRIMINATION</vt:lpstr>
      <vt:lpstr>DISCRIMINATION LORS DE POSTULATIONS</vt:lpstr>
      <vt:lpstr>POSTULATIONS ANONYMISEES</vt:lpstr>
    </vt:vector>
  </TitlesOfParts>
  <Company>Amnesty International Schweizer Sektion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CECI EST UN TITRE DE DEUX LIGNES AU MAXIMUM</dc:title>
  <dc:creator>France Gauderault</dc:creator>
  <dc:description>AICH modèle de présentation. Police: Amnesty Trade Gothic._x000d_
Utilisable seulement sur des systèmes dont les polices Amnesty Trade Gothic sont installées.</dc:description>
  <cp:lastModifiedBy>Michelle Meier</cp:lastModifiedBy>
  <cp:revision>7</cp:revision>
  <dcterms:created xsi:type="dcterms:W3CDTF">2014-12-08T08:22:45Z</dcterms:created>
  <dcterms:modified xsi:type="dcterms:W3CDTF">2019-02-14T08:28:08Z</dcterms:modified>
</cp:coreProperties>
</file>