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8" r:id="rId3"/>
    <p:sldId id="260" r:id="rId4"/>
    <p:sldId id="265" r:id="rId5"/>
    <p:sldId id="289" r:id="rId6"/>
    <p:sldId id="258" r:id="rId7"/>
    <p:sldId id="288" r:id="rId8"/>
    <p:sldId id="269" r:id="rId9"/>
    <p:sldId id="298" r:id="rId10"/>
    <p:sldId id="299" r:id="rId11"/>
    <p:sldId id="300" r:id="rId12"/>
    <p:sldId id="297" r:id="rId13"/>
    <p:sldId id="293" r:id="rId14"/>
    <p:sldId id="276" r:id="rId15"/>
    <p:sldId id="302" r:id="rId16"/>
    <p:sldId id="294" r:id="rId17"/>
    <p:sldId id="285" r:id="rId18"/>
    <p:sldId id="272" r:id="rId19"/>
    <p:sldId id="287" r:id="rId20"/>
    <p:sldId id="292" r:id="rId21"/>
    <p:sldId id="291" r:id="rId22"/>
    <p:sldId id="271" r:id="rId23"/>
    <p:sldId id="264" r:id="rId24"/>
  </p:sldIdLst>
  <p:sldSz cx="9144000" cy="6858000" type="screen4x3"/>
  <p:notesSz cx="6735763" cy="9866313"/>
  <p:defaultTextStyle>
    <a:defPPr>
      <a:defRPr lang="de-CH"/>
    </a:defPPr>
    <a:lvl1pPr algn="l" rtl="0" fontAlgn="base">
      <a:spcBef>
        <a:spcPct val="0"/>
      </a:spcBef>
      <a:spcAft>
        <a:spcPct val="0"/>
      </a:spcAft>
      <a:defRPr sz="2000" kern="1200">
        <a:solidFill>
          <a:schemeClr val="tx1"/>
        </a:solidFill>
        <a:latin typeface="Amnesty Trade Gothic" pitchFamily="34" charset="0"/>
        <a:ea typeface="+mn-ea"/>
        <a:cs typeface="+mn-cs"/>
      </a:defRPr>
    </a:lvl1pPr>
    <a:lvl2pPr marL="457200" algn="l" rtl="0" fontAlgn="base">
      <a:spcBef>
        <a:spcPct val="0"/>
      </a:spcBef>
      <a:spcAft>
        <a:spcPct val="0"/>
      </a:spcAft>
      <a:defRPr sz="2000" kern="1200">
        <a:solidFill>
          <a:schemeClr val="tx1"/>
        </a:solidFill>
        <a:latin typeface="Amnesty Trade Gothic" pitchFamily="34" charset="0"/>
        <a:ea typeface="+mn-ea"/>
        <a:cs typeface="+mn-cs"/>
      </a:defRPr>
    </a:lvl2pPr>
    <a:lvl3pPr marL="914400" algn="l" rtl="0" fontAlgn="base">
      <a:spcBef>
        <a:spcPct val="0"/>
      </a:spcBef>
      <a:spcAft>
        <a:spcPct val="0"/>
      </a:spcAft>
      <a:defRPr sz="2000" kern="1200">
        <a:solidFill>
          <a:schemeClr val="tx1"/>
        </a:solidFill>
        <a:latin typeface="Amnesty Trade Gothic" pitchFamily="34" charset="0"/>
        <a:ea typeface="+mn-ea"/>
        <a:cs typeface="+mn-cs"/>
      </a:defRPr>
    </a:lvl3pPr>
    <a:lvl4pPr marL="1371600" algn="l" rtl="0" fontAlgn="base">
      <a:spcBef>
        <a:spcPct val="0"/>
      </a:spcBef>
      <a:spcAft>
        <a:spcPct val="0"/>
      </a:spcAft>
      <a:defRPr sz="2000" kern="1200">
        <a:solidFill>
          <a:schemeClr val="tx1"/>
        </a:solidFill>
        <a:latin typeface="Amnesty Trade Gothic" pitchFamily="34" charset="0"/>
        <a:ea typeface="+mn-ea"/>
        <a:cs typeface="+mn-cs"/>
      </a:defRPr>
    </a:lvl4pPr>
    <a:lvl5pPr marL="1828800" algn="l" rtl="0" fontAlgn="base">
      <a:spcBef>
        <a:spcPct val="0"/>
      </a:spcBef>
      <a:spcAft>
        <a:spcPct val="0"/>
      </a:spcAft>
      <a:defRPr sz="2000" kern="1200">
        <a:solidFill>
          <a:schemeClr val="tx1"/>
        </a:solidFill>
        <a:latin typeface="Amnesty Trade Gothic" pitchFamily="34" charset="0"/>
        <a:ea typeface="+mn-ea"/>
        <a:cs typeface="+mn-cs"/>
      </a:defRPr>
    </a:lvl5pPr>
    <a:lvl6pPr marL="2286000" algn="l" defTabSz="914400" rtl="0" eaLnBrk="1" latinLnBrk="0" hangingPunct="1">
      <a:defRPr sz="2000" kern="1200">
        <a:solidFill>
          <a:schemeClr val="tx1"/>
        </a:solidFill>
        <a:latin typeface="Amnesty Trade Gothic" pitchFamily="34" charset="0"/>
        <a:ea typeface="+mn-ea"/>
        <a:cs typeface="+mn-cs"/>
      </a:defRPr>
    </a:lvl6pPr>
    <a:lvl7pPr marL="2743200" algn="l" defTabSz="914400" rtl="0" eaLnBrk="1" latinLnBrk="0" hangingPunct="1">
      <a:defRPr sz="2000" kern="1200">
        <a:solidFill>
          <a:schemeClr val="tx1"/>
        </a:solidFill>
        <a:latin typeface="Amnesty Trade Gothic" pitchFamily="34" charset="0"/>
        <a:ea typeface="+mn-ea"/>
        <a:cs typeface="+mn-cs"/>
      </a:defRPr>
    </a:lvl7pPr>
    <a:lvl8pPr marL="3200400" algn="l" defTabSz="914400" rtl="0" eaLnBrk="1" latinLnBrk="0" hangingPunct="1">
      <a:defRPr sz="2000" kern="1200">
        <a:solidFill>
          <a:schemeClr val="tx1"/>
        </a:solidFill>
        <a:latin typeface="Amnesty Trade Gothic" pitchFamily="34" charset="0"/>
        <a:ea typeface="+mn-ea"/>
        <a:cs typeface="+mn-cs"/>
      </a:defRPr>
    </a:lvl8pPr>
    <a:lvl9pPr marL="3657600" algn="l" defTabSz="914400" rtl="0" eaLnBrk="1" latinLnBrk="0" hangingPunct="1">
      <a:defRPr sz="2000" kern="1200">
        <a:solidFill>
          <a:schemeClr val="tx1"/>
        </a:solidFill>
        <a:latin typeface="Amnesty Trade Gothic"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20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9" autoAdjust="0"/>
    <p:restoredTop sz="51890" autoAdjust="0"/>
  </p:normalViewPr>
  <p:slideViewPr>
    <p:cSldViewPr>
      <p:cViewPr varScale="1">
        <p:scale>
          <a:sx n="25" d="100"/>
          <a:sy n="25" d="100"/>
        </p:scale>
        <p:origin x="1542" y="9"/>
      </p:cViewPr>
      <p:guideLst>
        <p:guide orient="horz" pos="2160"/>
        <p:guide pos="2880"/>
      </p:guideLst>
    </p:cSldViewPr>
  </p:slideViewPr>
  <p:outlineViewPr>
    <p:cViewPr>
      <p:scale>
        <a:sx n="33" d="100"/>
        <a:sy n="33" d="100"/>
      </p:scale>
      <p:origin x="0" y="0"/>
    </p:cViewPr>
  </p:outlineViewPr>
  <p:notesTextViewPr>
    <p:cViewPr>
      <p:scale>
        <a:sx n="100" d="100"/>
        <a:sy n="100" d="100"/>
      </p:scale>
      <p:origin x="0" y="-1041"/>
    </p:cViewPr>
  </p:notesTextViewPr>
  <p:notesViewPr>
    <p:cSldViewPr>
      <p:cViewPr varScale="1">
        <p:scale>
          <a:sx n="76" d="100"/>
          <a:sy n="76" d="100"/>
        </p:scale>
        <p:origin x="2612"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e-CH"/>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35542E9-2E69-46A6-BF0A-D11CCB52530F}" type="datetimeFigureOut">
              <a:rPr lang="de-CH" smtClean="0"/>
              <a:t>30.11.2016</a:t>
            </a:fld>
            <a:endParaRPr lang="de-CH"/>
          </a:p>
        </p:txBody>
      </p:sp>
      <p:sp>
        <p:nvSpPr>
          <p:cNvPr id="4" name="Espace réservé de l'image des diapositives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de-CH"/>
          </a:p>
        </p:txBody>
      </p:sp>
      <p:sp>
        <p:nvSpPr>
          <p:cNvPr id="5" name="Espace réservé des commentair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de-CH"/>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780742F-70D0-4B81-8CBB-1082724CE83B}" type="slidenum">
              <a:rPr lang="de-CH" smtClean="0"/>
              <a:t>‹N°›</a:t>
            </a:fld>
            <a:endParaRPr lang="de-CH"/>
          </a:p>
        </p:txBody>
      </p:sp>
    </p:spTree>
    <p:extLst>
      <p:ext uri="{BB962C8B-B14F-4D97-AF65-F5344CB8AC3E}">
        <p14:creationId xmlns:p14="http://schemas.microsoft.com/office/powerpoint/2010/main" val="129892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7LWPkn1kQs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humanrights.ch/upload/pdf/030408_tangram12_hausammann.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humanrights.ch/fr/dossiers-droits-humains/racisme/discrimination-dans-le-monde-du-travai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a:t>
            </a:fld>
            <a:endParaRPr lang="de-CH"/>
          </a:p>
        </p:txBody>
      </p:sp>
    </p:spTree>
    <p:extLst>
      <p:ext uri="{BB962C8B-B14F-4D97-AF65-F5344CB8AC3E}">
        <p14:creationId xmlns:p14="http://schemas.microsoft.com/office/powerpoint/2010/main" val="147898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smtClean="0">
                <a:solidFill>
                  <a:schemeClr val="tx1"/>
                </a:solidFill>
                <a:effectLst/>
                <a:latin typeface="+mn-lt"/>
                <a:ea typeface="+mn-ea"/>
                <a:cs typeface="+mn-cs"/>
              </a:rPr>
              <a:t>Ça vous dit quelque chose cette photo ? Vous savez où c’est ? </a:t>
            </a:r>
            <a:endParaRPr lang="de-CH"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C’est la salle où se tient le Conseil des Droits de l’Homme de l’ONU, vous connaissez ? Organisation des Nations unies. Cette salle est à Genève, vous pouvez la visiter si vous allez à l’ONU.</a:t>
            </a:r>
            <a:endParaRPr lang="de-CH"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L’ONU a deux sièges : un à New-York et un à Genève. La DUDH a été adoptée le 10 décembre 1948 par l’Assemblée Générale de l’ONU au Palais de Chaillot</a:t>
            </a:r>
            <a:r>
              <a:rPr lang="fr-CH" sz="1200" kern="1200" baseline="0" dirty="0" smtClean="0">
                <a:solidFill>
                  <a:schemeClr val="tx1"/>
                </a:solidFill>
                <a:effectLst/>
                <a:latin typeface="+mn-lt"/>
                <a:ea typeface="+mn-ea"/>
                <a:cs typeface="+mn-cs"/>
              </a:rPr>
              <a:t> à Paris (siège temporaire de l’ONU)</a:t>
            </a:r>
            <a:r>
              <a:rPr lang="fr-CH" sz="1200" kern="1200" dirty="0" smtClean="0">
                <a:solidFill>
                  <a:schemeClr val="tx1"/>
                </a:solidFill>
                <a:effectLst/>
                <a:latin typeface="+mn-lt"/>
                <a:ea typeface="+mn-ea"/>
                <a:cs typeface="+mn-cs"/>
              </a:rPr>
              <a:t>. Le 10 décembre c’est maintenant la Journée internationale des droits de l‘Homme.</a:t>
            </a:r>
            <a:endParaRPr lang="de-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10</a:t>
            </a:fld>
            <a:endParaRPr lang="fr-CH"/>
          </a:p>
        </p:txBody>
      </p:sp>
    </p:spTree>
    <p:extLst>
      <p:ext uri="{BB962C8B-B14F-4D97-AF65-F5344CB8AC3E}">
        <p14:creationId xmlns:p14="http://schemas.microsoft.com/office/powerpoint/2010/main" val="128606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smtClean="0">
                <a:solidFill>
                  <a:schemeClr val="tx1"/>
                </a:solidFill>
                <a:effectLst/>
                <a:latin typeface="+mn-lt"/>
                <a:ea typeface="+mn-ea"/>
                <a:cs typeface="+mn-cs"/>
              </a:rPr>
              <a:t>…en 1948, juste après la Seconde Guerre mondiale.</a:t>
            </a:r>
            <a:br>
              <a:rPr lang="fr-CH" sz="1200" kern="1200" dirty="0" smtClean="0">
                <a:solidFill>
                  <a:schemeClr val="tx1"/>
                </a:solidFill>
                <a:effectLst/>
                <a:latin typeface="+mn-lt"/>
                <a:ea typeface="+mn-ea"/>
                <a:cs typeface="+mn-cs"/>
              </a:rPr>
            </a:br>
            <a:r>
              <a:rPr lang="fr-CH" sz="1200" kern="1200" dirty="0" smtClean="0">
                <a:solidFill>
                  <a:schemeClr val="tx1"/>
                </a:solidFill>
                <a:effectLst/>
                <a:latin typeface="+mn-lt"/>
                <a:ea typeface="+mn-ea"/>
                <a:cs typeface="+mn-cs"/>
              </a:rPr>
              <a:t>La Déclaration a 30 articles. Elle représente un idéal qu’on aimerait atteindre. </a:t>
            </a:r>
            <a:endParaRPr lang="de-CH" sz="1200" kern="1200" dirty="0" smtClean="0">
              <a:solidFill>
                <a:schemeClr val="tx1"/>
              </a:solidFill>
              <a:effectLst/>
              <a:latin typeface="+mn-lt"/>
              <a:ea typeface="+mn-ea"/>
              <a:cs typeface="+mn-cs"/>
            </a:endParaRPr>
          </a:p>
          <a:p>
            <a:r>
              <a:rPr lang="fr-CH" sz="1200" i="1" kern="1200" dirty="0" smtClean="0">
                <a:solidFill>
                  <a:schemeClr val="tx1"/>
                </a:solidFill>
                <a:effectLst/>
                <a:latin typeface="+mn-lt"/>
                <a:ea typeface="+mn-ea"/>
                <a:cs typeface="+mn-cs"/>
              </a:rPr>
              <a:t>Distribuer la DUDH.</a:t>
            </a:r>
            <a:endParaRPr lang="de-CH"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C’est une déclaration, donc elle n’est pas obligatoire pour les États. Du coup, les pays ont créé 9 autres textes, que</a:t>
            </a:r>
            <a:r>
              <a:rPr lang="fr-CH" sz="1200" kern="1200" baseline="0" dirty="0" smtClean="0">
                <a:solidFill>
                  <a:schemeClr val="tx1"/>
                </a:solidFill>
                <a:effectLst/>
                <a:latin typeface="+mn-lt"/>
                <a:ea typeface="+mn-ea"/>
                <a:cs typeface="+mn-cs"/>
              </a:rPr>
              <a:t> l’</a:t>
            </a:r>
            <a:r>
              <a:rPr lang="fr-CH" sz="1200" kern="1200" dirty="0" smtClean="0">
                <a:solidFill>
                  <a:schemeClr val="tx1"/>
                </a:solidFill>
                <a:effectLst/>
                <a:latin typeface="+mn-lt"/>
                <a:ea typeface="+mn-ea"/>
                <a:cs typeface="+mn-cs"/>
              </a:rPr>
              <a:t>on appelle des Conventions, qui elles, sont obligatoires (Ex : Pacte sur les droits civils et politiques, Pacte sur les droits sociaux, économiques et culturels, Convention relative aux droits de l’enfant, etc.) La </a:t>
            </a:r>
            <a:r>
              <a:rPr lang="fr-CH" sz="1200" kern="1200" dirty="0" smtClean="0">
                <a:solidFill>
                  <a:srgbClr val="C00000"/>
                </a:solidFill>
                <a:effectLst/>
                <a:latin typeface="+mn-lt"/>
                <a:ea typeface="+mn-ea"/>
                <a:cs typeface="+mn-cs"/>
              </a:rPr>
              <a:t>Suisse a ratifié un bon nombre des</a:t>
            </a:r>
            <a:r>
              <a:rPr lang="fr-CH" sz="1200" kern="1200" baseline="0" dirty="0" smtClean="0">
                <a:solidFill>
                  <a:srgbClr val="C00000"/>
                </a:solidFill>
                <a:effectLst/>
                <a:latin typeface="+mn-lt"/>
                <a:ea typeface="+mn-ea"/>
                <a:cs typeface="+mn-cs"/>
              </a:rPr>
              <a:t> Conventions liées aux droits humains mais pas toutes (ex. Disparitions forcées et Travailleurs migrants).</a:t>
            </a:r>
            <a:endParaRPr lang="de-CH" sz="1200" kern="1200" dirty="0" smtClean="0">
              <a:solidFill>
                <a:srgbClr val="C00000"/>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11</a:t>
            </a:fld>
            <a:endParaRPr lang="fr-CH"/>
          </a:p>
        </p:txBody>
      </p:sp>
    </p:spTree>
    <p:extLst>
      <p:ext uri="{BB962C8B-B14F-4D97-AF65-F5344CB8AC3E}">
        <p14:creationId xmlns:p14="http://schemas.microsoft.com/office/powerpoint/2010/main" val="1141726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smtClean="0">
                <a:solidFill>
                  <a:schemeClr val="tx1"/>
                </a:solidFill>
                <a:effectLst/>
                <a:latin typeface="+mn-lt"/>
                <a:ea typeface="+mn-ea"/>
                <a:cs typeface="+mn-cs"/>
              </a:rPr>
              <a:t>Film: Les droits humains en deux minutes: </a:t>
            </a:r>
            <a:r>
              <a:rPr lang="fr-CH" sz="1200" u="sng" kern="1200" dirty="0" smtClean="0">
                <a:solidFill>
                  <a:schemeClr val="tx1"/>
                </a:solidFill>
                <a:effectLst/>
                <a:latin typeface="+mn-lt"/>
                <a:ea typeface="+mn-ea"/>
                <a:cs typeface="+mn-cs"/>
                <a:hlinkClick r:id="rId3"/>
              </a:rPr>
              <a:t>https://youtu.be/7LWPkn1kQs4</a:t>
            </a:r>
            <a:r>
              <a:rPr lang="fr-CH" sz="1200" kern="1200" dirty="0" smtClean="0">
                <a:solidFill>
                  <a:schemeClr val="tx1"/>
                </a:solidFill>
                <a:effectLst/>
                <a:latin typeface="+mn-lt"/>
                <a:ea typeface="+mn-ea"/>
                <a:cs typeface="+mn-cs"/>
              </a:rPr>
              <a:t>  </a:t>
            </a:r>
            <a:endParaRPr lang="de-CH"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Les droits humains, c’est des droits que vous avez juste parce que vous êtes un être humain. Ils sont à vous pour toujours, vous êtes </a:t>
            </a:r>
            <a:r>
              <a:rPr lang="fr-CH" sz="1200" kern="1200" dirty="0" err="1" smtClean="0">
                <a:solidFill>
                  <a:schemeClr val="tx1"/>
                </a:solidFill>
                <a:effectLst/>
                <a:latin typeface="+mn-lt"/>
                <a:ea typeface="+mn-ea"/>
                <a:cs typeface="+mn-cs"/>
              </a:rPr>
              <a:t>né·e·s</a:t>
            </a:r>
            <a:r>
              <a:rPr lang="fr-CH" sz="1200" kern="1200" dirty="0" smtClean="0">
                <a:solidFill>
                  <a:schemeClr val="tx1"/>
                </a:solidFill>
                <a:effectLst/>
                <a:latin typeface="+mn-lt"/>
                <a:ea typeface="+mn-ea"/>
                <a:cs typeface="+mn-cs"/>
              </a:rPr>
              <a:t> avec et personne ne peut vous les enlever, à moins que cela soit prévu par la loi. (Ex : privation de liberté si jugé coupable d’un délit)</a:t>
            </a:r>
            <a:endParaRPr lang="de-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12</a:t>
            </a:fld>
            <a:endParaRPr lang="fr-CH"/>
          </a:p>
        </p:txBody>
      </p:sp>
    </p:spTree>
    <p:extLst>
      <p:ext uri="{BB962C8B-B14F-4D97-AF65-F5344CB8AC3E}">
        <p14:creationId xmlns:p14="http://schemas.microsoft.com/office/powerpoint/2010/main" val="366628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Distribution</a:t>
            </a:r>
            <a:r>
              <a:rPr lang="fr-CH" b="1" baseline="0" dirty="0" smtClean="0"/>
              <a:t> de la DUDH</a:t>
            </a:r>
            <a:r>
              <a:rPr lang="fr-CH" baseline="0" dirty="0" smtClean="0"/>
              <a:t>. Elle a été adoptée le 10 décembre 1948. Depuis, chaque année, la Journée internationale des droits de l’homme est célébrée à cette même date. La Déclaration contient des 30 articles qui visent à protéger les personnes contre la violation de leurs droits. Les élèves sont </a:t>
            </a:r>
            <a:r>
              <a:rPr lang="fr-CH" baseline="0" dirty="0" err="1" smtClean="0"/>
              <a:t>invité·e·s</a:t>
            </a:r>
            <a:r>
              <a:rPr lang="fr-CH" baseline="0" dirty="0" smtClean="0"/>
              <a:t> à feuilleter la DUDH.  </a:t>
            </a:r>
          </a:p>
          <a:p>
            <a:endParaRPr lang="fr-CH" baseline="0" dirty="0" smtClean="0"/>
          </a:p>
          <a:p>
            <a:r>
              <a:rPr lang="fr-CH" baseline="0" dirty="0" smtClean="0"/>
              <a:t>Demandez-leur de trouver des articles qui pourraient être violés dans des situations de discrimination (voir la fiche).</a:t>
            </a:r>
          </a:p>
          <a:p>
            <a:endParaRPr lang="fr-CH" baseline="0" dirty="0" smtClean="0"/>
          </a:p>
          <a:p>
            <a:r>
              <a:rPr lang="fr-CH" baseline="0" dirty="0" smtClean="0"/>
              <a:t>Après qu’ils/elles aient identifié des droits, vous pouvez leur dire qu’il s’agit d’une Déclaration et qu’elle n’a pas force de loi. Il existe cependant des conventions internationales qui protègent contre les discriminations et qui ont été ratifiées par la Suisse, donc qui devraient être appliquées ici en Suisse. Par exemple, la Convention relative aux droits des personnes handicapées, la Convention sur l’élimination de toutes les formes de discrimination raciale, la Convention sur l’élimination de toutes les formes de discrimination à l’égard des femmes, etc.</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13</a:t>
            </a:fld>
            <a:endParaRPr lang="de-CH"/>
          </a:p>
        </p:txBody>
      </p:sp>
    </p:spTree>
    <p:extLst>
      <p:ext uri="{BB962C8B-B14F-4D97-AF65-F5344CB8AC3E}">
        <p14:creationId xmlns:p14="http://schemas.microsoft.com/office/powerpoint/2010/main" val="346862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de-DE" b="0" i="0" dirty="0" err="1" smtClean="0">
                <a:latin typeface="Arial" panose="020B0604020202020204" pitchFamily="34" charset="0"/>
              </a:rPr>
              <a:t>Demandez</a:t>
            </a:r>
            <a:r>
              <a:rPr lang="en-US" altLang="de-DE" b="0" i="0" baseline="0" dirty="0" smtClean="0">
                <a:latin typeface="Arial" panose="020B0604020202020204" pitchFamily="34" charset="0"/>
              </a:rPr>
              <a:t> aux </a:t>
            </a:r>
            <a:r>
              <a:rPr lang="en-US" altLang="de-DE" b="0" i="0" baseline="0" dirty="0" err="1" smtClean="0">
                <a:latin typeface="Arial" panose="020B0604020202020204" pitchFamily="34" charset="0"/>
              </a:rPr>
              <a:t>élèves</a:t>
            </a:r>
            <a:r>
              <a:rPr lang="en-US" altLang="de-DE" b="0" i="0" baseline="0" dirty="0" smtClean="0">
                <a:latin typeface="Arial" panose="020B0604020202020204" pitchFamily="34" charset="0"/>
              </a:rPr>
              <a:t> </a:t>
            </a:r>
            <a:r>
              <a:rPr lang="en-US" altLang="de-DE" b="0" i="0" baseline="0" dirty="0" err="1" smtClean="0">
                <a:latin typeface="Arial" panose="020B0604020202020204" pitchFamily="34" charset="0"/>
              </a:rPr>
              <a:t>d’indiquer</a:t>
            </a:r>
            <a:r>
              <a:rPr lang="en-US" altLang="de-DE" b="0" i="0" baseline="0" dirty="0" smtClean="0">
                <a:latin typeface="Arial" panose="020B0604020202020204" pitchFamily="34" charset="0"/>
              </a:rPr>
              <a:t> </a:t>
            </a:r>
            <a:r>
              <a:rPr lang="en-US" altLang="de-DE" b="0" i="0" baseline="0" dirty="0" err="1" smtClean="0">
                <a:latin typeface="Arial" panose="020B0604020202020204" pitchFamily="34" charset="0"/>
              </a:rPr>
              <a:t>quel</a:t>
            </a:r>
            <a:r>
              <a:rPr lang="en-US" altLang="de-DE" b="0" i="0" baseline="0" dirty="0" smtClean="0">
                <a:latin typeface="Arial" panose="020B0604020202020204" pitchFamily="34" charset="0"/>
              </a:rPr>
              <a:t> article de la DUDH </a:t>
            </a:r>
            <a:r>
              <a:rPr lang="en-US" altLang="de-DE" b="0" i="0" baseline="0" dirty="0" err="1" smtClean="0">
                <a:latin typeface="Arial" panose="020B0604020202020204" pitchFamily="34" charset="0"/>
              </a:rPr>
              <a:t>renvoie</a:t>
            </a:r>
            <a:r>
              <a:rPr lang="en-US" altLang="de-DE" b="0" i="0" baseline="0" dirty="0" smtClean="0">
                <a:latin typeface="Arial" panose="020B0604020202020204" pitchFamily="34" charset="0"/>
              </a:rPr>
              <a:t> à la discrimination?</a:t>
            </a:r>
            <a:endParaRPr lang="en-US" altLang="de-DE" b="0" i="0" dirty="0" smtClean="0">
              <a:latin typeface="Arial" panose="020B0604020202020204" pitchFamily="34" charset="0"/>
            </a:endParaRPr>
          </a:p>
          <a:p>
            <a:endParaRPr lang="de-CH" i="1" dirty="0" smtClean="0"/>
          </a:p>
          <a:p>
            <a:endParaRPr lang="de-CH" i="1" dirty="0"/>
          </a:p>
        </p:txBody>
      </p:sp>
      <p:sp>
        <p:nvSpPr>
          <p:cNvPr id="4" name="Foliennummernplatzhalter 3"/>
          <p:cNvSpPr>
            <a:spLocks noGrp="1"/>
          </p:cNvSpPr>
          <p:nvPr>
            <p:ph type="sldNum" sz="quarter" idx="10"/>
          </p:nvPr>
        </p:nvSpPr>
        <p:spPr/>
        <p:txBody>
          <a:bodyPr/>
          <a:lstStyle/>
          <a:p>
            <a:fld id="{86F1739E-DF27-4CE3-9144-FE7EA7FE8308}" type="slidenum">
              <a:rPr lang="de-CH" smtClean="0"/>
              <a:t>14</a:t>
            </a:fld>
            <a:endParaRPr lang="de-CH"/>
          </a:p>
        </p:txBody>
      </p:sp>
    </p:spTree>
    <p:extLst>
      <p:ext uri="{BB962C8B-B14F-4D97-AF65-F5344CB8AC3E}">
        <p14:creationId xmlns:p14="http://schemas.microsoft.com/office/powerpoint/2010/main" val="3907321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smtClean="0">
                <a:solidFill>
                  <a:schemeClr val="tx1"/>
                </a:solidFill>
                <a:effectLst/>
                <a:latin typeface="+mn-lt"/>
                <a:ea typeface="+mn-ea"/>
                <a:cs typeface="+mn-cs"/>
              </a:rPr>
              <a:t>Tous les droits de la Déclaration sont valables pour TOUT LE MONDE = Pas de discrimination pour aucune raison</a:t>
            </a:r>
            <a:endParaRPr lang="de-CH" sz="1200" kern="1200" dirty="0" smtClean="0">
              <a:solidFill>
                <a:schemeClr val="tx1"/>
              </a:solidFill>
              <a:effectLst/>
              <a:latin typeface="+mn-lt"/>
              <a:ea typeface="+mn-ea"/>
              <a:cs typeface="+mn-cs"/>
            </a:endParaRPr>
          </a:p>
          <a:p>
            <a:r>
              <a:rPr lang="fr-CH" sz="1200" kern="1200" dirty="0" smtClean="0">
                <a:solidFill>
                  <a:schemeClr val="tx1"/>
                </a:solidFill>
                <a:effectLst/>
                <a:latin typeface="+mn-lt"/>
                <a:ea typeface="+mn-ea"/>
                <a:cs typeface="+mn-cs"/>
              </a:rPr>
              <a:t>Quelqu’un peut me dire quel article c’est s’il vous plaît ? Article 2</a:t>
            </a:r>
            <a:endParaRPr lang="de-CH" sz="1200" kern="1200" dirty="0" smtClean="0">
              <a:solidFill>
                <a:schemeClr val="tx1"/>
              </a:solidFill>
              <a:effectLst/>
              <a:latin typeface="+mn-lt"/>
              <a:ea typeface="+mn-ea"/>
              <a:cs typeface="+mn-cs"/>
            </a:endParaRPr>
          </a:p>
          <a:p>
            <a:r>
              <a:rPr lang="fr-CH" sz="1200" i="1" kern="1200" dirty="0" smtClean="0">
                <a:solidFill>
                  <a:schemeClr val="tx1"/>
                </a:solidFill>
                <a:effectLst/>
                <a:latin typeface="+mn-lt"/>
                <a:ea typeface="+mn-ea"/>
                <a:cs typeface="+mn-cs"/>
              </a:rPr>
              <a:t>Souligner la fin de la phrase :</a:t>
            </a:r>
            <a:r>
              <a:rPr lang="fr-CH" sz="1200" b="1" i="1" kern="1200" dirty="0" smtClean="0">
                <a:solidFill>
                  <a:schemeClr val="tx1"/>
                </a:solidFill>
                <a:effectLst/>
                <a:latin typeface="+mn-lt"/>
                <a:ea typeface="+mn-ea"/>
                <a:cs typeface="+mn-cs"/>
              </a:rPr>
              <a:t> </a:t>
            </a:r>
            <a:r>
              <a:rPr lang="fr-CH" sz="1200" i="1" kern="1200" dirty="0" smtClean="0">
                <a:solidFill>
                  <a:schemeClr val="tx1"/>
                </a:solidFill>
                <a:effectLst/>
                <a:latin typeface="+mn-lt"/>
                <a:ea typeface="+mn-ea"/>
                <a:cs typeface="+mn-cs"/>
              </a:rPr>
              <a:t>«ou de toute autre situation». On envisage tout pour être sûr de couvrir toutes les situations, même si elles ne sont pas mentionnées textuellement dans l’article.</a:t>
            </a:r>
            <a:endParaRPr lang="de-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15</a:t>
            </a:fld>
            <a:endParaRPr lang="fr-CH"/>
          </a:p>
        </p:txBody>
      </p:sp>
    </p:spTree>
    <p:extLst>
      <p:ext uri="{BB962C8B-B14F-4D97-AF65-F5344CB8AC3E}">
        <p14:creationId xmlns:p14="http://schemas.microsoft.com/office/powerpoint/2010/main" val="748215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La</a:t>
            </a:r>
            <a:r>
              <a:rPr lang="fr-CH" baseline="0" dirty="0" smtClean="0"/>
              <a:t> DUDH est une «déclaration», mais nous sommes </a:t>
            </a:r>
            <a:r>
              <a:rPr lang="fr-CH" baseline="0" dirty="0" err="1" smtClean="0"/>
              <a:t>protégé·e·s</a:t>
            </a:r>
            <a:r>
              <a:rPr lang="fr-CH" baseline="0" dirty="0" smtClean="0"/>
              <a:t> contre la discrimination à plusieurs niveaux. </a:t>
            </a:r>
          </a:p>
          <a:p>
            <a:endParaRPr lang="fr-CH" baseline="0" dirty="0" smtClean="0"/>
          </a:p>
          <a:p>
            <a:r>
              <a:rPr lang="fr-CH" baseline="0" dirty="0" smtClean="0"/>
              <a:t>Vous pouvez entre autre mentionner </a:t>
            </a:r>
            <a:r>
              <a:rPr lang="fr-CH" b="1" baseline="0" dirty="0" smtClean="0"/>
              <a:t>l’article 14 </a:t>
            </a:r>
            <a:r>
              <a:rPr lang="fr-CH" baseline="0" dirty="0" smtClean="0"/>
              <a:t>de la </a:t>
            </a:r>
            <a:r>
              <a:rPr lang="fr-CH" b="1" baseline="0" dirty="0" smtClean="0"/>
              <a:t>Convention européenne des droits de l’homme (CEDH). </a:t>
            </a:r>
          </a:p>
          <a:p>
            <a:endParaRPr lang="fr-CH" b="1" baseline="0" dirty="0" smtClean="0"/>
          </a:p>
          <a:p>
            <a:r>
              <a:rPr lang="fr-CH" b="1" baseline="0" dirty="0" smtClean="0"/>
              <a:t>Interdiction de discrimination </a:t>
            </a:r>
          </a:p>
          <a:p>
            <a:r>
              <a:rPr lang="fr-CH" baseline="0" dirty="0" smtClean="0"/>
              <a:t>La jouissance des droits et libertés reconnus dans la présente Convention doit être assurée, sans distinction aucune, fondée notamment sur le sexe, la race, la couleur, la langue, la religion, les opinions politiques ou toutes autres opinions, l’origine nationale ou sociale, l’appartenance à une minorité nationale, la fortune, la naissance ou toute autre situation. </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16</a:t>
            </a:fld>
            <a:endParaRPr lang="de-CH"/>
          </a:p>
        </p:txBody>
      </p:sp>
    </p:spTree>
    <p:extLst>
      <p:ext uri="{BB962C8B-B14F-4D97-AF65-F5344CB8AC3E}">
        <p14:creationId xmlns:p14="http://schemas.microsoft.com/office/powerpoint/2010/main" val="158981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loi suisse interdit la discrimination ou certaines formes de comportements indésirables liées à un des critères protégés (comme l’origine, handicap, âge, etc.) qui ont pour effet de porter atteinte à la dignité de la personne et de créer un environnement intimidant, hostile, dégradant, humiliant ou offensant. Mais il n’y a pas de loi générale sur</a:t>
            </a:r>
            <a:r>
              <a:rPr lang="fr-FR" baseline="0" dirty="0" smtClean="0"/>
              <a:t> la discrimination.</a:t>
            </a:r>
            <a:endParaRPr lang="fr-FR" dirty="0" smtClean="0"/>
          </a:p>
          <a:p>
            <a:endParaRPr lang="fr-FR" dirty="0" smtClean="0"/>
          </a:p>
          <a:p>
            <a:r>
              <a:rPr lang="fr-FR" dirty="0" smtClean="0"/>
              <a:t>Il difficile de déterminer exactement quels droits découlent de cette interdiction de discriminer. À cette question qui suscite de nombreuses controverses, vous trouverez les premières réponses ici: </a:t>
            </a:r>
          </a:p>
          <a:p>
            <a:r>
              <a:rPr lang="fr-FR" dirty="0" smtClean="0">
                <a:hlinkClick r:id="rId3"/>
              </a:rPr>
              <a:t>L'interdiction de la discrimination en Suisse</a:t>
            </a:r>
            <a:r>
              <a:rPr lang="fr-FR" dirty="0" smtClean="0"/>
              <a:t> </a:t>
            </a:r>
            <a:r>
              <a:rPr lang="fr-FR" i="1" dirty="0" smtClean="0"/>
              <a:t>(trad. libre)</a:t>
            </a:r>
            <a:r>
              <a:rPr lang="fr-FR" dirty="0" smtClean="0"/>
              <a:t/>
            </a:r>
            <a:br>
              <a:rPr lang="fr-FR" dirty="0" smtClean="0"/>
            </a:br>
            <a:r>
              <a:rPr lang="fr-FR" dirty="0" smtClean="0"/>
              <a:t>Article en allemand de Christina </a:t>
            </a:r>
            <a:r>
              <a:rPr lang="fr-FR" dirty="0" err="1" smtClean="0"/>
              <a:t>Hausammann</a:t>
            </a:r>
            <a:r>
              <a:rPr lang="fr-FR" dirty="0" smtClean="0"/>
              <a:t>, paru dans </a:t>
            </a:r>
            <a:r>
              <a:rPr lang="fr-FR" dirty="0" err="1" smtClean="0"/>
              <a:t>Tangram</a:t>
            </a:r>
            <a:r>
              <a:rPr lang="fr-FR" dirty="0" smtClean="0"/>
              <a:t> n°12 en 2002 (</a:t>
            </a:r>
            <a:r>
              <a:rPr lang="fr-FR" dirty="0" err="1" smtClean="0"/>
              <a:t>pdf</a:t>
            </a:r>
            <a:r>
              <a:rPr lang="fr-FR" dirty="0" smtClean="0"/>
              <a:t>, 5 p.)</a:t>
            </a:r>
          </a:p>
          <a:p>
            <a:r>
              <a:rPr lang="fr-FR" dirty="0" smtClean="0">
                <a:hlinkClick r:id="rId4"/>
              </a:rPr>
              <a:t>Discriminations dans le monde du travail: quelle protection juridique?</a:t>
            </a:r>
            <a:r>
              <a:rPr lang="fr-FR" dirty="0" smtClean="0"/>
              <a:t/>
            </a:r>
            <a:br>
              <a:rPr lang="fr-FR" dirty="0" smtClean="0"/>
            </a:br>
            <a:r>
              <a:rPr lang="fr-FR" dirty="0" smtClean="0"/>
              <a:t>Informations humanrights.ch</a:t>
            </a:r>
          </a:p>
          <a:p>
            <a:endParaRPr lang="fr-CH"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17</a:t>
            </a:fld>
            <a:endParaRPr lang="de-CH"/>
          </a:p>
        </p:txBody>
      </p:sp>
    </p:spTree>
    <p:extLst>
      <p:ext uri="{BB962C8B-B14F-4D97-AF65-F5344CB8AC3E}">
        <p14:creationId xmlns:p14="http://schemas.microsoft.com/office/powerpoint/2010/main" val="284185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dirty="0" smtClean="0"/>
              <a:t>En Suisse,</a:t>
            </a:r>
            <a:r>
              <a:rPr lang="fr-CH" baseline="0" dirty="0" smtClean="0"/>
              <a:t> il n’y a pas de loi générale contre la discrimination.</a:t>
            </a:r>
            <a:r>
              <a:rPr lang="fr-CH" dirty="0" smtClean="0"/>
              <a:t> La transition peut se faire en indiquant que</a:t>
            </a:r>
            <a:r>
              <a:rPr lang="fr-CH" baseline="0" dirty="0" smtClean="0"/>
              <a:t> les élèves doivent s’assurer que leur propre gouvernement fasse en sorte que les personnes soient protégées contre la discrimination et qu’il est le premier responsable de protéger les droits humains de tous et de toutes. Lorsqu’il a ratifié un traité ou une convention internationale, il est tenu de le/la faire respecter à l’intérieur de ses frontières.  Il faut rester </a:t>
            </a:r>
            <a:r>
              <a:rPr lang="fr-CH" baseline="0" dirty="0" err="1" smtClean="0"/>
              <a:t>vigilant·e</a:t>
            </a:r>
            <a:r>
              <a:rPr lang="fr-CH" baseline="0" dirty="0" smtClean="0"/>
              <a:t> et faire en sorte que nos gouvernements respectent leurs engagements et les droits humains. </a:t>
            </a:r>
          </a:p>
          <a:p>
            <a:pPr marL="0" marR="0" indent="0" algn="l" defTabSz="914400" rtl="0" eaLnBrk="1" fontAlgn="auto" latinLnBrk="0" hangingPunct="1">
              <a:lnSpc>
                <a:spcPct val="100000"/>
              </a:lnSpc>
              <a:spcBef>
                <a:spcPts val="0"/>
              </a:spcBef>
              <a:spcAft>
                <a:spcPts val="0"/>
              </a:spcAft>
              <a:buClrTx/>
              <a:buSzTx/>
              <a:buFontTx/>
              <a:buNone/>
              <a:tabLst/>
              <a:defRPr/>
            </a:pPr>
            <a:endParaRPr lang="fr-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smtClean="0"/>
              <a:t>Mais il arrive parfois qu’il ne respecte pas ses engagements, où qu’il les respecte, mais de manière insuffisante.</a:t>
            </a:r>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18</a:t>
            </a:fld>
            <a:endParaRPr lang="de-CH"/>
          </a:p>
        </p:txBody>
      </p:sp>
    </p:spTree>
    <p:extLst>
      <p:ext uri="{BB962C8B-B14F-4D97-AF65-F5344CB8AC3E}">
        <p14:creationId xmlns:p14="http://schemas.microsoft.com/office/powerpoint/2010/main" val="3515233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ltLang="de-DE" noProof="0" dirty="0" smtClean="0">
                <a:solidFill>
                  <a:schemeClr val="tx2"/>
                </a:solidFill>
              </a:rPr>
              <a:t>Tous les gouvernements ne respectent pas tous</a:t>
            </a:r>
            <a:r>
              <a:rPr lang="fr-CH" altLang="de-DE" baseline="0" noProof="0" dirty="0" smtClean="0">
                <a:solidFill>
                  <a:schemeClr val="tx2"/>
                </a:solidFill>
              </a:rPr>
              <a:t> </a:t>
            </a:r>
            <a:r>
              <a:rPr lang="fr-CH" altLang="de-DE" noProof="0" dirty="0" smtClean="0">
                <a:solidFill>
                  <a:schemeClr val="tx2"/>
                </a:solidFill>
              </a:rPr>
              <a:t>les droits humains.</a:t>
            </a:r>
          </a:p>
          <a:p>
            <a:endParaRPr lang="fr-CH" altLang="de-DE" noProof="0" dirty="0" smtClean="0">
              <a:solidFill>
                <a:schemeClr val="tx2"/>
              </a:solidFill>
            </a:endParaRPr>
          </a:p>
          <a:p>
            <a:r>
              <a:rPr lang="fr-CH" altLang="de-DE" noProof="0" dirty="0" smtClean="0">
                <a:solidFill>
                  <a:schemeClr val="tx2"/>
                </a:solidFill>
              </a:rPr>
              <a:t>Dans plusieurs États, la torture, la pauvreté, l’esclavage, la traite d’êtres humains, les inégalités entre hommes et femmes et la discrimination existent toujours. Pas juste ailleurs, elle existe également ici ! Comme on</a:t>
            </a:r>
            <a:r>
              <a:rPr lang="fr-CH" altLang="de-DE" baseline="0" noProof="0" dirty="0" smtClean="0">
                <a:solidFill>
                  <a:schemeClr val="tx2"/>
                </a:solidFill>
              </a:rPr>
              <a:t> a pu le voir</a:t>
            </a:r>
            <a:r>
              <a:rPr lang="fr-CH" altLang="de-DE" noProof="0" dirty="0" smtClean="0">
                <a:solidFill>
                  <a:schemeClr val="tx2"/>
                </a:solidFill>
              </a:rPr>
              <a:t> dans la vidéo,</a:t>
            </a:r>
            <a:r>
              <a:rPr lang="fr-CH" altLang="de-DE" baseline="0" noProof="0" dirty="0" smtClean="0">
                <a:solidFill>
                  <a:schemeClr val="tx2"/>
                </a:solidFill>
              </a:rPr>
              <a:t> les États doivent souvent être rappelés à l’ordre !</a:t>
            </a:r>
            <a:endParaRPr lang="fr-CH" i="1" noProof="0" dirty="0"/>
          </a:p>
        </p:txBody>
      </p:sp>
      <p:sp>
        <p:nvSpPr>
          <p:cNvPr id="4" name="Foliennummernplatzhalter 3"/>
          <p:cNvSpPr>
            <a:spLocks noGrp="1"/>
          </p:cNvSpPr>
          <p:nvPr>
            <p:ph type="sldNum" sz="quarter" idx="10"/>
          </p:nvPr>
        </p:nvSpPr>
        <p:spPr/>
        <p:txBody>
          <a:bodyPr/>
          <a:lstStyle/>
          <a:p>
            <a:fld id="{86F1739E-DF27-4CE3-9144-FE7EA7FE8308}" type="slidenum">
              <a:rPr lang="de-CH" smtClean="0">
                <a:solidFill>
                  <a:prstClr val="black"/>
                </a:solidFill>
              </a:rPr>
              <a:pPr/>
              <a:t>19</a:t>
            </a:fld>
            <a:endParaRPr lang="de-CH">
              <a:solidFill>
                <a:prstClr val="black"/>
              </a:solidFill>
            </a:endParaRPr>
          </a:p>
        </p:txBody>
      </p:sp>
    </p:spTree>
    <p:extLst>
      <p:ext uri="{BB962C8B-B14F-4D97-AF65-F5344CB8AC3E}">
        <p14:creationId xmlns:p14="http://schemas.microsoft.com/office/powerpoint/2010/main" val="802503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En lien avec la partie 3 de la fiche.</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a:t>
            </a:fld>
            <a:endParaRPr lang="de-CH"/>
          </a:p>
        </p:txBody>
      </p:sp>
    </p:spTree>
    <p:extLst>
      <p:ext uri="{BB962C8B-B14F-4D97-AF65-F5344CB8AC3E}">
        <p14:creationId xmlns:p14="http://schemas.microsoft.com/office/powerpoint/2010/main" val="350147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Amnesty fait pression</a:t>
            </a:r>
            <a:r>
              <a:rPr lang="fr-CH" baseline="0" dirty="0" smtClean="0"/>
              <a:t> pour que ces droits humains soient respectés et pour que les États respectent ceux-ci.</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20</a:t>
            </a:fld>
            <a:endParaRPr lang="de-CH"/>
          </a:p>
        </p:txBody>
      </p:sp>
    </p:spTree>
    <p:extLst>
      <p:ext uri="{BB962C8B-B14F-4D97-AF65-F5344CB8AC3E}">
        <p14:creationId xmlns:p14="http://schemas.microsoft.com/office/powerpoint/2010/main" val="2046721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14485" eaLnBrk="0" hangingPunct="0">
              <a:defRPr sz="1900">
                <a:solidFill>
                  <a:schemeClr val="tx1"/>
                </a:solidFill>
                <a:latin typeface="Amnesty Trade Gothic" pitchFamily="34" charset="0"/>
              </a:defRPr>
            </a:lvl1pPr>
            <a:lvl2pPr marL="702756" indent="-270291" defTabSz="914485" eaLnBrk="0" hangingPunct="0">
              <a:defRPr sz="1900">
                <a:solidFill>
                  <a:schemeClr val="tx1"/>
                </a:solidFill>
                <a:latin typeface="Amnesty Trade Gothic" pitchFamily="34" charset="0"/>
              </a:defRPr>
            </a:lvl2pPr>
            <a:lvl3pPr marL="1081164" indent="-216233" defTabSz="914485" eaLnBrk="0" hangingPunct="0">
              <a:defRPr sz="1900">
                <a:solidFill>
                  <a:schemeClr val="tx1"/>
                </a:solidFill>
                <a:latin typeface="Amnesty Trade Gothic" pitchFamily="34" charset="0"/>
              </a:defRPr>
            </a:lvl3pPr>
            <a:lvl4pPr marL="1513629" indent="-216233" defTabSz="914485" eaLnBrk="0" hangingPunct="0">
              <a:defRPr sz="1900">
                <a:solidFill>
                  <a:schemeClr val="tx1"/>
                </a:solidFill>
                <a:latin typeface="Amnesty Trade Gothic" pitchFamily="34" charset="0"/>
              </a:defRPr>
            </a:lvl4pPr>
            <a:lvl5pPr marL="1946095" indent="-216233" defTabSz="914485" eaLnBrk="0" hangingPunct="0">
              <a:defRPr sz="1900">
                <a:solidFill>
                  <a:schemeClr val="tx1"/>
                </a:solidFill>
                <a:latin typeface="Amnesty Trade Gothic" pitchFamily="34" charset="0"/>
              </a:defRPr>
            </a:lvl5pPr>
            <a:lvl6pPr marL="2378560" indent="-216233" defTabSz="914485" eaLnBrk="0" fontAlgn="base" hangingPunct="0">
              <a:spcBef>
                <a:spcPct val="0"/>
              </a:spcBef>
              <a:spcAft>
                <a:spcPct val="0"/>
              </a:spcAft>
              <a:defRPr sz="1900">
                <a:solidFill>
                  <a:schemeClr val="tx1"/>
                </a:solidFill>
                <a:latin typeface="Amnesty Trade Gothic" pitchFamily="34" charset="0"/>
              </a:defRPr>
            </a:lvl6pPr>
            <a:lvl7pPr marL="2811026" indent="-216233" defTabSz="914485" eaLnBrk="0" fontAlgn="base" hangingPunct="0">
              <a:spcBef>
                <a:spcPct val="0"/>
              </a:spcBef>
              <a:spcAft>
                <a:spcPct val="0"/>
              </a:spcAft>
              <a:defRPr sz="1900">
                <a:solidFill>
                  <a:schemeClr val="tx1"/>
                </a:solidFill>
                <a:latin typeface="Amnesty Trade Gothic" pitchFamily="34" charset="0"/>
              </a:defRPr>
            </a:lvl7pPr>
            <a:lvl8pPr marL="3243491" indent="-216233" defTabSz="914485" eaLnBrk="0" fontAlgn="base" hangingPunct="0">
              <a:spcBef>
                <a:spcPct val="0"/>
              </a:spcBef>
              <a:spcAft>
                <a:spcPct val="0"/>
              </a:spcAft>
              <a:defRPr sz="1900">
                <a:solidFill>
                  <a:schemeClr val="tx1"/>
                </a:solidFill>
                <a:latin typeface="Amnesty Trade Gothic" pitchFamily="34" charset="0"/>
              </a:defRPr>
            </a:lvl8pPr>
            <a:lvl9pPr marL="3675957" indent="-216233" defTabSz="914485" eaLnBrk="0" fontAlgn="base" hangingPunct="0">
              <a:spcBef>
                <a:spcPct val="0"/>
              </a:spcBef>
              <a:spcAft>
                <a:spcPct val="0"/>
              </a:spcAft>
              <a:defRPr sz="1900">
                <a:solidFill>
                  <a:schemeClr val="tx1"/>
                </a:solidFill>
                <a:latin typeface="Amnesty Trade Gothic" pitchFamily="34" charset="0"/>
              </a:defRPr>
            </a:lvl9pPr>
          </a:lstStyle>
          <a:p>
            <a:pPr eaLnBrk="1" hangingPunct="1"/>
            <a:fld id="{BECAE9B9-6293-4236-B2E3-D0C10CDCA155}" type="slidenum">
              <a:rPr lang="en-US" sz="1200">
                <a:solidFill>
                  <a:prstClr val="black"/>
                </a:solidFill>
                <a:latin typeface="Arial" charset="0"/>
              </a:rPr>
              <a:pPr eaLnBrk="1" hangingPunct="1"/>
              <a:t>21</a:t>
            </a:fld>
            <a:endParaRPr lang="en-US" sz="120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r>
              <a:rPr lang="fr-CH" sz="1200" dirty="0" smtClean="0">
                <a:latin typeface="Amnesty Trade Gothic Cn" pitchFamily="34" charset="0"/>
              </a:rPr>
              <a:t>Niveau local,</a:t>
            </a:r>
            <a:r>
              <a:rPr lang="fr-CH" sz="1200" baseline="0" dirty="0" smtClean="0">
                <a:latin typeface="Amnesty Trade Gothic Cn" pitchFamily="34" charset="0"/>
              </a:rPr>
              <a:t> international – liens économiques, politiques – les pays ont des liens, réputation, économie.</a:t>
            </a:r>
          </a:p>
          <a:p>
            <a:r>
              <a:rPr lang="fr-CH" sz="1200" baseline="0" dirty="0" smtClean="0">
                <a:latin typeface="Amnesty Trade Gothic Cn" pitchFamily="34" charset="0"/>
              </a:rPr>
              <a:t>Aucun pays n’est isolé même s’il le clame -&gt; ces liens sont des points d’accès pour la campagne: partenaires économiques, donateurs</a:t>
            </a:r>
          </a:p>
        </p:txBody>
      </p:sp>
    </p:spTree>
    <p:extLst>
      <p:ext uri="{BB962C8B-B14F-4D97-AF65-F5344CB8AC3E}">
        <p14:creationId xmlns:p14="http://schemas.microsoft.com/office/powerpoint/2010/main" val="3601629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En lien avec la partie 4 de la fiche</a:t>
            </a:r>
            <a:r>
              <a:rPr lang="fr-CH" dirty="0" smtClean="0"/>
              <a:t>.</a:t>
            </a:r>
          </a:p>
          <a:p>
            <a:endParaRPr lang="fr-CH" dirty="0" smtClean="0"/>
          </a:p>
          <a:p>
            <a:r>
              <a:rPr lang="fr-CH" dirty="0" smtClean="0"/>
              <a:t>Laissez réfléchir</a:t>
            </a:r>
            <a:r>
              <a:rPr lang="fr-CH" baseline="0" dirty="0" smtClean="0"/>
              <a:t> les élèves à ce qu’ils/elles peuvent faire dans leur classe et au quotidien pour éviter la discrimination. Vous pouvez également mentionner qu’il existe des moyens pour lutter contre la discrimination, et qu’elle n’est pas inéluctable.</a:t>
            </a:r>
            <a:endParaRPr lang="fr-CH" dirty="0" smtClean="0"/>
          </a:p>
          <a:p>
            <a:endParaRPr lang="fr-CH"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22</a:t>
            </a:fld>
            <a:endParaRPr lang="de-CH"/>
          </a:p>
        </p:txBody>
      </p:sp>
    </p:spTree>
    <p:extLst>
      <p:ext uri="{BB962C8B-B14F-4D97-AF65-F5344CB8AC3E}">
        <p14:creationId xmlns:p14="http://schemas.microsoft.com/office/powerpoint/2010/main" val="197557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L’hypothèse de contact: </a:t>
            </a:r>
          </a:p>
          <a:p>
            <a:r>
              <a:rPr lang="fr-CH" dirty="0" smtClean="0"/>
              <a:t>Repose sur l’idée que les personnes favorisent généralement leur groupe</a:t>
            </a:r>
            <a:r>
              <a:rPr lang="fr-CH" baseline="0" dirty="0" smtClean="0"/>
              <a:t> social à celui des autres (le biais pro </a:t>
            </a:r>
            <a:r>
              <a:rPr lang="fr-CH" baseline="0" dirty="0" err="1" smtClean="0"/>
              <a:t>endogroupe</a:t>
            </a:r>
            <a:r>
              <a:rPr lang="fr-CH" baseline="0" dirty="0" smtClean="0"/>
              <a:t>)</a:t>
            </a:r>
            <a:endParaRPr lang="fr-CH" dirty="0" smtClean="0"/>
          </a:p>
          <a:p>
            <a:r>
              <a:rPr lang="fr-FR" dirty="0" smtClean="0"/>
              <a:t>Celui-ci précisera qu'il est erroné de penser que le simple contact intergroupe soit suffisant pour réduire l'hostilité ou les tensions qui existeraient entre deux groupes. Gordon Willard </a:t>
            </a:r>
            <a:r>
              <a:rPr lang="fr-FR" dirty="0" err="1" smtClean="0"/>
              <a:t>Allport</a:t>
            </a:r>
            <a:r>
              <a:rPr lang="fr-FR" dirty="0" smtClean="0"/>
              <a:t> met en évidence certaines conditions nécessaires pour faire diminuer ces tensions : il faut que la relation s’établisse entre des personnes ayant un statut égal, partageant un but commun, qu'elle permette l'établissement d'une connaissance mutuelle et enfin qu'elle soit soutenue par l'environnement social (comme les politiques sociales) et les institutions officielles.</a:t>
            </a:r>
            <a:endParaRPr lang="fr-CH" dirty="0" smtClean="0"/>
          </a:p>
          <a:p>
            <a:endParaRPr lang="fr-CH" dirty="0" smtClean="0"/>
          </a:p>
          <a:p>
            <a:r>
              <a:rPr lang="fr-CH" b="1" dirty="0" err="1" smtClean="0"/>
              <a:t>Jigsaw</a:t>
            </a:r>
            <a:r>
              <a:rPr lang="fr-CH" b="1" dirty="0" smtClean="0"/>
              <a:t> Method</a:t>
            </a:r>
            <a:r>
              <a:rPr lang="fr-CH" dirty="0" smtClean="0"/>
              <a:t>: </a:t>
            </a:r>
          </a:p>
          <a:p>
            <a:r>
              <a:rPr lang="fr-CH" dirty="0" smtClean="0"/>
              <a:t>Les élèves sont divisés en différents groupe d’apprentissage</a:t>
            </a:r>
            <a:r>
              <a:rPr lang="fr-CH" baseline="0" dirty="0" smtClean="0"/>
              <a:t> de 6 personnes. La journée est découpée en 6 parties et chaque élève reçoit une partie du matériel écrit. Par exemple, s’il s’agit de la biographie d’Eleanor </a:t>
            </a:r>
            <a:r>
              <a:rPr lang="fr-CH" baseline="0" dirty="0" err="1" smtClean="0"/>
              <a:t>Roosvelt</a:t>
            </a:r>
            <a:r>
              <a:rPr lang="fr-CH" baseline="0" dirty="0" smtClean="0"/>
              <a:t>, elle sera divisée en 6 parties, afin que chacun des élèves reçoivent une partie du puzzle. Les élèves sont ainsi </a:t>
            </a:r>
            <a:r>
              <a:rPr lang="fr-CH" baseline="0" dirty="0" err="1" smtClean="0"/>
              <a:t>dépendant·e·s</a:t>
            </a:r>
            <a:r>
              <a:rPr lang="fr-CH" baseline="0" dirty="0" smtClean="0"/>
              <a:t>. Le processus de </a:t>
            </a:r>
            <a:r>
              <a:rPr lang="fr-CH" baseline="0" dirty="0" err="1" smtClean="0"/>
              <a:t>Jugsaw</a:t>
            </a:r>
            <a:r>
              <a:rPr lang="fr-CH" baseline="0" dirty="0" smtClean="0"/>
              <a:t> développe la reconnaissance et le respect des élèves. Développe l’empathie envers les membres du groupe. </a:t>
            </a:r>
            <a:r>
              <a:rPr lang="fr-FR" dirty="0" smtClean="0"/>
              <a:t>Les élèves des classes </a:t>
            </a:r>
            <a:r>
              <a:rPr lang="fr-FR" dirty="0" err="1" smtClean="0"/>
              <a:t>Jigsaw</a:t>
            </a:r>
            <a:r>
              <a:rPr lang="fr-FR" dirty="0" smtClean="0"/>
              <a:t> obtenu de meilleurs résultats dans les examens objectivement évaluables, et leur estime de soi </a:t>
            </a:r>
            <a:r>
              <a:rPr lang="fr-FR" dirty="0" smtClean="0"/>
              <a:t>a été beaucoup plus forte que </a:t>
            </a:r>
            <a:r>
              <a:rPr lang="fr-FR" smtClean="0"/>
              <a:t>celle des enfants </a:t>
            </a:r>
            <a:r>
              <a:rPr lang="fr-FR" dirty="0" smtClean="0"/>
              <a:t>dans les classes traditionnelles. </a:t>
            </a:r>
            <a:endParaRPr lang="fr-CH" baseline="0" dirty="0" smtClean="0"/>
          </a:p>
          <a:p>
            <a:endParaRPr lang="fr-CH" baseline="0" dirty="0" smtClean="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23</a:t>
            </a:fld>
            <a:endParaRPr lang="de-CH"/>
          </a:p>
        </p:txBody>
      </p:sp>
    </p:spTree>
    <p:extLst>
      <p:ext uri="{BB962C8B-B14F-4D97-AF65-F5344CB8AC3E}">
        <p14:creationId xmlns:p14="http://schemas.microsoft.com/office/powerpoint/2010/main" val="410656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Tx/>
              <a:buNone/>
            </a:pPr>
            <a:r>
              <a:rPr lang="fr-CH" dirty="0" smtClean="0"/>
              <a:t>Ici, vous pouvez rappeler</a:t>
            </a:r>
            <a:r>
              <a:rPr lang="fr-CH" baseline="0" dirty="0" smtClean="0"/>
              <a:t> la vidéo visionnée sur les stéréotypes suisses, suggérée dans la déroulement de la fiche. Demandez aux élèves de donner des exemples et inscrivez-les au tableau si nécessaire. https://www.youtube.com/watch?v=Zrq5zGu1XmQ</a:t>
            </a:r>
          </a:p>
          <a:p>
            <a:pPr>
              <a:buFontTx/>
              <a:buNone/>
            </a:pPr>
            <a:endParaRPr lang="fr-CH" baseline="0" dirty="0" smtClean="0"/>
          </a:p>
          <a:p>
            <a:pPr>
              <a:buFontTx/>
              <a:buNone/>
            </a:pPr>
            <a:endParaRPr lang="fr-CH" baseline="0" dirty="0" smtClean="0"/>
          </a:p>
          <a:p>
            <a:pPr>
              <a:buFontTx/>
              <a:buNone/>
            </a:pPr>
            <a:r>
              <a:rPr lang="fr-CH" baseline="0" dirty="0" smtClean="0"/>
              <a:t>Exemples:</a:t>
            </a:r>
            <a:endParaRPr lang="fr-CH" dirty="0" smtClean="0"/>
          </a:p>
          <a:p>
            <a:pPr>
              <a:buFontTx/>
              <a:buChar char="-"/>
            </a:pPr>
            <a:r>
              <a:rPr lang="fr-CH" dirty="0" smtClean="0"/>
              <a:t>Les Italiens mangent de la pizza</a:t>
            </a:r>
          </a:p>
          <a:p>
            <a:pPr>
              <a:buFontTx/>
              <a:buChar char="-"/>
            </a:pPr>
            <a:r>
              <a:rPr lang="fr-CH" dirty="0" smtClean="0"/>
              <a:t>Les noirs savent danser</a:t>
            </a:r>
          </a:p>
          <a:p>
            <a:pPr>
              <a:buFontTx/>
              <a:buChar char="-"/>
            </a:pPr>
            <a:r>
              <a:rPr lang="fr-CH" dirty="0" smtClean="0"/>
              <a:t>Les femmes ne s’intéressent pas aux choses techniques</a:t>
            </a:r>
          </a:p>
          <a:p>
            <a:pPr>
              <a:buFontTx/>
              <a:buChar char="-"/>
            </a:pPr>
            <a:r>
              <a:rPr lang="fr-CH" dirty="0" smtClean="0"/>
              <a:t>Les blondes sont idiotes</a:t>
            </a:r>
          </a:p>
          <a:p>
            <a:pPr>
              <a:buFontTx/>
              <a:buChar char="-"/>
            </a:pPr>
            <a:r>
              <a:rPr lang="fr-CH" dirty="0" smtClean="0"/>
              <a:t>Les</a:t>
            </a:r>
            <a:r>
              <a:rPr lang="fr-CH" baseline="0" dirty="0" smtClean="0"/>
              <a:t> Suisses sont lents</a:t>
            </a:r>
          </a:p>
          <a:p>
            <a:pPr>
              <a:buFontTx/>
              <a:buChar char="-"/>
            </a:pPr>
            <a:r>
              <a:rPr lang="fr-CH" baseline="0" dirty="0" smtClean="0"/>
              <a:t>Les Français sont chauvins</a:t>
            </a:r>
            <a:endParaRPr lang="de-CH"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3</a:t>
            </a:fld>
            <a:endParaRPr lang="de-CH"/>
          </a:p>
        </p:txBody>
      </p:sp>
    </p:spTree>
    <p:extLst>
      <p:ext uri="{BB962C8B-B14F-4D97-AF65-F5344CB8AC3E}">
        <p14:creationId xmlns:p14="http://schemas.microsoft.com/office/powerpoint/2010/main" val="2607463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C’est une attitude comportant une dimension à l’égard</a:t>
            </a:r>
            <a:r>
              <a:rPr lang="fr-CH" baseline="0" dirty="0" smtClean="0"/>
              <a:t> d’un groupe social donné. Pour simplifier, une attitude est un jugement simple de type «J’aime/J’aime pas». </a:t>
            </a:r>
          </a:p>
          <a:p>
            <a:r>
              <a:rPr lang="fr-CH" baseline="0" dirty="0" smtClean="0"/>
              <a:t>Les préjugés sont liés aux stéréotypes mais ils sont différents. Préjugés ≠ stéréotypes. Alors que les préjugés éveillent des sentiments négatifs et influencent notre position et nos émotions, les stéréotypes peuvent avoir des caractéristiques positives et négatives et reflètent notre tendance à catégoriser les gens en raison de leur appartenance à un groupe particulier.</a:t>
            </a:r>
            <a:endParaRPr lang="fr-CH" dirty="0" smtClean="0"/>
          </a:p>
          <a:p>
            <a:endParaRPr lang="fr-FR" dirty="0" smtClean="0"/>
          </a:p>
          <a:p>
            <a:r>
              <a:rPr lang="fr-CH" dirty="0" smtClean="0"/>
              <a:t>Demandez aux élèves de nommer quelques préjugés…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H" dirty="0" smtClean="0"/>
              <a:t>Les</a:t>
            </a:r>
            <a:r>
              <a:rPr lang="fr-CH" baseline="0" dirty="0" smtClean="0"/>
              <a:t> personnes qui migrent ici viennent seulement pour profiter de notre argent.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CH" baseline="0" dirty="0" smtClean="0"/>
              <a:t>Les hommes ne savent pas communiquer.</a:t>
            </a:r>
            <a:endParaRPr lang="fr-CH" dirty="0" smtClean="0"/>
          </a:p>
          <a:p>
            <a:endParaRPr lang="fr-CH" baseline="0" dirty="0" smtClean="0"/>
          </a:p>
          <a:p>
            <a:r>
              <a:rPr lang="fr-CH" sz="900" baseline="0" dirty="0" smtClean="0"/>
              <a:t>Source: </a:t>
            </a:r>
            <a:r>
              <a:rPr lang="fr-CH" sz="900" baseline="0" dirty="0" err="1" smtClean="0"/>
              <a:t>Aronson</a:t>
            </a:r>
            <a:r>
              <a:rPr lang="fr-CH" sz="900" baseline="0" dirty="0" smtClean="0"/>
              <a:t>, Elliot, Wilson Timothy D. </a:t>
            </a:r>
            <a:r>
              <a:rPr lang="fr-CH" sz="900" baseline="0" dirty="0" err="1" smtClean="0"/>
              <a:t>und</a:t>
            </a:r>
            <a:r>
              <a:rPr lang="fr-CH" sz="900" baseline="0" dirty="0" smtClean="0"/>
              <a:t> </a:t>
            </a:r>
            <a:r>
              <a:rPr lang="fr-CH" sz="900" baseline="0" dirty="0" err="1" smtClean="0"/>
              <a:t>Akert</a:t>
            </a:r>
            <a:r>
              <a:rPr lang="fr-CH" sz="900" baseline="0" dirty="0" smtClean="0"/>
              <a:t>, Robin M., «</a:t>
            </a:r>
            <a:r>
              <a:rPr lang="fr-CH" sz="900" baseline="0" dirty="0" err="1" smtClean="0"/>
              <a:t>Sozialpsychologie</a:t>
            </a:r>
            <a:r>
              <a:rPr lang="fr-CH" sz="900" baseline="0" dirty="0" smtClean="0"/>
              <a:t>. 6. </a:t>
            </a:r>
            <a:r>
              <a:rPr lang="fr-CH" sz="900" baseline="0" dirty="0" err="1" smtClean="0"/>
              <a:t>aktualisierte</a:t>
            </a:r>
            <a:r>
              <a:rPr lang="fr-CH" sz="900" baseline="0" dirty="0" smtClean="0"/>
              <a:t> </a:t>
            </a:r>
            <a:r>
              <a:rPr lang="fr-CH" sz="900" baseline="0" dirty="0" err="1" smtClean="0"/>
              <a:t>Auflage</a:t>
            </a:r>
            <a:r>
              <a:rPr lang="fr-CH" sz="900" baseline="0" dirty="0" smtClean="0"/>
              <a:t>», Pearson </a:t>
            </a:r>
            <a:r>
              <a:rPr lang="fr-CH" sz="900" baseline="0" dirty="0" err="1" smtClean="0"/>
              <a:t>Studium</a:t>
            </a:r>
            <a:r>
              <a:rPr lang="fr-CH" sz="900" baseline="0" dirty="0" smtClean="0"/>
              <a:t>, </a:t>
            </a:r>
            <a:r>
              <a:rPr lang="fr-CH" sz="900" baseline="0" dirty="0" err="1" smtClean="0"/>
              <a:t>München</a:t>
            </a:r>
            <a:r>
              <a:rPr lang="fr-CH" sz="900" baseline="0" dirty="0" smtClean="0"/>
              <a:t>, 2008, p. 460.</a:t>
            </a:r>
          </a:p>
          <a:p>
            <a:pPr marL="0" marR="0" indent="0" algn="l" defTabSz="914400" rtl="0" eaLnBrk="1" fontAlgn="auto" latinLnBrk="0" hangingPunct="1">
              <a:lnSpc>
                <a:spcPct val="100000"/>
              </a:lnSpc>
              <a:spcBef>
                <a:spcPts val="0"/>
              </a:spcBef>
              <a:spcAft>
                <a:spcPts val="0"/>
              </a:spcAft>
              <a:buClrTx/>
              <a:buSzTx/>
              <a:buFontTx/>
              <a:buNone/>
              <a:tabLst/>
              <a:defRPr/>
            </a:pPr>
            <a:r>
              <a:rPr lang="fr-CH" sz="900" dirty="0" smtClean="0"/>
              <a:t>Source image: http://4.bp.blogspot.com/-RAVw6Q3Aqn8/VmXUnVYvulI/AAAAAAAAB2s/xWPFopFok7o/s1600/mur_prejuges_Page_06.png</a:t>
            </a:r>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4</a:t>
            </a:fld>
            <a:endParaRPr lang="de-CH"/>
          </a:p>
        </p:txBody>
      </p:sp>
    </p:spTree>
    <p:extLst>
      <p:ext uri="{BB962C8B-B14F-4D97-AF65-F5344CB8AC3E}">
        <p14:creationId xmlns:p14="http://schemas.microsoft.com/office/powerpoint/2010/main" val="409054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Le stéréotype: surestimation des différences </a:t>
            </a:r>
            <a:r>
              <a:rPr lang="fr-CH" b="1" u="sng" dirty="0" smtClean="0"/>
              <a:t>entre</a:t>
            </a:r>
            <a:r>
              <a:rPr lang="fr-CH" dirty="0" smtClean="0"/>
              <a:t> les groupes (eux) – identité collective</a:t>
            </a:r>
            <a:r>
              <a:rPr lang="fr-CH" baseline="0" dirty="0" smtClean="0"/>
              <a:t> et une s</a:t>
            </a:r>
            <a:r>
              <a:rPr lang="fr-CH" dirty="0" smtClean="0"/>
              <a:t>ous-estimation des différences à </a:t>
            </a:r>
            <a:r>
              <a:rPr lang="fr-CH" b="1" u="sng" dirty="0" smtClean="0"/>
              <a:t>l’intérieur</a:t>
            </a:r>
            <a:r>
              <a:rPr lang="fr-CH" baseline="0" dirty="0" smtClean="0"/>
              <a:t> du groupe (nous). Le «nous» et le «eux». Les deux nourrissent le sentiment d’appartenance fondamental à l’être humain.</a:t>
            </a:r>
          </a:p>
          <a:p>
            <a:endParaRPr lang="fr-CH" baseline="0" dirty="0" smtClean="0"/>
          </a:p>
          <a:p>
            <a:r>
              <a:rPr lang="fr-CH" b="1" baseline="0" dirty="0" smtClean="0"/>
              <a:t>Effets «positifs» des stéréotypes ou pourquoi les stéréotypes</a:t>
            </a:r>
            <a:r>
              <a:rPr lang="fr-CH" baseline="0" dirty="0" smtClean="0"/>
              <a:t>: </a:t>
            </a:r>
          </a:p>
          <a:p>
            <a:r>
              <a:rPr lang="fr-CH" baseline="0" dirty="0" smtClean="0"/>
              <a:t>Gérer de façon économique nos relations sociales. Anticiper les réactions d’autrui. Imaginons-nous que nous ne possédions pas cette faculté à synthétiser l’environnement qui nous entoure, nous passerions notre temps à analyser les nouvelles situations de la vie courante. Ces catégories sont nourries par notre expérience. Nous établissons des catégories pour comprendre le monde. Nous classons. </a:t>
            </a:r>
          </a:p>
          <a:p>
            <a:endParaRPr lang="fr-CH" b="1" baseline="0" dirty="0" smtClean="0"/>
          </a:p>
          <a:p>
            <a:r>
              <a:rPr lang="fr-CH" b="1" baseline="0" dirty="0" smtClean="0"/>
              <a:t>Effets «négatifs» ou problèmes</a:t>
            </a:r>
            <a:r>
              <a:rPr lang="fr-CH"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smtClean="0"/>
              <a:t>Cela peut entrainer une perte de nuances, et lorsque les généralisations ont des connotations négatives, cela peut nourrir les préjugés, les attitudes ou les jugements hostiles à l’égard d’un groupe. Eventuellement, cela peut entrainer des comportements discriminatoires envers un groupe.  Cela peut même avoir un effet pervers sur les catégories visées qui intègrent ce schéma. Les attentes sont différentes (nous verrons l’effet Rosenthal bientôt). Aspect psychologique, mais peut avoir un effet sur d’autres aspects de la vie (conditions sociales, pécuniaires, etc.) Exemple de la colonisation, nous colonisateurs, supérieurs aux «indigènes», inférieurs. Les indigènes intègrent ce discours…</a:t>
            </a:r>
          </a:p>
          <a:p>
            <a:endParaRPr lang="fr-CH" baseline="0" dirty="0" smtClean="0"/>
          </a:p>
          <a:p>
            <a:r>
              <a:rPr lang="fr-CH" b="1" dirty="0" smtClean="0"/>
              <a:t>Déshumanisation</a:t>
            </a:r>
            <a:r>
              <a:rPr lang="fr-CH" dirty="0" smtClean="0"/>
              <a:t>:</a:t>
            </a:r>
            <a:r>
              <a:rPr lang="fr-CH" baseline="0" dirty="0" smtClean="0"/>
              <a:t> les stéréotypes, négatifs ou positifs </a:t>
            </a:r>
            <a:r>
              <a:rPr lang="fr-CH" b="1" u="sng" baseline="0" dirty="0" smtClean="0"/>
              <a:t>ont toujours l’effet de déshumaniser </a:t>
            </a:r>
            <a:r>
              <a:rPr lang="fr-CH" baseline="0" dirty="0" smtClean="0"/>
              <a:t>tout simplement parce que l’individu ou la personne est noyée dans le groupe. Établissement d’une distance entre moi et l’autre. Effet négatif, on ne veut pas être avec une personne de ce groupe qui n’est plus une personne mais un élément du groupe. La déshumanisation établit une barrière, un fossé, qui laisse place à la discrimination. </a:t>
            </a:r>
          </a:p>
          <a:p>
            <a:endParaRPr lang="fr-CH" baseline="0" dirty="0" smtClean="0"/>
          </a:p>
          <a:p>
            <a:r>
              <a:rPr lang="fr-CH" baseline="0" dirty="0" smtClean="0"/>
              <a:t>Evidemment, </a:t>
            </a:r>
            <a:r>
              <a:rPr lang="fr-CH" b="1" u="sng" baseline="0" dirty="0" smtClean="0"/>
              <a:t>dans une perspective des droits humains qui repose sur l’individu</a:t>
            </a:r>
            <a:r>
              <a:rPr lang="fr-CH" baseline="0" dirty="0" smtClean="0"/>
              <a:t>, cela ne fonctionne pas puisque la personne existe et a une valeur en soi et non pas en vertu du groupe. Les stéréotypes sont encore plus dangereux lorsque les médias les reproduisent. </a:t>
            </a:r>
          </a:p>
          <a:p>
            <a:endParaRPr lang="fr-CH" baseline="0"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5</a:t>
            </a:fld>
            <a:endParaRPr lang="de-CH"/>
          </a:p>
        </p:txBody>
      </p:sp>
    </p:spTree>
    <p:extLst>
      <p:ext uri="{BB962C8B-B14F-4D97-AF65-F5344CB8AC3E}">
        <p14:creationId xmlns:p14="http://schemas.microsoft.com/office/powerpoint/2010/main" val="191191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Self </a:t>
            </a:r>
            <a:r>
              <a:rPr lang="fr-CH" b="1" dirty="0" err="1" smtClean="0"/>
              <a:t>fulfilling</a:t>
            </a:r>
            <a:r>
              <a:rPr lang="fr-CH" b="1" baseline="0" dirty="0" smtClean="0"/>
              <a:t> </a:t>
            </a:r>
            <a:r>
              <a:rPr lang="fr-CH" b="1" baseline="0" dirty="0" err="1" smtClean="0"/>
              <a:t>prophecy</a:t>
            </a:r>
            <a:r>
              <a:rPr lang="fr-CH" b="1" baseline="0" dirty="0" smtClean="0"/>
              <a:t> – La prophétie auto-réalisatrice</a:t>
            </a:r>
            <a:r>
              <a:rPr lang="fr-CH" baseline="0" dirty="0" smtClean="0"/>
              <a:t>: La force des attentes sur les comportements  </a:t>
            </a:r>
            <a:endParaRPr lang="fr-CH" dirty="0" smtClean="0"/>
          </a:p>
          <a:p>
            <a:r>
              <a:rPr lang="fr-CH" b="1" dirty="0" smtClean="0"/>
              <a:t>La</a:t>
            </a:r>
            <a:r>
              <a:rPr lang="fr-CH" b="1" baseline="0" dirty="0" smtClean="0"/>
              <a:t> recherche</a:t>
            </a:r>
            <a:r>
              <a:rPr lang="fr-CH" baseline="0" dirty="0" smtClean="0"/>
              <a:t>:</a:t>
            </a:r>
          </a:p>
          <a:p>
            <a:r>
              <a:rPr lang="fr-CH" baseline="0" dirty="0" smtClean="0"/>
              <a:t>Rosenthal et Jacobson font une étude dans un quartier populaire de San </a:t>
            </a:r>
            <a:r>
              <a:rPr lang="fr-CH" baseline="0" dirty="0" err="1" smtClean="0"/>
              <a:t>Franscisco</a:t>
            </a:r>
            <a:r>
              <a:rPr lang="fr-CH" baseline="0" dirty="0" smtClean="0"/>
              <a:t>, </a:t>
            </a:r>
            <a:r>
              <a:rPr lang="fr-CH" baseline="0" dirty="0" err="1" smtClean="0"/>
              <a:t>Oak</a:t>
            </a:r>
            <a:r>
              <a:rPr lang="fr-CH" baseline="0" dirty="0" smtClean="0"/>
              <a:t> </a:t>
            </a:r>
            <a:r>
              <a:rPr lang="fr-CH" baseline="0" dirty="0" err="1" smtClean="0"/>
              <a:t>School</a:t>
            </a:r>
            <a:r>
              <a:rPr lang="fr-CH" baseline="0" dirty="0" smtClean="0"/>
              <a:t>. Un tiers des élèves sont d’origine mexicaine.</a:t>
            </a:r>
          </a:p>
          <a:p>
            <a:r>
              <a:rPr lang="fr-CH" baseline="0" dirty="0" smtClean="0"/>
              <a:t>Au début de l’année, les enfants sont soumis à des tests d’intelligence qui sont présentés aux maîtres comme des moyens de prédire les performances scolaires des élèves. Les noms de certains élèves qui, soit disant, devraient démontrer de meilleures performances scolaires en raison de leurs résultats sont transmis aux </a:t>
            </a:r>
            <a:r>
              <a:rPr lang="fr-CH" baseline="0" dirty="0" err="1" smtClean="0"/>
              <a:t>enseignant·e·s</a:t>
            </a:r>
            <a:r>
              <a:rPr lang="fr-CH" baseline="0" dirty="0" smtClean="0"/>
              <a:t>. Mais en réalité, les noms transmis sont tirés au hasard et n’ont rien à voir avec des résultats obtenus au préalable; mais les </a:t>
            </a:r>
            <a:r>
              <a:rPr lang="fr-CH" baseline="0" dirty="0" err="1" smtClean="0"/>
              <a:t>enseignant·e·s</a:t>
            </a:r>
            <a:r>
              <a:rPr lang="fr-CH" baseline="0" dirty="0" smtClean="0"/>
              <a:t> ne le savent pas. Tous les élèves vont subir des tests. On remarque que ceux et celles qui avaient été </a:t>
            </a:r>
            <a:r>
              <a:rPr lang="fr-CH" baseline="0" dirty="0" err="1" smtClean="0"/>
              <a:t>considéré·e·s</a:t>
            </a:r>
            <a:r>
              <a:rPr lang="fr-CH" baseline="0" dirty="0" smtClean="0"/>
              <a:t> comme susceptibles d’avoir des performances scolaires plus élevées vont progresser plus rapidement. Par contre, comme les noms avaient été distribués au hasard plutôt que sur la base des tests soumis en début d’année, cela démontre l’hypothèse de départ qui suggérait que les préjugés favorables ont un effet positif sur les élèves.</a:t>
            </a:r>
          </a:p>
          <a:p>
            <a:r>
              <a:rPr lang="fr-CH" baseline="0" dirty="0" smtClean="0"/>
              <a:t>À noter qu’il s’agit d’une corrélation et que le processus par lequel cela se produit n’a pas été observé par les auteurs. C’est d’ailleurs une critique importante faite à leurs travaux et qu’ils ont eux-mêmes reconnu. </a:t>
            </a:r>
          </a:p>
          <a:p>
            <a:endParaRPr lang="fr-CH" baseline="0" dirty="0" smtClean="0"/>
          </a:p>
          <a:p>
            <a:r>
              <a:rPr lang="fr-CH" b="1" baseline="0" dirty="0" smtClean="0"/>
              <a:t>Résultats:</a:t>
            </a:r>
          </a:p>
          <a:p>
            <a:r>
              <a:rPr lang="fr-CH" b="0" i="1" baseline="0" dirty="0" smtClean="0"/>
              <a:t>Après la première année,</a:t>
            </a:r>
            <a:r>
              <a:rPr lang="fr-CH" b="1" i="1" baseline="0" dirty="0" smtClean="0"/>
              <a:t> </a:t>
            </a:r>
            <a:r>
              <a:rPr lang="fr-CH" baseline="0" dirty="0" smtClean="0"/>
              <a:t>les élèves du groupe expérimental ont un avantage significatif par rapport au groupe témoin.</a:t>
            </a:r>
          </a:p>
          <a:p>
            <a:r>
              <a:rPr lang="fr-CH" b="0" i="1" baseline="0" dirty="0" smtClean="0"/>
              <a:t>Après la deuxième année</a:t>
            </a:r>
            <a:r>
              <a:rPr lang="fr-CH" b="0" i="0" baseline="0" dirty="0" smtClean="0"/>
              <a:t>, l</a:t>
            </a:r>
            <a:r>
              <a:rPr lang="fr-CH" baseline="0" dirty="0" smtClean="0"/>
              <a:t>es élèves du groupe expérimental perdent cet avantage puisqu’ils et elles sont davantage en contact avec les </a:t>
            </a:r>
            <a:r>
              <a:rPr lang="fr-CH" baseline="0" dirty="0" err="1" smtClean="0"/>
              <a:t>enseignant·e·s</a:t>
            </a:r>
            <a:r>
              <a:rPr lang="fr-CH" baseline="0" dirty="0" smtClean="0"/>
              <a:t> qui les considéraient comme étant plus en mesure de s’épanouir. </a:t>
            </a:r>
          </a:p>
          <a:p>
            <a:r>
              <a:rPr lang="fr-CH" i="1" baseline="0" dirty="0" smtClean="0"/>
              <a:t>Variable du sexe</a:t>
            </a:r>
            <a:r>
              <a:rPr lang="fr-CH" baseline="0" dirty="0" smtClean="0"/>
              <a:t>: Ne semble pas avoir d’influence.</a:t>
            </a:r>
          </a:p>
          <a:p>
            <a:r>
              <a:rPr lang="fr-CH" i="1" baseline="0" dirty="0" smtClean="0"/>
              <a:t>Variable culturelle</a:t>
            </a:r>
            <a:r>
              <a:rPr lang="fr-CH" baseline="0" dirty="0" smtClean="0"/>
              <a:t>: Les Mexicains ont plus profité de cet avantage. Avant l’expérience, les </a:t>
            </a:r>
            <a:r>
              <a:rPr lang="fr-CH" baseline="0" dirty="0" err="1" smtClean="0"/>
              <a:t>enseignant·e·s</a:t>
            </a:r>
            <a:r>
              <a:rPr lang="fr-CH" baseline="0" dirty="0" smtClean="0"/>
              <a:t> ont peu d’attentes par rapport à ces élèves puisqu’ils étaient classés la plupart du temps dans la catégorie lente. Étonnamment, les élèves qui étaient déjà dans la catégorie rapide et qui se sont retrouvés dans le groupe expérimental ont bénéficié de l’approbation des </a:t>
            </a:r>
            <a:r>
              <a:rPr lang="fr-CH" baseline="0" dirty="0" err="1" smtClean="0"/>
              <a:t>enseignant·e·s</a:t>
            </a:r>
            <a:r>
              <a:rPr lang="fr-CH" baseline="0" dirty="0" smtClean="0"/>
              <a:t>. </a:t>
            </a:r>
          </a:p>
          <a:p>
            <a:endParaRPr lang="fr-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1" u="sng" baseline="0" dirty="0" smtClean="0"/>
              <a:t>Pour conclure:</a:t>
            </a:r>
            <a:r>
              <a:rPr lang="fr-CH" baseline="0" dirty="0" smtClean="0"/>
              <a:t> l’idée ici est de comprendre que les préjugés peuvent même avoir un impact sur l’identité d’une personne. Mon groupe est comme cela, mes possibilités sont limitées et je ne peux pas aspirer à mieux (Rosenthal).</a:t>
            </a:r>
          </a:p>
          <a:p>
            <a:endParaRPr lang="fr-CH" baseline="0" dirty="0" smtClean="0"/>
          </a:p>
          <a:p>
            <a:r>
              <a:rPr lang="fr-CH" b="1" baseline="0" dirty="0" smtClean="0"/>
              <a:t>Pour compléter</a:t>
            </a:r>
            <a:r>
              <a:rPr lang="fr-CH" baseline="0" dirty="0" smtClean="0"/>
              <a:t>: psychologie-sociale.com</a:t>
            </a:r>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6</a:t>
            </a:fld>
            <a:endParaRPr lang="de-CH"/>
          </a:p>
        </p:txBody>
      </p:sp>
    </p:spTree>
    <p:extLst>
      <p:ext uri="{BB962C8B-B14F-4D97-AF65-F5344CB8AC3E}">
        <p14:creationId xmlns:p14="http://schemas.microsoft.com/office/powerpoint/2010/main" val="28579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u="sng" dirty="0" smtClean="0"/>
              <a:t>Les</a:t>
            </a:r>
            <a:r>
              <a:rPr lang="fr-CH" b="1" u="sng" baseline="0" dirty="0" smtClean="0"/>
              <a:t> dimensions cognitives et émotionnelles du préjugé influencent le comportement, il y a discrimination</a:t>
            </a:r>
            <a:r>
              <a:rPr lang="fr-CH" baseline="0" dirty="0" smtClean="0"/>
              <a:t>.  </a:t>
            </a:r>
            <a:r>
              <a:rPr lang="fr-CH" u="sng" baseline="0" dirty="0" smtClean="0"/>
              <a:t>Stéréotype et préjugés.net </a:t>
            </a:r>
            <a:r>
              <a:rPr lang="fr-CH" baseline="0" dirty="0" smtClean="0"/>
              <a:t>définit ainsi la discrimination: «La discrimination est un </a:t>
            </a:r>
            <a:r>
              <a:rPr lang="fr-CH" b="1" u="sng" baseline="0" dirty="0" smtClean="0"/>
              <a:t>comportement négatif </a:t>
            </a:r>
            <a:r>
              <a:rPr lang="fr-CH" baseline="0" dirty="0" smtClean="0"/>
              <a:t>non justifiable émis à l’encontre des membres d’un groupe social donné. » Ex. Ne pas embaucher quelqu’un parce qu’il a plus de 50 ans, etc. (voir plus bas pour plus d’exemples) </a:t>
            </a:r>
          </a:p>
          <a:p>
            <a:pPr marL="171450" indent="-171450">
              <a:buFont typeface="Arial" panose="020B0604020202020204" pitchFamily="34" charset="0"/>
              <a:buChar char="•"/>
            </a:pPr>
            <a:r>
              <a:rPr lang="fr-CH" baseline="0" dirty="0" smtClean="0"/>
              <a:t>Si l’on veut, à la différence du préjugé, </a:t>
            </a:r>
            <a:r>
              <a:rPr lang="fr-CH" b="1" baseline="0" dirty="0" smtClean="0"/>
              <a:t>la discrimination implique un comportement spécifique</a:t>
            </a:r>
            <a:r>
              <a:rPr lang="fr-CH" baseline="0" dirty="0" smtClean="0"/>
              <a:t>. </a:t>
            </a:r>
          </a:p>
          <a:p>
            <a:r>
              <a:rPr lang="fr-FR" dirty="0" smtClean="0"/>
              <a:t>Lorsqu'une personne est traitée de manière moins favorable qu'une autre personne, dans une situation comparable et que cela ne se justifie pas.</a:t>
            </a:r>
            <a:r>
              <a:rPr lang="fr-FR" b="1" dirty="0" smtClean="0"/>
              <a:t> </a:t>
            </a:r>
            <a:r>
              <a:rPr lang="fr-FR" dirty="0" smtClean="0"/>
              <a:t>La discrimination est donc une </a:t>
            </a:r>
            <a:r>
              <a:rPr lang="fr-FR" b="1" dirty="0" smtClean="0"/>
              <a:t>différence injustifiée de traitement pratiquée </a:t>
            </a:r>
            <a:r>
              <a:rPr lang="fr-FR" dirty="0" smtClean="0"/>
              <a:t>aux dépens d'une personne ou d'un groupe de personnes.</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Exemples</a:t>
            </a:r>
            <a:r>
              <a:rPr lang="fr-FR" b="1" baseline="0" dirty="0" smtClean="0"/>
              <a:t> extraits de  Ciao</a:t>
            </a:r>
            <a:r>
              <a:rPr lang="fr-FR" baseline="0" dirty="0" smtClean="0"/>
              <a:t>: </a:t>
            </a:r>
            <a:r>
              <a:rPr lang="fr-FR" dirty="0" smtClean="0"/>
              <a:t>http://www.ciao.ch/f/racismes/infos/8b0982f3f15e887a4dfff4b2aa0a348e/5_discrimination/</a:t>
            </a:r>
          </a:p>
          <a:p>
            <a:r>
              <a:rPr lang="fr-FR" b="1" dirty="0" smtClean="0"/>
              <a:t>La discrimination peut être directe et indirecte</a:t>
            </a:r>
          </a:p>
          <a:p>
            <a:r>
              <a:rPr lang="fr-FR" dirty="0" smtClean="0"/>
              <a:t>Les cas de discrimination </a:t>
            </a:r>
            <a:r>
              <a:rPr lang="fr-FR" b="1" dirty="0" smtClean="0"/>
              <a:t>directe</a:t>
            </a:r>
            <a:r>
              <a:rPr lang="fr-FR" dirty="0" smtClean="0"/>
              <a:t> sont ceux où la discrimination est évidente dans les faits.</a:t>
            </a:r>
          </a:p>
          <a:p>
            <a:r>
              <a:rPr lang="fr-FR" i="1" dirty="0" smtClean="0"/>
              <a:t>Exemple: Une politique permettant seulement aux hommes d'occuper un emploi de gardien de sécurité serait qualifiée de discrimination directe, puisqu'elle exclut explicitement les femmes.</a:t>
            </a:r>
            <a:endParaRPr lang="fr-FR" dirty="0" smtClean="0"/>
          </a:p>
          <a:p>
            <a:r>
              <a:rPr lang="fr-FR" i="1" dirty="0" smtClean="0"/>
              <a:t>Exemple</a:t>
            </a:r>
            <a:r>
              <a:rPr lang="fr-FR" dirty="0" smtClean="0"/>
              <a:t>:</a:t>
            </a:r>
            <a:r>
              <a:rPr lang="fr-FR" i="1" dirty="0" smtClean="0"/>
              <a:t> On refuse l'accès à un restaurant à une personne handicapée parce qu'elle est en chaise roulante</a:t>
            </a:r>
            <a:r>
              <a:rPr lang="fr-FR" dirty="0" smtClean="0"/>
              <a:t>.</a:t>
            </a:r>
          </a:p>
          <a:p>
            <a:r>
              <a:rPr lang="fr-FR" i="1" dirty="0" smtClean="0"/>
              <a:t>Exemple</a:t>
            </a:r>
            <a:r>
              <a:rPr lang="fr-FR" dirty="0" smtClean="0"/>
              <a:t>: </a:t>
            </a:r>
            <a:r>
              <a:rPr lang="fr-FR" i="1" dirty="0" smtClean="0"/>
              <a:t>On refuse d'embaucher une personne parce qu'elle est d'origine turque</a:t>
            </a:r>
            <a:r>
              <a:rPr lang="fr-FR" dirty="0" smtClean="0"/>
              <a:t>.</a:t>
            </a:r>
          </a:p>
          <a:p>
            <a:r>
              <a:rPr lang="fr-FR" dirty="0" smtClean="0"/>
              <a:t>La discrimination </a:t>
            </a:r>
            <a:r>
              <a:rPr lang="fr-FR" b="1" dirty="0" smtClean="0"/>
              <a:t>indirecte</a:t>
            </a:r>
            <a:r>
              <a:rPr lang="fr-FR" dirty="0" smtClean="0"/>
              <a:t>, par contre, est moins apparente à première vue. Ce genre de discrimination est bien plus répandu que la discrimination directe.</a:t>
            </a:r>
          </a:p>
          <a:p>
            <a:r>
              <a:rPr lang="fr-FR" i="1" dirty="0" smtClean="0"/>
              <a:t>Exemple: Une politique exigeant que les candidats à un emploi possèdent un permis de conduire semble neutre, alors qu'elle exclut les candidats qui ne peuvent pas obtenir un permis de conduire en raison d'une déficience comme l'épilepsie.</a:t>
            </a:r>
            <a:endParaRPr lang="fr-FR" dirty="0" smtClean="0"/>
          </a:p>
          <a:p>
            <a:r>
              <a:rPr lang="fr-FR" i="1" dirty="0" smtClean="0"/>
              <a:t>Exemple: La propriétaire d'un immeuble locatif informe son concierge qu'elle refuse de louer des logements aux personnes venant des Balkans. Une personne d'origine balkanique se présente, ayant vu l'annonce d'un appartement à louer, et le concierge lui dit qu'il n'y a pas de logement disponible, bien que ce ne soit pas vrai.</a:t>
            </a:r>
            <a:endParaRPr lang="fr-FR" dirty="0" smtClean="0"/>
          </a:p>
          <a:p>
            <a:endParaRPr lang="fr-FR" dirty="0" smtClean="0"/>
          </a:p>
          <a:p>
            <a:endParaRPr lang="fr-FR" dirty="0" smtClean="0"/>
          </a:p>
          <a:p>
            <a:endParaRPr lang="fr-FR"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7</a:t>
            </a:fld>
            <a:endParaRPr lang="de-CH"/>
          </a:p>
        </p:txBody>
      </p:sp>
    </p:spTree>
    <p:extLst>
      <p:ext uri="{BB962C8B-B14F-4D97-AF65-F5344CB8AC3E}">
        <p14:creationId xmlns:p14="http://schemas.microsoft.com/office/powerpoint/2010/main" val="235755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En lien avec la partie 4 de la fiche.</a:t>
            </a:r>
          </a:p>
          <a:p>
            <a:endParaRPr lang="fr-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discrimination est le résultat d'actes concrets et il est possible de la combattre efficacement. Pour se</a:t>
            </a:r>
            <a:r>
              <a:rPr lang="fr-FR" baseline="0" dirty="0" smtClean="0"/>
              <a:t> protéger et protéger les autres contre la discrimination,</a:t>
            </a:r>
            <a:r>
              <a:rPr lang="fr-FR" dirty="0" smtClean="0"/>
              <a:t> il faut tout d'abord être informé des règles en vigueur, des moyens d'action et des organisations auxquelles on peut s'adresser pour obtenir une assistance et un soutien:</a:t>
            </a:r>
            <a:r>
              <a:rPr lang="fr-FR" baseline="0" dirty="0" smtClean="0"/>
              <a:t> connaître ses droits pour mieux les défendre et les protéger, pour soi et pour les autres !</a:t>
            </a:r>
            <a:endParaRPr lang="fr-FR"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8</a:t>
            </a:fld>
            <a:endParaRPr lang="de-CH"/>
          </a:p>
        </p:txBody>
      </p:sp>
    </p:spTree>
    <p:extLst>
      <p:ext uri="{BB962C8B-B14F-4D97-AF65-F5344CB8AC3E}">
        <p14:creationId xmlns:p14="http://schemas.microsoft.com/office/powerpoint/2010/main" val="206526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smtClean="0">
                <a:solidFill>
                  <a:schemeClr val="tx1"/>
                </a:solidFill>
                <a:effectLst/>
                <a:latin typeface="+mn-lt"/>
                <a:ea typeface="+mn-ea"/>
                <a:cs typeface="+mn-cs"/>
              </a:rPr>
              <a:t>Vous savez qui c’est sur la photo ? C’est Eleanor Roosevelt, la seule femme a avoir participé à la rédaction de la Déclaration Universelle des </a:t>
            </a:r>
            <a:r>
              <a:rPr lang="fr-CH" sz="1200" kern="1200" dirty="0" smtClean="0">
                <a:solidFill>
                  <a:schemeClr val="tx1"/>
                </a:solidFill>
                <a:effectLst/>
                <a:latin typeface="+mn-lt"/>
                <a:ea typeface="+mn-ea"/>
                <a:cs typeface="+mn-cs"/>
              </a:rPr>
              <a:t>droits </a:t>
            </a:r>
            <a:r>
              <a:rPr lang="fr-CH" sz="1200" kern="1200" dirty="0" smtClean="0">
                <a:solidFill>
                  <a:schemeClr val="tx1"/>
                </a:solidFill>
                <a:effectLst/>
                <a:latin typeface="+mn-lt"/>
                <a:ea typeface="+mn-ea"/>
                <a:cs typeface="+mn-cs"/>
              </a:rPr>
              <a:t>de l’Homme.</a:t>
            </a:r>
            <a:endParaRPr lang="de-CH" sz="1200" kern="1200" dirty="0" smtClean="0">
              <a:solidFill>
                <a:schemeClr val="tx1"/>
              </a:solidFill>
              <a:effectLst/>
              <a:latin typeface="+mn-lt"/>
              <a:ea typeface="+mn-ea"/>
              <a:cs typeface="+mn-cs"/>
            </a:endParaRPr>
          </a:p>
          <a:p>
            <a:r>
              <a:rPr lang="fr-CH" sz="1200" i="1" kern="1200" dirty="0" smtClean="0">
                <a:solidFill>
                  <a:schemeClr val="tx1"/>
                </a:solidFill>
                <a:effectLst/>
                <a:latin typeface="+mn-lt"/>
                <a:ea typeface="+mn-ea"/>
                <a:cs typeface="+mn-cs"/>
              </a:rPr>
              <a:t>Rappeler que s’il y a des questions, si ça va trop vite ou s’ils n’ont pas compris quelque chose, il ne faut pas hésiter à interrompre.</a:t>
            </a:r>
            <a:endParaRPr lang="de-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9</a:t>
            </a:fld>
            <a:endParaRPr lang="fr-CH"/>
          </a:p>
        </p:txBody>
      </p:sp>
    </p:spTree>
    <p:extLst>
      <p:ext uri="{BB962C8B-B14F-4D97-AF65-F5344CB8AC3E}">
        <p14:creationId xmlns:p14="http://schemas.microsoft.com/office/powerpoint/2010/main" val="1382120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9" name="Picture 7" descr="AI_Logo_col_PowerPoint"/>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6725" y="466725"/>
            <a:ext cx="8237538"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41363" y="741363"/>
            <a:ext cx="7683500" cy="989012"/>
          </a:xfrm>
          <a:noFill/>
          <a:extLst>
            <a:ext uri="{909E8E84-426E-40DD-AFC4-6F175D3DCCD1}">
              <a14:hiddenFill xmlns:a14="http://schemas.microsoft.com/office/drawing/2010/main">
                <a:solidFill>
                  <a:schemeClr val="accent1"/>
                </a:solidFill>
              </a14:hiddenFill>
            </a:ext>
          </a:extLst>
        </p:spPr>
        <p:txBody>
          <a:bodyPr lIns="0" tIns="45720" rIns="0" bIns="45720"/>
          <a:lstStyle>
            <a:lvl1pPr>
              <a:lnSpc>
                <a:spcPts val="4000"/>
              </a:lnSpc>
              <a:defRPr/>
            </a:lvl1pPr>
          </a:lstStyle>
          <a:p>
            <a:pPr lvl="0"/>
            <a:r>
              <a:rPr lang="fr-FR" noProof="0" smtClean="0"/>
              <a:t>Modifiez le style du titre</a:t>
            </a:r>
            <a:endParaRPr lang="fr-CH" noProof="0" smtClean="0"/>
          </a:p>
        </p:txBody>
      </p:sp>
      <p:sp>
        <p:nvSpPr>
          <p:cNvPr id="3075" name="Rectangle 3"/>
          <p:cNvSpPr>
            <a:spLocks noGrp="1" noChangeArrowheads="1"/>
          </p:cNvSpPr>
          <p:nvPr>
            <p:ph type="subTitle" idx="1"/>
          </p:nvPr>
        </p:nvSpPr>
        <p:spPr>
          <a:xfrm>
            <a:off x="741363" y="4318000"/>
            <a:ext cx="1439862" cy="719138"/>
          </a:xfrm>
        </p:spPr>
        <p:txBody>
          <a:bodyPr lIns="0" tIns="45720" rIns="91440" bIns="45720"/>
          <a:lstStyle>
            <a:lvl1pPr marL="0" indent="0">
              <a:buFont typeface="Wingdings" pitchFamily="2" charset="2"/>
              <a:buNone/>
              <a:defRPr sz="600"/>
            </a:lvl1pPr>
          </a:lstStyle>
          <a:p>
            <a:pPr lvl="0"/>
            <a:r>
              <a:rPr lang="fr-FR" noProof="0" smtClean="0"/>
              <a:t>Modifiez le style des sous-titres du masque</a:t>
            </a:r>
            <a:endParaRPr lang="fr-CH"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Vertikaler Textplatzhalt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atumsplatzhalter 3"/>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C4370B20-C505-4069-9B7C-0D3016DFA1BC}" type="slidenum">
              <a:rPr lang="fr-CH"/>
              <a:pPr/>
              <a:t>‹N°›</a:t>
            </a:fld>
            <a:endParaRPr lang="fr-CH"/>
          </a:p>
        </p:txBody>
      </p:sp>
    </p:spTree>
    <p:extLst>
      <p:ext uri="{BB962C8B-B14F-4D97-AF65-F5344CB8AC3E}">
        <p14:creationId xmlns:p14="http://schemas.microsoft.com/office/powerpoint/2010/main" val="103839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466725"/>
            <a:ext cx="2057400" cy="5643563"/>
          </a:xfrm>
        </p:spPr>
        <p:txBody>
          <a:bodyPr vert="eaVert"/>
          <a:lstStyle/>
          <a:p>
            <a:r>
              <a:rPr lang="fr-FR" smtClean="0"/>
              <a:t>Modifiez le style du titre</a:t>
            </a:r>
            <a:endParaRPr lang="de-CH"/>
          </a:p>
        </p:txBody>
      </p:sp>
      <p:sp>
        <p:nvSpPr>
          <p:cNvPr id="3" name="Vertikaler Textplatzhalter 2"/>
          <p:cNvSpPr>
            <a:spLocks noGrp="1"/>
          </p:cNvSpPr>
          <p:nvPr>
            <p:ph type="body" orient="vert" idx="1"/>
          </p:nvPr>
        </p:nvSpPr>
        <p:spPr>
          <a:xfrm>
            <a:off x="466725" y="466725"/>
            <a:ext cx="6021388" cy="56435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atumsplatzhalter 3"/>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C1C7BB31-0263-4732-8F57-2F239202206A}" type="slidenum">
              <a:rPr lang="fr-CH"/>
              <a:pPr/>
              <a:t>‹N°›</a:t>
            </a:fld>
            <a:endParaRPr lang="fr-CH"/>
          </a:p>
        </p:txBody>
      </p:sp>
    </p:spTree>
    <p:extLst>
      <p:ext uri="{BB962C8B-B14F-4D97-AF65-F5344CB8AC3E}">
        <p14:creationId xmlns:p14="http://schemas.microsoft.com/office/powerpoint/2010/main" val="2644699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6725" y="466725"/>
            <a:ext cx="8229600" cy="1143000"/>
          </a:xfrm>
        </p:spPr>
        <p:txBody>
          <a:bodyPr/>
          <a:lstStyle/>
          <a:p>
            <a:r>
              <a:rPr lang="fr-FR" smtClean="0"/>
              <a:t>Modifiez le style du titre</a:t>
            </a:r>
            <a:endParaRPr lang="de-CH"/>
          </a:p>
        </p:txBody>
      </p:sp>
      <p:sp>
        <p:nvSpPr>
          <p:cNvPr id="3" name="Tabellenplatzhalter 2"/>
          <p:cNvSpPr>
            <a:spLocks noGrp="1"/>
          </p:cNvSpPr>
          <p:nvPr>
            <p:ph type="tbl" idx="1"/>
          </p:nvPr>
        </p:nvSpPr>
        <p:spPr>
          <a:xfrm>
            <a:off x="466725" y="1914525"/>
            <a:ext cx="8231188" cy="4195763"/>
          </a:xfrm>
        </p:spPr>
        <p:txBody>
          <a:bodyPr/>
          <a:lstStyle/>
          <a:p>
            <a:r>
              <a:rPr lang="fr-FR" smtClean="0"/>
              <a:t>Cliquez sur l'icône pour ajouter un tableau</a:t>
            </a:r>
            <a:endParaRPr lang="de-CH"/>
          </a:p>
        </p:txBody>
      </p:sp>
      <p:sp>
        <p:nvSpPr>
          <p:cNvPr id="4" name="Datumsplatzhalter 3"/>
          <p:cNvSpPr>
            <a:spLocks noGrp="1"/>
          </p:cNvSpPr>
          <p:nvPr>
            <p:ph type="dt" sz="half" idx="10"/>
          </p:nvPr>
        </p:nvSpPr>
        <p:spPr>
          <a:xfrm>
            <a:off x="744538" y="6440488"/>
            <a:ext cx="1308100" cy="136525"/>
          </a:xfrm>
        </p:spPr>
        <p:txBody>
          <a:bodyPr/>
          <a:lstStyle>
            <a:lvl1pPr>
              <a:defRPr/>
            </a:lvl1pPr>
          </a:lstStyle>
          <a:p>
            <a:fld id="{2DA7A168-55A1-4864-855C-C59DD85C6A39}" type="datetime4">
              <a:rPr lang="fr-FR"/>
              <a:pPr/>
              <a:t>30 novembre 2016</a:t>
            </a:fld>
            <a:r>
              <a:rPr lang="fr-FR"/>
              <a:t> </a:t>
            </a:r>
            <a:r>
              <a:rPr lang="fr-CH"/>
              <a:t>| Page </a:t>
            </a:r>
            <a:fld id="{766BB851-54CF-43A9-9AD4-D0E37EE8EA43}" type="slidenum">
              <a:rPr lang="fr-CH"/>
              <a:pPr/>
              <a:t>‹N°›</a:t>
            </a:fld>
            <a:endParaRPr lang="fr-CH"/>
          </a:p>
        </p:txBody>
      </p:sp>
    </p:spTree>
    <p:extLst>
      <p:ext uri="{BB962C8B-B14F-4D97-AF65-F5344CB8AC3E}">
        <p14:creationId xmlns:p14="http://schemas.microsoft.com/office/powerpoint/2010/main" val="231108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66725" y="466725"/>
            <a:ext cx="8229600" cy="1143000"/>
          </a:xfrm>
        </p:spPr>
        <p:txBody>
          <a:bodyPr/>
          <a:lstStyle/>
          <a:p>
            <a:r>
              <a:rPr lang="fr-FR" smtClean="0"/>
              <a:t>Modifiez le style du titre</a:t>
            </a:r>
            <a:endParaRPr lang="de-CH"/>
          </a:p>
        </p:txBody>
      </p:sp>
      <p:sp>
        <p:nvSpPr>
          <p:cNvPr id="3" name="Textplatzhalter 2"/>
          <p:cNvSpPr>
            <a:spLocks noGrp="1"/>
          </p:cNvSpPr>
          <p:nvPr>
            <p:ph type="body" sz="half" idx="1"/>
          </p:nvPr>
        </p:nvSpPr>
        <p:spPr>
          <a:xfrm>
            <a:off x="466725" y="1914525"/>
            <a:ext cx="4038600" cy="41957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iagrammplatzhalter 3"/>
          <p:cNvSpPr>
            <a:spLocks noGrp="1"/>
          </p:cNvSpPr>
          <p:nvPr>
            <p:ph type="chart" sz="half" idx="2"/>
          </p:nvPr>
        </p:nvSpPr>
        <p:spPr>
          <a:xfrm>
            <a:off x="4657725" y="1914525"/>
            <a:ext cx="4040188" cy="4195763"/>
          </a:xfrm>
        </p:spPr>
        <p:txBody>
          <a:bodyPr/>
          <a:lstStyle/>
          <a:p>
            <a:r>
              <a:rPr lang="fr-FR" smtClean="0"/>
              <a:t>Cliquez sur l'icône pour ajouter un graphique</a:t>
            </a:r>
            <a:endParaRPr lang="de-CH"/>
          </a:p>
        </p:txBody>
      </p:sp>
      <p:sp>
        <p:nvSpPr>
          <p:cNvPr id="5" name="Datumsplatzhalter 4"/>
          <p:cNvSpPr>
            <a:spLocks noGrp="1"/>
          </p:cNvSpPr>
          <p:nvPr>
            <p:ph type="dt" sz="half" idx="10"/>
          </p:nvPr>
        </p:nvSpPr>
        <p:spPr>
          <a:xfrm>
            <a:off x="744538" y="6440488"/>
            <a:ext cx="1308100" cy="136525"/>
          </a:xfrm>
        </p:spPr>
        <p:txBody>
          <a:bodyPr/>
          <a:lstStyle>
            <a:lvl1pPr>
              <a:defRPr/>
            </a:lvl1pPr>
          </a:lstStyle>
          <a:p>
            <a:fld id="{2DA7A168-55A1-4864-855C-C59DD85C6A39}" type="datetime4">
              <a:rPr lang="fr-FR"/>
              <a:pPr/>
              <a:t>30 novembre 2016</a:t>
            </a:fld>
            <a:r>
              <a:rPr lang="fr-FR"/>
              <a:t> </a:t>
            </a:r>
            <a:r>
              <a:rPr lang="fr-CH"/>
              <a:t>| Page </a:t>
            </a:r>
            <a:fld id="{281EB30E-FFBF-49D0-A1F7-684376331136}" type="slidenum">
              <a:rPr lang="fr-CH"/>
              <a:pPr/>
              <a:t>‹N°›</a:t>
            </a:fld>
            <a:endParaRPr lang="fr-CH"/>
          </a:p>
        </p:txBody>
      </p:sp>
    </p:spTree>
    <p:extLst>
      <p:ext uri="{BB962C8B-B14F-4D97-AF65-F5344CB8AC3E}">
        <p14:creationId xmlns:p14="http://schemas.microsoft.com/office/powerpoint/2010/main" val="25729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744538" y="6440488"/>
            <a:ext cx="942566" cy="138499"/>
          </a:xfrm>
        </p:spPr>
        <p:txBody>
          <a:bodyPr/>
          <a:lstStyle>
            <a:lvl1pPr>
              <a:defRPr/>
            </a:lvl1pPr>
          </a:lstStyle>
          <a:p>
            <a:r>
              <a:rPr lang="de-CH" dirty="0" smtClean="0"/>
              <a:t>Datum | Folie </a:t>
            </a:r>
            <a:fld id="{9B26C301-F588-4569-B7F8-F3807FA93386}" type="slidenum">
              <a:rPr lang="de-CH" smtClean="0"/>
              <a:pPr/>
              <a:t>‹N°›</a:t>
            </a:fld>
            <a:endParaRPr lang="de-CH" dirty="0"/>
          </a:p>
        </p:txBody>
      </p:sp>
    </p:spTree>
    <p:extLst>
      <p:ext uri="{BB962C8B-B14F-4D97-AF65-F5344CB8AC3E}">
        <p14:creationId xmlns:p14="http://schemas.microsoft.com/office/powerpoint/2010/main" val="113241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744538" y="6440488"/>
            <a:ext cx="942566" cy="138499"/>
          </a:xfrm>
        </p:spPr>
        <p:txBody>
          <a:bodyPr/>
          <a:lstStyle>
            <a:lvl1pPr>
              <a:defRPr/>
            </a:lvl1pPr>
          </a:lstStyle>
          <a:p>
            <a:r>
              <a:rPr lang="de-CH" dirty="0" smtClean="0"/>
              <a:t>Datum | Folie </a:t>
            </a:r>
            <a:fld id="{9B26C301-F588-4569-B7F8-F3807FA93386}" type="slidenum">
              <a:rPr lang="de-CH" smtClean="0"/>
              <a:pPr/>
              <a:t>‹N°›</a:t>
            </a:fld>
            <a:endParaRPr lang="de-CH" dirty="0"/>
          </a:p>
        </p:txBody>
      </p:sp>
    </p:spTree>
    <p:extLst>
      <p:ext uri="{BB962C8B-B14F-4D97-AF65-F5344CB8AC3E}">
        <p14:creationId xmlns:p14="http://schemas.microsoft.com/office/powerpoint/2010/main" val="106076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Inhaltsplatzhalt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atumsplatzhalter 3"/>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893DA79B-79F5-4F1B-88F4-077876CC110E}" type="slidenum">
              <a:rPr lang="fr-CH"/>
              <a:pPr/>
              <a:t>‹N°›</a:t>
            </a:fld>
            <a:endParaRPr lang="fr-CH"/>
          </a:p>
        </p:txBody>
      </p:sp>
    </p:spTree>
    <p:extLst>
      <p:ext uri="{BB962C8B-B14F-4D97-AF65-F5344CB8AC3E}">
        <p14:creationId xmlns:p14="http://schemas.microsoft.com/office/powerpoint/2010/main" val="44155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Datumsplatzhalter 3"/>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8FA2F3B7-02D5-46E2-9479-DB181C811094}" type="slidenum">
              <a:rPr lang="fr-CH"/>
              <a:pPr/>
              <a:t>‹N°›</a:t>
            </a:fld>
            <a:endParaRPr lang="fr-CH"/>
          </a:p>
        </p:txBody>
      </p:sp>
    </p:spTree>
    <p:extLst>
      <p:ext uri="{BB962C8B-B14F-4D97-AF65-F5344CB8AC3E}">
        <p14:creationId xmlns:p14="http://schemas.microsoft.com/office/powerpoint/2010/main" val="550422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Inhaltsplatzhalter 2"/>
          <p:cNvSpPr>
            <a:spLocks noGrp="1"/>
          </p:cNvSpPr>
          <p:nvPr>
            <p:ph sz="half" idx="1"/>
          </p:nvPr>
        </p:nvSpPr>
        <p:spPr>
          <a:xfrm>
            <a:off x="466725" y="1914525"/>
            <a:ext cx="4038600" cy="419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Inhaltsplatzhalter 3"/>
          <p:cNvSpPr>
            <a:spLocks noGrp="1"/>
          </p:cNvSpPr>
          <p:nvPr>
            <p:ph sz="half" idx="2"/>
          </p:nvPr>
        </p:nvSpPr>
        <p:spPr>
          <a:xfrm>
            <a:off x="4657725" y="1914525"/>
            <a:ext cx="4040188" cy="419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5" name="Datumsplatzhalter 4"/>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FE285E60-335A-46DC-AB4D-045FA19DA607}" type="slidenum">
              <a:rPr lang="fr-CH"/>
              <a:pPr/>
              <a:t>‹N°›</a:t>
            </a:fld>
            <a:endParaRPr lang="fr-CH"/>
          </a:p>
        </p:txBody>
      </p:sp>
    </p:spTree>
    <p:extLst>
      <p:ext uri="{BB962C8B-B14F-4D97-AF65-F5344CB8AC3E}">
        <p14:creationId xmlns:p14="http://schemas.microsoft.com/office/powerpoint/2010/main" val="185278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7" name="Datumsplatzhalter 6"/>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D135D362-AB47-4336-8CF9-8CF39BD9CC22}" type="slidenum">
              <a:rPr lang="fr-CH"/>
              <a:pPr/>
              <a:t>‹N°›</a:t>
            </a:fld>
            <a:endParaRPr lang="fr-CH"/>
          </a:p>
        </p:txBody>
      </p:sp>
    </p:spTree>
    <p:extLst>
      <p:ext uri="{BB962C8B-B14F-4D97-AF65-F5344CB8AC3E}">
        <p14:creationId xmlns:p14="http://schemas.microsoft.com/office/powerpoint/2010/main" val="243418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Datumsplatzhalter 2"/>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AC9EADD4-44DD-48E9-BBFE-F8DA95767F1B}" type="slidenum">
              <a:rPr lang="fr-CH"/>
              <a:pPr/>
              <a:t>‹N°›</a:t>
            </a:fld>
            <a:endParaRPr lang="fr-CH"/>
          </a:p>
        </p:txBody>
      </p:sp>
    </p:spTree>
    <p:extLst>
      <p:ext uri="{BB962C8B-B14F-4D97-AF65-F5344CB8AC3E}">
        <p14:creationId xmlns:p14="http://schemas.microsoft.com/office/powerpoint/2010/main" val="3302224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441448D3-3AC7-4397-AC86-3560FDC70864}" type="slidenum">
              <a:rPr lang="fr-CH"/>
              <a:pPr/>
              <a:t>‹N°›</a:t>
            </a:fld>
            <a:endParaRPr lang="fr-CH"/>
          </a:p>
        </p:txBody>
      </p:sp>
    </p:spTree>
    <p:extLst>
      <p:ext uri="{BB962C8B-B14F-4D97-AF65-F5344CB8AC3E}">
        <p14:creationId xmlns:p14="http://schemas.microsoft.com/office/powerpoint/2010/main" val="174837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umsplatzhalter 4"/>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4CF137EE-D5C3-4CF8-A645-B53CBD72FF71}" type="slidenum">
              <a:rPr lang="fr-CH"/>
              <a:pPr/>
              <a:t>‹N°›</a:t>
            </a:fld>
            <a:endParaRPr lang="fr-CH"/>
          </a:p>
        </p:txBody>
      </p:sp>
    </p:spTree>
    <p:extLst>
      <p:ext uri="{BB962C8B-B14F-4D97-AF65-F5344CB8AC3E}">
        <p14:creationId xmlns:p14="http://schemas.microsoft.com/office/powerpoint/2010/main" val="137397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umsplatzhalter 4"/>
          <p:cNvSpPr>
            <a:spLocks noGrp="1"/>
          </p:cNvSpPr>
          <p:nvPr>
            <p:ph type="dt" sz="half" idx="10"/>
          </p:nvPr>
        </p:nvSpPr>
        <p:spPr/>
        <p:txBody>
          <a:bodyPr/>
          <a:lstStyle>
            <a:lvl1pPr>
              <a:defRPr/>
            </a:lvl1pPr>
          </a:lstStyle>
          <a:p>
            <a:fld id="{2DA7A168-55A1-4864-855C-C59DD85C6A39}" type="datetime4">
              <a:rPr lang="fr-FR"/>
              <a:pPr/>
              <a:t>30 novembre 2016</a:t>
            </a:fld>
            <a:r>
              <a:rPr lang="fr-FR"/>
              <a:t> </a:t>
            </a:r>
            <a:r>
              <a:rPr lang="fr-CH"/>
              <a:t>| Page </a:t>
            </a:r>
            <a:fld id="{44429836-DA09-484F-AC0D-A25F17D85C2C}" type="slidenum">
              <a:rPr lang="fr-CH"/>
              <a:pPr/>
              <a:t>‹N°›</a:t>
            </a:fld>
            <a:endParaRPr lang="fr-CH"/>
          </a:p>
        </p:txBody>
      </p:sp>
    </p:spTree>
    <p:extLst>
      <p:ext uri="{BB962C8B-B14F-4D97-AF65-F5344CB8AC3E}">
        <p14:creationId xmlns:p14="http://schemas.microsoft.com/office/powerpoint/2010/main" val="93423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6725" y="466725"/>
            <a:ext cx="8229600" cy="1143000"/>
          </a:xfrm>
          <a:prstGeom prst="rect">
            <a:avLst/>
          </a:prstGeom>
          <a:solidFill>
            <a:srgbClr val="FFF20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ctr" anchorCtr="0" compatLnSpc="1">
            <a:prstTxWarp prst="textNoShape">
              <a:avLst/>
            </a:prstTxWarp>
          </a:bodyPr>
          <a:lstStyle/>
          <a:p>
            <a:pPr lvl="0"/>
            <a:r>
              <a:rPr lang="fr-CH" smtClean="0"/>
              <a:t>COURT CONCIS SUCCINCT</a:t>
            </a:r>
          </a:p>
        </p:txBody>
      </p:sp>
      <p:sp>
        <p:nvSpPr>
          <p:cNvPr id="1027" name="Rectangle 3"/>
          <p:cNvSpPr>
            <a:spLocks noGrp="1" noChangeArrowheads="1"/>
          </p:cNvSpPr>
          <p:nvPr>
            <p:ph type="body" idx="1"/>
          </p:nvPr>
        </p:nvSpPr>
        <p:spPr bwMode="auto">
          <a:xfrm>
            <a:off x="466725" y="1914525"/>
            <a:ext cx="8231188"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t" anchorCtr="0" compatLnSpc="1">
            <a:prstTxWarp prst="textNoShape">
              <a:avLst/>
            </a:prstTxWarp>
          </a:bodyPr>
          <a:lstStyle/>
          <a:p>
            <a:pPr lvl="0"/>
            <a:r>
              <a:rPr lang="fr-CH" smtClean="0"/>
              <a:t>cliquer pour modifier le master texte</a:t>
            </a:r>
          </a:p>
          <a:p>
            <a:pPr lvl="1"/>
            <a:r>
              <a:rPr lang="fr-CH" smtClean="0"/>
              <a:t>deuxième plan</a:t>
            </a:r>
          </a:p>
          <a:p>
            <a:pPr lvl="2"/>
            <a:r>
              <a:rPr lang="fr-CH" smtClean="0"/>
              <a:t>troisième plan</a:t>
            </a:r>
          </a:p>
          <a:p>
            <a:pPr lvl="3"/>
            <a:r>
              <a:rPr lang="fr-CH" smtClean="0"/>
              <a:t>quatrième plan</a:t>
            </a:r>
          </a:p>
          <a:p>
            <a:pPr lvl="4"/>
            <a:r>
              <a:rPr lang="fr-CH" smtClean="0"/>
              <a:t>cinquième plan</a:t>
            </a:r>
          </a:p>
        </p:txBody>
      </p:sp>
      <p:sp>
        <p:nvSpPr>
          <p:cNvPr id="1028" name="Rectangle 4"/>
          <p:cNvSpPr>
            <a:spLocks noGrp="1" noChangeArrowheads="1"/>
          </p:cNvSpPr>
          <p:nvPr>
            <p:ph type="dt" sz="half" idx="2"/>
          </p:nvPr>
        </p:nvSpPr>
        <p:spPr bwMode="auto">
          <a:xfrm>
            <a:off x="744538" y="6440488"/>
            <a:ext cx="13081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900"/>
            </a:lvl1pPr>
          </a:lstStyle>
          <a:p>
            <a:fld id="{2DA7A168-55A1-4864-855C-C59DD85C6A39}" type="datetime4">
              <a:rPr lang="fr-FR"/>
              <a:pPr/>
              <a:t>30 novembre 2016</a:t>
            </a:fld>
            <a:r>
              <a:rPr lang="fr-FR"/>
              <a:t> </a:t>
            </a:r>
            <a:r>
              <a:rPr lang="fr-CH"/>
              <a:t>| Page </a:t>
            </a:r>
            <a:fld id="{B73DA1EF-7FBC-4D9E-9EDB-08499ADFCA95}" type="slidenum">
              <a:rPr lang="fr-CH"/>
              <a:pPr/>
              <a:t>‹N°›</a:t>
            </a:fld>
            <a:endParaRPr lang="fr-CH"/>
          </a:p>
        </p:txBody>
      </p:sp>
      <p:pic>
        <p:nvPicPr>
          <p:cNvPr id="1031" name="Picture 7" descr="AI_Logo_sw_klein_PowerPoint"/>
          <p:cNvPicPr>
            <a:picLocks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7362825" y="6200775"/>
            <a:ext cx="1346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71" r:id="rId15"/>
  </p:sldLayoutIdLst>
  <p:hf sldNum="0" hdr="0" ftr="0"/>
  <p:txStyles>
    <p:titleStyle>
      <a:lvl1pPr algn="l" rtl="0" eaLnBrk="1" fontAlgn="base" hangingPunct="1">
        <a:lnSpc>
          <a:spcPts val="3900"/>
        </a:lnSpc>
        <a:spcBef>
          <a:spcPct val="0"/>
        </a:spcBef>
        <a:spcAft>
          <a:spcPct val="0"/>
        </a:spcAft>
        <a:defRPr sz="4000" b="1">
          <a:solidFill>
            <a:schemeClr val="tx2"/>
          </a:solidFill>
          <a:latin typeface="+mj-lt"/>
          <a:ea typeface="+mj-ea"/>
          <a:cs typeface="+mj-cs"/>
        </a:defRPr>
      </a:lvl1pPr>
      <a:lvl2pPr algn="l" rtl="0" eaLnBrk="1" fontAlgn="base" hangingPunct="1">
        <a:lnSpc>
          <a:spcPts val="3900"/>
        </a:lnSpc>
        <a:spcBef>
          <a:spcPct val="0"/>
        </a:spcBef>
        <a:spcAft>
          <a:spcPct val="0"/>
        </a:spcAft>
        <a:defRPr sz="4000" b="1">
          <a:solidFill>
            <a:schemeClr val="tx2"/>
          </a:solidFill>
          <a:latin typeface="Amnesty Trade Gothic Cn" pitchFamily="34" charset="0"/>
        </a:defRPr>
      </a:lvl2pPr>
      <a:lvl3pPr algn="l" rtl="0" eaLnBrk="1" fontAlgn="base" hangingPunct="1">
        <a:lnSpc>
          <a:spcPts val="3900"/>
        </a:lnSpc>
        <a:spcBef>
          <a:spcPct val="0"/>
        </a:spcBef>
        <a:spcAft>
          <a:spcPct val="0"/>
        </a:spcAft>
        <a:defRPr sz="4000" b="1">
          <a:solidFill>
            <a:schemeClr val="tx2"/>
          </a:solidFill>
          <a:latin typeface="Amnesty Trade Gothic Cn" pitchFamily="34" charset="0"/>
        </a:defRPr>
      </a:lvl3pPr>
      <a:lvl4pPr algn="l" rtl="0" eaLnBrk="1" fontAlgn="base" hangingPunct="1">
        <a:lnSpc>
          <a:spcPts val="3900"/>
        </a:lnSpc>
        <a:spcBef>
          <a:spcPct val="0"/>
        </a:spcBef>
        <a:spcAft>
          <a:spcPct val="0"/>
        </a:spcAft>
        <a:defRPr sz="4000" b="1">
          <a:solidFill>
            <a:schemeClr val="tx2"/>
          </a:solidFill>
          <a:latin typeface="Amnesty Trade Gothic Cn" pitchFamily="34" charset="0"/>
        </a:defRPr>
      </a:lvl4pPr>
      <a:lvl5pPr algn="l" rtl="0" eaLnBrk="1" fontAlgn="base" hangingPunct="1">
        <a:lnSpc>
          <a:spcPts val="3900"/>
        </a:lnSpc>
        <a:spcBef>
          <a:spcPct val="0"/>
        </a:spcBef>
        <a:spcAft>
          <a:spcPct val="0"/>
        </a:spcAft>
        <a:defRPr sz="4000" b="1">
          <a:solidFill>
            <a:schemeClr val="tx2"/>
          </a:solidFill>
          <a:latin typeface="Amnesty Trade Gothic Cn" pitchFamily="34" charset="0"/>
        </a:defRPr>
      </a:lvl5pPr>
      <a:lvl6pPr marL="457200" algn="l" rtl="0" eaLnBrk="1" fontAlgn="base" hangingPunct="1">
        <a:lnSpc>
          <a:spcPts val="3900"/>
        </a:lnSpc>
        <a:spcBef>
          <a:spcPct val="0"/>
        </a:spcBef>
        <a:spcAft>
          <a:spcPct val="0"/>
        </a:spcAft>
        <a:defRPr sz="4000" b="1">
          <a:solidFill>
            <a:schemeClr val="tx2"/>
          </a:solidFill>
          <a:latin typeface="Amnesty Trade Gothic Cn" pitchFamily="34" charset="0"/>
        </a:defRPr>
      </a:lvl6pPr>
      <a:lvl7pPr marL="914400" algn="l" rtl="0" eaLnBrk="1" fontAlgn="base" hangingPunct="1">
        <a:lnSpc>
          <a:spcPts val="3900"/>
        </a:lnSpc>
        <a:spcBef>
          <a:spcPct val="0"/>
        </a:spcBef>
        <a:spcAft>
          <a:spcPct val="0"/>
        </a:spcAft>
        <a:defRPr sz="4000" b="1">
          <a:solidFill>
            <a:schemeClr val="tx2"/>
          </a:solidFill>
          <a:latin typeface="Amnesty Trade Gothic Cn" pitchFamily="34" charset="0"/>
        </a:defRPr>
      </a:lvl7pPr>
      <a:lvl8pPr marL="1371600" algn="l" rtl="0" eaLnBrk="1" fontAlgn="base" hangingPunct="1">
        <a:lnSpc>
          <a:spcPts val="3900"/>
        </a:lnSpc>
        <a:spcBef>
          <a:spcPct val="0"/>
        </a:spcBef>
        <a:spcAft>
          <a:spcPct val="0"/>
        </a:spcAft>
        <a:defRPr sz="4000" b="1">
          <a:solidFill>
            <a:schemeClr val="tx2"/>
          </a:solidFill>
          <a:latin typeface="Amnesty Trade Gothic Cn" pitchFamily="34" charset="0"/>
        </a:defRPr>
      </a:lvl8pPr>
      <a:lvl9pPr marL="1828800" algn="l" rtl="0" eaLnBrk="1" fontAlgn="base" hangingPunct="1">
        <a:lnSpc>
          <a:spcPts val="3900"/>
        </a:lnSpc>
        <a:spcBef>
          <a:spcPct val="0"/>
        </a:spcBef>
        <a:spcAft>
          <a:spcPct val="0"/>
        </a:spcAft>
        <a:defRPr sz="4000" b="1">
          <a:solidFill>
            <a:schemeClr val="tx2"/>
          </a:solidFill>
          <a:latin typeface="Amnesty Trade Gothic Cn" pitchFamily="34" charset="0"/>
        </a:defRPr>
      </a:lvl9pPr>
    </p:titleStyle>
    <p:bodyStyle>
      <a:lvl1pPr marL="342900" indent="-342900" algn="l" rtl="0" eaLnBrk="1" fontAlgn="base" hangingPunct="1">
        <a:lnSpc>
          <a:spcPts val="2200"/>
        </a:lnSpc>
        <a:spcBef>
          <a:spcPts val="500"/>
        </a:spcBef>
        <a:spcAft>
          <a:spcPct val="0"/>
        </a:spcAft>
        <a:buFont typeface="Wingdings" pitchFamily="2" charset="2"/>
        <a:buChar char="§"/>
        <a:defRPr sz="2000">
          <a:solidFill>
            <a:schemeClr val="tx1"/>
          </a:solidFill>
          <a:latin typeface="+mn-lt"/>
          <a:ea typeface="+mn-ea"/>
          <a:cs typeface="+mn-cs"/>
        </a:defRPr>
      </a:lvl1pPr>
      <a:lvl2pPr marL="742950" indent="-285750" algn="l" rtl="0" eaLnBrk="1" fontAlgn="base" hangingPunct="1">
        <a:lnSpc>
          <a:spcPts val="2000"/>
        </a:lnSpc>
        <a:spcBef>
          <a:spcPts val="400"/>
        </a:spcBef>
        <a:spcAft>
          <a:spcPct val="0"/>
        </a:spcAft>
        <a:buFont typeface="Arial" charset="0"/>
        <a:buChar char="–"/>
        <a:defRPr sz="2000">
          <a:solidFill>
            <a:schemeClr val="tx1"/>
          </a:solidFill>
          <a:latin typeface="+mn-lt"/>
        </a:defRPr>
      </a:lvl2pPr>
      <a:lvl3pPr marL="1143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3pPr>
      <a:lvl4pPr marL="1600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4pPr>
      <a:lvl5pPr marL="20574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5pPr>
      <a:lvl6pPr marL="25146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6pPr>
      <a:lvl7pPr marL="29718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7pPr>
      <a:lvl8pPr marL="3429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8pPr>
      <a:lvl9pPr marL="3886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fr-CH" dirty="0" smtClean="0"/>
              <a:t>MA REALITÉ N’EST PAS LA TIENNE!</a:t>
            </a:r>
            <a:endParaRPr lang="fr-CH"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56C24E8F-7538-4F65-948E-1E825CFAFF64}" type="datetime4">
              <a:rPr lang="de-CH" smtClean="0"/>
              <a:pPr/>
              <a:t>30. November 2016</a:t>
            </a:fld>
            <a:r>
              <a:rPr lang="de-CH" smtClean="0"/>
              <a:t> | Folie </a:t>
            </a:r>
            <a:fld id="{812AB564-E46B-4ED3-857C-9532289BBB64}" type="slidenum">
              <a:rPr lang="de-CH" smtClean="0"/>
              <a:pPr/>
              <a:t>10</a:t>
            </a:fld>
            <a:endParaRPr lang="de-CH"/>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60648"/>
            <a:ext cx="8676964" cy="5784643"/>
          </a:xfrm>
          <a:prstGeom prst="rect">
            <a:avLst/>
          </a:prstGeom>
        </p:spPr>
      </p:pic>
    </p:spTree>
    <p:extLst>
      <p:ext uri="{BB962C8B-B14F-4D97-AF65-F5344CB8AC3E}">
        <p14:creationId xmlns:p14="http://schemas.microsoft.com/office/powerpoint/2010/main" val="190728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Déclaration Universelle des Droits de l’Homme</a:t>
            </a:r>
            <a:endParaRPr lang="fr-CH" dirty="0"/>
          </a:p>
        </p:txBody>
      </p:sp>
      <p:sp>
        <p:nvSpPr>
          <p:cNvPr id="3" name="Espace réservé du contenu 2"/>
          <p:cNvSpPr>
            <a:spLocks noGrp="1"/>
          </p:cNvSpPr>
          <p:nvPr>
            <p:ph idx="1"/>
          </p:nvPr>
        </p:nvSpPr>
        <p:spPr>
          <a:xfrm>
            <a:off x="463543" y="2156307"/>
            <a:ext cx="4321299" cy="3216910"/>
          </a:xfrm>
        </p:spPr>
        <p:txBody>
          <a:bodyPr/>
          <a:lstStyle/>
          <a:p>
            <a:endParaRPr lang="fr-CH" dirty="0" smtClean="0"/>
          </a:p>
          <a:p>
            <a:r>
              <a:rPr lang="fr-CH" dirty="0" smtClean="0"/>
              <a:t>Adoptée en 1948</a:t>
            </a:r>
          </a:p>
          <a:p>
            <a:endParaRPr lang="fr-CH" dirty="0"/>
          </a:p>
          <a:p>
            <a:r>
              <a:rPr lang="fr-CH" dirty="0" smtClean="0"/>
              <a:t>30 articles</a:t>
            </a:r>
          </a:p>
          <a:p>
            <a:endParaRPr lang="fr-CH" dirty="0"/>
          </a:p>
          <a:p>
            <a:r>
              <a:rPr lang="fr-CH" dirty="0" smtClean="0"/>
              <a:t>Idéal</a:t>
            </a:r>
          </a:p>
          <a:p>
            <a:endParaRPr lang="fr-CH" dirty="0"/>
          </a:p>
          <a:p>
            <a:r>
              <a:rPr lang="fr-CH" dirty="0" smtClean="0"/>
              <a:t>En découle </a:t>
            </a:r>
            <a:r>
              <a:rPr lang="fr-CH" dirty="0"/>
              <a:t>9</a:t>
            </a:r>
            <a:r>
              <a:rPr lang="fr-CH" dirty="0" smtClean="0"/>
              <a:t> Conventions</a:t>
            </a:r>
            <a:endParaRPr lang="fr-CH" dirty="0"/>
          </a:p>
        </p:txBody>
      </p:sp>
      <p:sp>
        <p:nvSpPr>
          <p:cNvPr id="4" name="Espace réservé de la date 3"/>
          <p:cNvSpPr>
            <a:spLocks noGrp="1"/>
          </p:cNvSpPr>
          <p:nvPr>
            <p:ph type="dt" sz="half" idx="10"/>
          </p:nvPr>
        </p:nvSpPr>
        <p:spPr/>
        <p:txBody>
          <a:bodyPr/>
          <a:lstStyle/>
          <a:p>
            <a:fld id="{56C24E8F-7538-4F65-948E-1E825CFAFF64}" type="datetime4">
              <a:rPr lang="de-CH" smtClean="0"/>
              <a:pPr/>
              <a:t>30. November 2016</a:t>
            </a:fld>
            <a:r>
              <a:rPr lang="de-CH" smtClean="0"/>
              <a:t> | Folie </a:t>
            </a:r>
            <a:fld id="{9B26C301-F588-4569-B7F8-F3807FA93386}" type="slidenum">
              <a:rPr lang="de-CH" smtClean="0"/>
              <a:pPr/>
              <a:t>11</a:t>
            </a:fld>
            <a:endParaRPr lang="de-CH"/>
          </a:p>
        </p:txBody>
      </p:sp>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1158" y="2204864"/>
            <a:ext cx="4355167" cy="2892611"/>
          </a:xfrm>
          <a:prstGeom prst="rect">
            <a:avLst/>
          </a:prstGeom>
        </p:spPr>
      </p:pic>
    </p:spTree>
    <p:extLst>
      <p:ext uri="{BB962C8B-B14F-4D97-AF65-F5344CB8AC3E}">
        <p14:creationId xmlns:p14="http://schemas.microsoft.com/office/powerpoint/2010/main" val="191568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C’est quoi les droits humains?</a:t>
            </a:r>
            <a:endParaRPr lang="fr-CH" dirty="0"/>
          </a:p>
        </p:txBody>
      </p:sp>
      <p:sp>
        <p:nvSpPr>
          <p:cNvPr id="4" name="Espace réservé de la date 3"/>
          <p:cNvSpPr>
            <a:spLocks noGrp="1"/>
          </p:cNvSpPr>
          <p:nvPr>
            <p:ph type="dt" sz="half" idx="10"/>
          </p:nvPr>
        </p:nvSpPr>
        <p:spPr/>
        <p:txBody>
          <a:bodyPr/>
          <a:lstStyle/>
          <a:p>
            <a:fld id="{56C24E8F-7538-4F65-948E-1E825CFAFF64}" type="datetime4">
              <a:rPr lang="de-CH" smtClean="0"/>
              <a:pPr/>
              <a:t>30. November 2016</a:t>
            </a:fld>
            <a:r>
              <a:rPr lang="de-CH" smtClean="0"/>
              <a:t> | Folie </a:t>
            </a:r>
            <a:fld id="{9B26C301-F588-4569-B7F8-F3807FA93386}" type="slidenum">
              <a:rPr lang="de-CH" smtClean="0"/>
              <a:pPr/>
              <a:t>12</a:t>
            </a:fld>
            <a:endParaRPr lang="de-CH"/>
          </a:p>
        </p:txBody>
      </p:sp>
      <p:pic>
        <p:nvPicPr>
          <p:cNvPr id="5" name="Les droits humains en deux minutes_ÉCO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088" y="1632019"/>
            <a:ext cx="7668344" cy="4313444"/>
          </a:xfrm>
          <a:prstGeom prst="rect">
            <a:avLst/>
          </a:prstGeom>
        </p:spPr>
      </p:pic>
    </p:spTree>
    <p:extLst>
      <p:ext uri="{BB962C8B-B14F-4D97-AF65-F5344CB8AC3E}">
        <p14:creationId xmlns:p14="http://schemas.microsoft.com/office/powerpoint/2010/main" val="3156343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CH" dirty="0" smtClean="0"/>
              <a:t>LA DÉCLARATION UNIVERSELLE DES DROITS DE L’HOMME</a:t>
            </a:r>
            <a:endParaRPr lang="de-CH" dirty="0"/>
          </a:p>
        </p:txBody>
      </p:sp>
      <p:sp>
        <p:nvSpPr>
          <p:cNvPr id="7" name="Espace réservé du contenu 6"/>
          <p:cNvSpPr>
            <a:spLocks noGrp="1"/>
          </p:cNvSpPr>
          <p:nvPr>
            <p:ph idx="1"/>
          </p:nvPr>
        </p:nvSpPr>
        <p:spPr/>
        <p:txBody>
          <a:bodyPr/>
          <a:lstStyle/>
          <a:p>
            <a:pPr marL="0" indent="0" algn="ctr">
              <a:lnSpc>
                <a:spcPct val="100000"/>
              </a:lnSpc>
              <a:buNone/>
            </a:pPr>
            <a:r>
              <a:rPr lang="fr-CH" sz="2800" b="1" dirty="0" smtClean="0"/>
              <a:t> « </a:t>
            </a:r>
            <a:r>
              <a:rPr lang="fr-CH" sz="2800" b="1" dirty="0"/>
              <a:t>Tous les </a:t>
            </a:r>
            <a:r>
              <a:rPr lang="fr-CH" sz="2800" b="1" dirty="0" smtClean="0"/>
              <a:t>êtres </a:t>
            </a:r>
            <a:r>
              <a:rPr lang="fr-CH" sz="2800" b="1" dirty="0"/>
              <a:t>humains </a:t>
            </a:r>
            <a:r>
              <a:rPr lang="fr-CH" sz="2800" b="1" dirty="0" smtClean="0"/>
              <a:t>naissent libres et égaux en dignité et en droits...»</a:t>
            </a:r>
            <a:endParaRPr lang="de-CH" altLang="de-DE" sz="2800" dirty="0">
              <a:solidFill>
                <a:schemeClr val="tx2"/>
              </a:solidFill>
            </a:endParaRPr>
          </a:p>
          <a:p>
            <a:pPr algn="ctr"/>
            <a:endParaRPr lang="de-CH" dirty="0"/>
          </a:p>
        </p:txBody>
      </p:sp>
      <p:sp>
        <p:nvSpPr>
          <p:cNvPr id="2" name="Espace réservé de la date 1"/>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441448D3-3AC7-4397-AC86-3560FDC70864}" type="slidenum">
              <a:rPr lang="fr-CH" smtClean="0"/>
              <a:pPr/>
              <a:t>13</a:t>
            </a:fld>
            <a:endParaRPr lang="fr-CH"/>
          </a:p>
        </p:txBody>
      </p:sp>
      <p:pic>
        <p:nvPicPr>
          <p:cNvPr id="4" name="Imag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725" y="2996952"/>
            <a:ext cx="8229600" cy="2797757"/>
          </a:xfrm>
          <a:prstGeom prst="rect">
            <a:avLst/>
          </a:prstGeom>
          <a:effectLst>
            <a:softEdge rad="165100"/>
          </a:effectLst>
        </p:spPr>
      </p:pic>
    </p:spTree>
    <p:extLst>
      <p:ext uri="{BB962C8B-B14F-4D97-AF65-F5344CB8AC3E}">
        <p14:creationId xmlns:p14="http://schemas.microsoft.com/office/powerpoint/2010/main" val="1917891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a:stretch>
            <a:fillRect/>
          </a:stretch>
        </p:blipFill>
        <p:spPr>
          <a:xfrm>
            <a:off x="1092112" y="4849772"/>
            <a:ext cx="2207622" cy="1301537"/>
          </a:xfrm>
          <a:prstGeom prst="rect">
            <a:avLst/>
          </a:prstGeom>
          <a:effectLst>
            <a:softEdge rad="63500"/>
          </a:effectLst>
        </p:spPr>
      </p:pic>
      <p:pic>
        <p:nvPicPr>
          <p:cNvPr id="10" name="Grafik 9"/>
          <p:cNvPicPr>
            <a:picLocks noChangeAspect="1"/>
          </p:cNvPicPr>
          <p:nvPr/>
        </p:nvPicPr>
        <p:blipFill>
          <a:blip r:embed="rId4"/>
          <a:stretch>
            <a:fillRect/>
          </a:stretch>
        </p:blipFill>
        <p:spPr>
          <a:xfrm>
            <a:off x="2423534" y="3238587"/>
            <a:ext cx="2584308" cy="1705478"/>
          </a:xfrm>
          <a:prstGeom prst="rect">
            <a:avLst/>
          </a:prstGeom>
          <a:effectLst>
            <a:softEdge rad="63500"/>
          </a:effectLst>
        </p:spPr>
      </p:pic>
      <p:pic>
        <p:nvPicPr>
          <p:cNvPr id="16" name="Grafik 15"/>
          <p:cNvPicPr>
            <a:picLocks noChangeAspect="1"/>
          </p:cNvPicPr>
          <p:nvPr/>
        </p:nvPicPr>
        <p:blipFill>
          <a:blip r:embed="rId5"/>
          <a:stretch>
            <a:fillRect/>
          </a:stretch>
        </p:blipFill>
        <p:spPr>
          <a:xfrm>
            <a:off x="7130490" y="3061018"/>
            <a:ext cx="1836169" cy="1854031"/>
          </a:xfrm>
          <a:prstGeom prst="rect">
            <a:avLst/>
          </a:prstGeom>
        </p:spPr>
      </p:pic>
      <p:sp>
        <p:nvSpPr>
          <p:cNvPr id="4" name="Datumsplatzhalter 3"/>
          <p:cNvSpPr>
            <a:spLocks noGrp="1"/>
          </p:cNvSpPr>
          <p:nvPr>
            <p:ph type="dt" sz="half" idx="10"/>
          </p:nvPr>
        </p:nvSpPr>
        <p:spPr/>
        <p:txBody>
          <a:bodyPr/>
          <a:lstStyle/>
          <a:p>
            <a:fld id="{56C24E8F-7538-4F65-948E-1E825CFAFF64}" type="datetime4">
              <a:rPr lang="de-CH"/>
              <a:pPr/>
              <a:t>30. November 2016</a:t>
            </a:fld>
            <a:r>
              <a:rPr lang="de-CH"/>
              <a:t> | Folie </a:t>
            </a:r>
            <a:fld id="{31F605A8-AC50-489D-A2BE-4A7001ABEF59}" type="slidenum">
              <a:rPr lang="de-CH"/>
              <a:pPr/>
              <a:t>14</a:t>
            </a:fld>
            <a:endParaRPr lang="de-CH"/>
          </a:p>
        </p:txBody>
      </p:sp>
      <p:sp>
        <p:nvSpPr>
          <p:cNvPr id="4098" name="Rectangle 2"/>
          <p:cNvSpPr>
            <a:spLocks noGrp="1" noChangeArrowheads="1"/>
          </p:cNvSpPr>
          <p:nvPr>
            <p:ph type="title" idx="4294967295"/>
          </p:nvPr>
        </p:nvSpPr>
        <p:spPr>
          <a:xfrm>
            <a:off x="466725" y="466725"/>
            <a:ext cx="8229600" cy="1143000"/>
          </a:xfrm>
        </p:spPr>
        <p:txBody>
          <a:bodyPr/>
          <a:lstStyle/>
          <a:p>
            <a:r>
              <a:rPr lang="de-CH" altLang="de-DE" dirty="0" smtClean="0"/>
              <a:t>DUDH ET DISCRIMNATIONS</a:t>
            </a:r>
            <a:endParaRPr lang="de-CH" dirty="0"/>
          </a:p>
        </p:txBody>
      </p:sp>
      <p:pic>
        <p:nvPicPr>
          <p:cNvPr id="9" name="Grafik 8"/>
          <p:cNvPicPr>
            <a:picLocks noChangeAspect="1"/>
          </p:cNvPicPr>
          <p:nvPr/>
        </p:nvPicPr>
        <p:blipFill>
          <a:blip r:embed="rId6"/>
          <a:stretch>
            <a:fillRect/>
          </a:stretch>
        </p:blipFill>
        <p:spPr>
          <a:xfrm>
            <a:off x="1017391" y="2898737"/>
            <a:ext cx="1372166" cy="1827972"/>
          </a:xfrm>
          <a:prstGeom prst="rect">
            <a:avLst/>
          </a:prstGeom>
          <a:effectLst>
            <a:softEdge rad="63500"/>
          </a:effectLst>
        </p:spPr>
      </p:pic>
      <p:pic>
        <p:nvPicPr>
          <p:cNvPr id="11" name="Grafik 10"/>
          <p:cNvPicPr>
            <a:picLocks noChangeAspect="1"/>
          </p:cNvPicPr>
          <p:nvPr/>
        </p:nvPicPr>
        <p:blipFill>
          <a:blip r:embed="rId7"/>
          <a:stretch>
            <a:fillRect/>
          </a:stretch>
        </p:blipFill>
        <p:spPr>
          <a:xfrm>
            <a:off x="4032480" y="4667300"/>
            <a:ext cx="1463487" cy="1773188"/>
          </a:xfrm>
          <a:prstGeom prst="rect">
            <a:avLst/>
          </a:prstGeom>
          <a:effectLst>
            <a:softEdge rad="63500"/>
          </a:effectLst>
        </p:spPr>
      </p:pic>
      <p:pic>
        <p:nvPicPr>
          <p:cNvPr id="12" name="Grafik 11"/>
          <p:cNvPicPr>
            <a:picLocks noChangeAspect="1"/>
          </p:cNvPicPr>
          <p:nvPr/>
        </p:nvPicPr>
        <p:blipFill>
          <a:blip r:embed="rId8"/>
          <a:stretch>
            <a:fillRect/>
          </a:stretch>
        </p:blipFill>
        <p:spPr>
          <a:xfrm>
            <a:off x="5027409" y="2466827"/>
            <a:ext cx="1782316" cy="1777135"/>
          </a:xfrm>
          <a:prstGeom prst="rect">
            <a:avLst/>
          </a:prstGeom>
          <a:effectLst>
            <a:softEdge rad="63500"/>
          </a:effectLst>
        </p:spPr>
      </p:pic>
      <p:pic>
        <p:nvPicPr>
          <p:cNvPr id="13" name="Grafik 12"/>
          <p:cNvPicPr>
            <a:picLocks noChangeAspect="1"/>
          </p:cNvPicPr>
          <p:nvPr/>
        </p:nvPicPr>
        <p:blipFill>
          <a:blip r:embed="rId9"/>
          <a:stretch>
            <a:fillRect/>
          </a:stretch>
        </p:blipFill>
        <p:spPr>
          <a:xfrm>
            <a:off x="5424560" y="4977999"/>
            <a:ext cx="1214374" cy="1604335"/>
          </a:xfrm>
          <a:prstGeom prst="rect">
            <a:avLst/>
          </a:prstGeom>
          <a:effectLst>
            <a:softEdge rad="63500"/>
          </a:effectLst>
        </p:spPr>
      </p:pic>
      <p:pic>
        <p:nvPicPr>
          <p:cNvPr id="14" name="Grafik 13"/>
          <p:cNvPicPr>
            <a:picLocks noChangeAspect="1"/>
          </p:cNvPicPr>
          <p:nvPr/>
        </p:nvPicPr>
        <p:blipFill>
          <a:blip r:embed="rId10"/>
          <a:stretch>
            <a:fillRect/>
          </a:stretch>
        </p:blipFill>
        <p:spPr>
          <a:xfrm>
            <a:off x="6372200" y="4044274"/>
            <a:ext cx="2016048" cy="1246052"/>
          </a:xfrm>
          <a:prstGeom prst="rect">
            <a:avLst/>
          </a:prstGeom>
          <a:effectLst>
            <a:softEdge rad="63500"/>
          </a:effectLst>
        </p:spPr>
      </p:pic>
      <p:pic>
        <p:nvPicPr>
          <p:cNvPr id="17" name="Grafik 16"/>
          <p:cNvPicPr>
            <a:picLocks noChangeAspect="1"/>
          </p:cNvPicPr>
          <p:nvPr/>
        </p:nvPicPr>
        <p:blipFill>
          <a:blip r:embed="rId11"/>
          <a:stretch>
            <a:fillRect/>
          </a:stretch>
        </p:blipFill>
        <p:spPr>
          <a:xfrm>
            <a:off x="2902078" y="1769465"/>
            <a:ext cx="2002566" cy="1596713"/>
          </a:xfrm>
          <a:prstGeom prst="rect">
            <a:avLst/>
          </a:prstGeom>
          <a:effectLst>
            <a:softEdge rad="63500"/>
          </a:effectLst>
        </p:spPr>
      </p:pic>
    </p:spTree>
    <p:extLst>
      <p:ext uri="{BB962C8B-B14F-4D97-AF65-F5344CB8AC3E}">
        <p14:creationId xmlns:p14="http://schemas.microsoft.com/office/powerpoint/2010/main" val="2871099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744538" y="6440488"/>
            <a:ext cx="1070806" cy="138499"/>
          </a:xfrm>
        </p:spPr>
        <p:txBody>
          <a:bodyPr/>
          <a:lstStyle/>
          <a:p>
            <a:fld id="{56C24E8F-7538-4F65-948E-1E825CFAFF64}" type="datetime4">
              <a:rPr lang="de-CH" smtClean="0"/>
              <a:pPr/>
              <a:t>30. November 2016</a:t>
            </a:fld>
            <a:endParaRPr lang="de-CH" dirty="0"/>
          </a:p>
        </p:txBody>
      </p:sp>
      <p:sp>
        <p:nvSpPr>
          <p:cNvPr id="5" name="ZoneTexte 4"/>
          <p:cNvSpPr txBox="1"/>
          <p:nvPr/>
        </p:nvSpPr>
        <p:spPr>
          <a:xfrm>
            <a:off x="899592" y="1268760"/>
            <a:ext cx="7643886" cy="3970318"/>
          </a:xfrm>
          <a:prstGeom prst="rect">
            <a:avLst/>
          </a:prstGeom>
          <a:solidFill>
            <a:srgbClr val="FFFF00"/>
          </a:solidFill>
        </p:spPr>
        <p:txBody>
          <a:bodyPr wrap="square" rtlCol="0">
            <a:spAutoFit/>
          </a:bodyPr>
          <a:lstStyle/>
          <a:p>
            <a:r>
              <a:rPr lang="fr-CH" sz="3600" b="1" dirty="0" smtClean="0"/>
              <a:t>«[…] sans discrimination aucune, notamment de race, de couleur, de sexe, de langue, de religion, d’opinion politique ou </a:t>
            </a:r>
            <a:r>
              <a:rPr lang="fr-CH" sz="3600" b="1" smtClean="0"/>
              <a:t>de toute autre opinion, </a:t>
            </a:r>
            <a:r>
              <a:rPr lang="fr-CH" sz="3600" b="1" dirty="0" smtClean="0"/>
              <a:t>d’origine nationale ou sociale, de fortune, de naissance ou de toute autre situation»</a:t>
            </a:r>
          </a:p>
        </p:txBody>
      </p:sp>
    </p:spTree>
    <p:extLst>
      <p:ext uri="{BB962C8B-B14F-4D97-AF65-F5344CB8AC3E}">
        <p14:creationId xmlns:p14="http://schemas.microsoft.com/office/powerpoint/2010/main" val="247159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p:cNvSpPr/>
          <p:nvPr/>
        </p:nvSpPr>
        <p:spPr>
          <a:xfrm>
            <a:off x="1147863" y="1698539"/>
            <a:ext cx="6956853" cy="440518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CH" sz="1500" dirty="0"/>
          </a:p>
        </p:txBody>
      </p:sp>
      <p:sp>
        <p:nvSpPr>
          <p:cNvPr id="10" name="Ellipse 9"/>
          <p:cNvSpPr/>
          <p:nvPr/>
        </p:nvSpPr>
        <p:spPr>
          <a:xfrm>
            <a:off x="1999629" y="2491752"/>
            <a:ext cx="5331942" cy="281875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CH" sz="1500" dirty="0"/>
          </a:p>
        </p:txBody>
      </p:sp>
      <p:sp>
        <p:nvSpPr>
          <p:cNvPr id="11" name="Ellipse 10"/>
          <p:cNvSpPr/>
          <p:nvPr/>
        </p:nvSpPr>
        <p:spPr>
          <a:xfrm>
            <a:off x="2771800" y="3066619"/>
            <a:ext cx="3771901" cy="1802541"/>
          </a:xfrm>
          <a:prstGeom prst="ellipse">
            <a:avLst/>
          </a:prstGeom>
          <a:solidFill>
            <a:srgbClr val="2BF5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CH" sz="1500" dirty="0"/>
          </a:p>
        </p:txBody>
      </p:sp>
      <p:sp>
        <p:nvSpPr>
          <p:cNvPr id="12" name="Ellipse 11"/>
          <p:cNvSpPr/>
          <p:nvPr/>
        </p:nvSpPr>
        <p:spPr>
          <a:xfrm>
            <a:off x="3840787" y="3699043"/>
            <a:ext cx="1649627" cy="86497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CH" sz="1500" dirty="0">
                <a:solidFill>
                  <a:schemeClr val="tx1"/>
                </a:solidFill>
                <a:latin typeface="Amnesty Trade Gothic Cn" panose="020B0506040303020004" pitchFamily="34" charset="0"/>
              </a:rPr>
              <a:t>Moi, toi, nous, vous, toutes, tous</a:t>
            </a:r>
            <a:endParaRPr lang="de-CH" sz="1500" dirty="0">
              <a:solidFill>
                <a:schemeClr val="tx1"/>
              </a:solidFill>
              <a:latin typeface="Amnesty Trade Gothic Cn" panose="020B0506040303020004" pitchFamily="34" charset="0"/>
            </a:endParaRPr>
          </a:p>
        </p:txBody>
      </p:sp>
      <p:sp>
        <p:nvSpPr>
          <p:cNvPr id="13" name="ZoneTexte 12"/>
          <p:cNvSpPr txBox="1"/>
          <p:nvPr/>
        </p:nvSpPr>
        <p:spPr>
          <a:xfrm>
            <a:off x="3384436" y="3285476"/>
            <a:ext cx="2483708" cy="553998"/>
          </a:xfrm>
          <a:prstGeom prst="rect">
            <a:avLst/>
          </a:prstGeom>
          <a:noFill/>
        </p:spPr>
        <p:txBody>
          <a:bodyPr wrap="square" rtlCol="0">
            <a:spAutoFit/>
          </a:bodyPr>
          <a:lstStyle/>
          <a:p>
            <a:pPr algn="ctr"/>
            <a:r>
              <a:rPr lang="fr-CH" sz="1500" dirty="0">
                <a:latin typeface="Amnesty Trade Gothic Cn" panose="020B0506040303020004" pitchFamily="34" charset="0"/>
              </a:rPr>
              <a:t>Système de protection national</a:t>
            </a:r>
            <a:endParaRPr lang="de-CH" sz="1500" dirty="0">
              <a:latin typeface="Amnesty Trade Gothic Cn" panose="020B0506040303020004" pitchFamily="34" charset="0"/>
            </a:endParaRPr>
          </a:p>
          <a:p>
            <a:endParaRPr lang="de-CH" sz="1500" dirty="0"/>
          </a:p>
        </p:txBody>
      </p:sp>
      <p:sp>
        <p:nvSpPr>
          <p:cNvPr id="14" name="ZoneTexte 13"/>
          <p:cNvSpPr txBox="1"/>
          <p:nvPr/>
        </p:nvSpPr>
        <p:spPr>
          <a:xfrm>
            <a:off x="3384436" y="2654817"/>
            <a:ext cx="2562330" cy="553998"/>
          </a:xfrm>
          <a:prstGeom prst="rect">
            <a:avLst/>
          </a:prstGeom>
          <a:noFill/>
        </p:spPr>
        <p:txBody>
          <a:bodyPr wrap="square" rtlCol="0">
            <a:spAutoFit/>
          </a:bodyPr>
          <a:lstStyle/>
          <a:p>
            <a:r>
              <a:rPr lang="fr-CH" sz="1500" dirty="0" smtClean="0">
                <a:latin typeface="Amnesty Trade Gothic Cn" panose="020B0506040303020004" pitchFamily="34" charset="0"/>
              </a:rPr>
              <a:t>Systèmes </a:t>
            </a:r>
            <a:r>
              <a:rPr lang="fr-CH" sz="1500" dirty="0">
                <a:latin typeface="Amnesty Trade Gothic Cn" panose="020B0506040303020004" pitchFamily="34" charset="0"/>
              </a:rPr>
              <a:t>de protection </a:t>
            </a:r>
            <a:r>
              <a:rPr lang="fr-CH" sz="1500" dirty="0" smtClean="0">
                <a:latin typeface="Amnesty Trade Gothic Cn" panose="020B0506040303020004" pitchFamily="34" charset="0"/>
              </a:rPr>
              <a:t>régionaux</a:t>
            </a:r>
            <a:endParaRPr lang="de-CH" sz="1500" dirty="0">
              <a:latin typeface="Amnesty Trade Gothic Cn" panose="020B0506040303020004" pitchFamily="34" charset="0"/>
            </a:endParaRPr>
          </a:p>
          <a:p>
            <a:endParaRPr lang="de-CH" sz="1500" dirty="0"/>
          </a:p>
        </p:txBody>
      </p:sp>
      <p:sp>
        <p:nvSpPr>
          <p:cNvPr id="15" name="ZoneTexte 14"/>
          <p:cNvSpPr txBox="1"/>
          <p:nvPr/>
        </p:nvSpPr>
        <p:spPr>
          <a:xfrm>
            <a:off x="3277883" y="1970923"/>
            <a:ext cx="2934730" cy="553998"/>
          </a:xfrm>
          <a:prstGeom prst="rect">
            <a:avLst/>
          </a:prstGeom>
          <a:noFill/>
        </p:spPr>
        <p:txBody>
          <a:bodyPr wrap="square" rtlCol="0">
            <a:spAutoFit/>
          </a:bodyPr>
          <a:lstStyle/>
          <a:p>
            <a:r>
              <a:rPr lang="fr-CH" sz="1500" dirty="0">
                <a:latin typeface="Amnesty Trade Gothic Cn" panose="020B0506040303020004" pitchFamily="34" charset="0"/>
              </a:rPr>
              <a:t>Système de protection international</a:t>
            </a:r>
            <a:endParaRPr lang="de-CH" sz="1500" dirty="0">
              <a:latin typeface="Amnesty Trade Gothic Cn" panose="020B0506040303020004" pitchFamily="34" charset="0"/>
            </a:endParaRPr>
          </a:p>
          <a:p>
            <a:endParaRPr lang="de-CH" sz="1500" dirty="0">
              <a:solidFill>
                <a:schemeClr val="bg1"/>
              </a:solidFill>
              <a:latin typeface="Amnesty Trade Gothic Cn" panose="020B0506040303020004" pitchFamily="34" charset="0"/>
            </a:endParaRPr>
          </a:p>
        </p:txBody>
      </p:sp>
      <p:sp>
        <p:nvSpPr>
          <p:cNvPr id="16" name="Rectangle 2"/>
          <p:cNvSpPr>
            <a:spLocks noGrp="1" noChangeArrowheads="1"/>
          </p:cNvSpPr>
          <p:nvPr>
            <p:ph type="title"/>
          </p:nvPr>
        </p:nvSpPr>
        <p:spPr>
          <a:xfrm>
            <a:off x="539552" y="253056"/>
            <a:ext cx="8229600" cy="1143000"/>
          </a:xfrm>
        </p:spPr>
        <p:txBody>
          <a:bodyPr/>
          <a:lstStyle/>
          <a:p>
            <a:r>
              <a:rPr lang="fr-CH" dirty="0"/>
              <a:t>Systèmes de protection et de garantie des droits humains</a:t>
            </a:r>
          </a:p>
        </p:txBody>
      </p:sp>
    </p:spTree>
    <p:extLst>
      <p:ext uri="{BB962C8B-B14F-4D97-AF65-F5344CB8AC3E}">
        <p14:creationId xmlns:p14="http://schemas.microsoft.com/office/powerpoint/2010/main" val="101785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LA CONSTITUTION SUISSE</a:t>
            </a:r>
            <a:endParaRPr lang="de-CH" dirty="0"/>
          </a:p>
        </p:txBody>
      </p:sp>
      <p:sp>
        <p:nvSpPr>
          <p:cNvPr id="3" name="Espace réservé du contenu 2"/>
          <p:cNvSpPr>
            <a:spLocks noGrp="1"/>
          </p:cNvSpPr>
          <p:nvPr>
            <p:ph idx="1"/>
          </p:nvPr>
        </p:nvSpPr>
        <p:spPr>
          <a:xfrm>
            <a:off x="466725" y="1914525"/>
            <a:ext cx="8231188" cy="4394795"/>
          </a:xfrm>
        </p:spPr>
        <p:txBody>
          <a:bodyPr/>
          <a:lstStyle/>
          <a:p>
            <a:endParaRPr lang="fr-FR" b="1" dirty="0" smtClean="0"/>
          </a:p>
          <a:p>
            <a:endParaRPr lang="fr-FR" b="1" dirty="0"/>
          </a:p>
          <a:p>
            <a:endParaRPr lang="fr-FR" b="1" dirty="0" smtClean="0"/>
          </a:p>
          <a:p>
            <a:pPr marL="0" indent="0">
              <a:buNone/>
            </a:pPr>
            <a:endParaRPr lang="fr-FR" b="1" dirty="0" smtClean="0"/>
          </a:p>
          <a:p>
            <a:pPr marL="0" indent="0">
              <a:buNone/>
            </a:pPr>
            <a:r>
              <a:rPr lang="fr-FR" sz="1800" b="1" dirty="0" smtClean="0"/>
              <a:t>L’interdiction </a:t>
            </a:r>
            <a:r>
              <a:rPr lang="fr-FR" sz="1800" b="1" dirty="0"/>
              <a:t>de </a:t>
            </a:r>
            <a:r>
              <a:rPr lang="fr-FR" sz="1800" b="1" dirty="0" smtClean="0"/>
              <a:t>discriminer figure </a:t>
            </a:r>
            <a:r>
              <a:rPr lang="fr-FR" sz="1800" b="1" dirty="0"/>
              <a:t>dans la Constitution fédérale suisse </a:t>
            </a:r>
          </a:p>
          <a:p>
            <a:r>
              <a:rPr lang="fr-FR" dirty="0"/>
              <a:t>Les droits fondamentaux sont fixés </a:t>
            </a:r>
            <a:r>
              <a:rPr lang="fr-FR" dirty="0" smtClean="0"/>
              <a:t>par </a:t>
            </a:r>
            <a:r>
              <a:rPr lang="fr-FR" dirty="0"/>
              <a:t>la </a:t>
            </a:r>
            <a:r>
              <a:rPr lang="fr-FR" b="1" dirty="0"/>
              <a:t>Constitution fédérale du 18 avril </a:t>
            </a:r>
            <a:r>
              <a:rPr lang="fr-FR" b="1" dirty="0" smtClean="0"/>
              <a:t>1999.</a:t>
            </a:r>
            <a:r>
              <a:rPr lang="fr-FR" b="1" dirty="0"/>
              <a:t>  </a:t>
            </a:r>
            <a:endParaRPr lang="fr-FR" dirty="0"/>
          </a:p>
          <a:p>
            <a:pPr marL="0" indent="0">
              <a:buNone/>
            </a:pPr>
            <a:r>
              <a:rPr lang="fr-FR" b="1" dirty="0" smtClean="0"/>
              <a:t>Article 8, aliéna 2:</a:t>
            </a:r>
          </a:p>
          <a:p>
            <a:pPr marL="0" indent="0">
              <a:buNone/>
            </a:pPr>
            <a:r>
              <a:rPr lang="fr-FR" dirty="0" smtClean="0"/>
              <a:t>« Nul </a:t>
            </a:r>
            <a:r>
              <a:rPr lang="fr-FR" dirty="0"/>
              <a:t>ne doit subir de discrimination du fait notamment de son origine, de sa race, de son sexe, de son âge, de sa langue, de sa situation sociale, de son mode de vie, de ses convictions religieuses, philosophiques ou politiques ni du fait d’une déficience corporelle, mentale ou psychique.» </a:t>
            </a:r>
          </a:p>
          <a:p>
            <a:endParaRPr lang="de-CH" dirty="0"/>
          </a:p>
        </p:txBody>
      </p:sp>
      <p:sp>
        <p:nvSpPr>
          <p:cNvPr id="4" name="Espace réservé de la date 3"/>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893DA79B-79F5-4F1B-88F4-077876CC110E}" type="slidenum">
              <a:rPr lang="fr-CH" smtClean="0"/>
              <a:pPr/>
              <a:t>17</a:t>
            </a:fld>
            <a:endParaRPr lang="fr-CH"/>
          </a:p>
        </p:txBody>
      </p:sp>
      <p:pic>
        <p:nvPicPr>
          <p:cNvPr id="5" name="Grafik 2"/>
          <p:cNvPicPr>
            <a:picLocks noChangeAspect="1"/>
          </p:cNvPicPr>
          <p:nvPr/>
        </p:nvPicPr>
        <p:blipFill>
          <a:blip r:embed="rId3"/>
          <a:stretch>
            <a:fillRect/>
          </a:stretch>
        </p:blipFill>
        <p:spPr>
          <a:xfrm>
            <a:off x="899592" y="1700808"/>
            <a:ext cx="7272808" cy="1441045"/>
          </a:xfrm>
          <a:prstGeom prst="rect">
            <a:avLst/>
          </a:prstGeom>
          <a:effectLst>
            <a:softEdge rad="63500"/>
          </a:effectLst>
        </p:spPr>
      </p:pic>
    </p:spTree>
    <p:extLst>
      <p:ext uri="{BB962C8B-B14F-4D97-AF65-F5344CB8AC3E}">
        <p14:creationId xmlns:p14="http://schemas.microsoft.com/office/powerpoint/2010/main" val="2150607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EN SUISSE – QUI LES PROTÈGE?</a:t>
            </a:r>
            <a:endParaRPr lang="de-CH" dirty="0"/>
          </a:p>
        </p:txBody>
      </p:sp>
      <p:pic>
        <p:nvPicPr>
          <p:cNvPr id="5" name="Espace réservé du contenu 4"/>
          <p:cNvPicPr>
            <a:picLocks noGrp="1" noChangeAspect="1"/>
          </p:cNvPicPr>
          <p:nvPr>
            <p:ph idx="1"/>
          </p:nvPr>
        </p:nvPicPr>
        <p:blipFill>
          <a:blip r:embed="rId3"/>
          <a:stretch>
            <a:fillRect/>
          </a:stretch>
        </p:blipFill>
        <p:spPr>
          <a:xfrm>
            <a:off x="251519" y="1844824"/>
            <a:ext cx="8444805" cy="4176464"/>
          </a:xfrm>
          <a:prstGeom prst="rect">
            <a:avLst/>
          </a:prstGeom>
        </p:spPr>
      </p:pic>
      <p:sp>
        <p:nvSpPr>
          <p:cNvPr id="4" name="Espace réservé de la date 3"/>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893DA79B-79F5-4F1B-88F4-077876CC110E}" type="slidenum">
              <a:rPr lang="fr-CH" smtClean="0"/>
              <a:pPr/>
              <a:t>18</a:t>
            </a:fld>
            <a:endParaRPr lang="fr-CH"/>
          </a:p>
        </p:txBody>
      </p:sp>
    </p:spTree>
    <p:extLst>
      <p:ext uri="{BB962C8B-B14F-4D97-AF65-F5344CB8AC3E}">
        <p14:creationId xmlns:p14="http://schemas.microsoft.com/office/powerpoint/2010/main" val="2648587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56C24E8F-7538-4F65-948E-1E825CFAFF64}" type="datetime4">
              <a:rPr lang="de-CH">
                <a:solidFill>
                  <a:srgbClr val="000000"/>
                </a:solidFill>
              </a:rPr>
              <a:pPr/>
              <a:t>30. November 2016</a:t>
            </a:fld>
            <a:r>
              <a:rPr lang="de-CH">
                <a:solidFill>
                  <a:srgbClr val="000000"/>
                </a:solidFill>
              </a:rPr>
              <a:t> | Folie </a:t>
            </a:r>
            <a:fld id="{31F605A8-AC50-489D-A2BE-4A7001ABEF59}" type="slidenum">
              <a:rPr lang="de-CH">
                <a:solidFill>
                  <a:srgbClr val="000000"/>
                </a:solidFill>
              </a:rPr>
              <a:pPr/>
              <a:t>19</a:t>
            </a:fld>
            <a:endParaRPr lang="de-CH">
              <a:solidFill>
                <a:srgbClr val="000000"/>
              </a:solidFill>
            </a:endParaRPr>
          </a:p>
        </p:txBody>
      </p:sp>
      <p:sp>
        <p:nvSpPr>
          <p:cNvPr id="4098" name="Rectangle 2"/>
          <p:cNvSpPr>
            <a:spLocks noGrp="1" noChangeArrowheads="1"/>
          </p:cNvSpPr>
          <p:nvPr>
            <p:ph type="title" idx="4294967295"/>
          </p:nvPr>
        </p:nvSpPr>
        <p:spPr>
          <a:xfrm>
            <a:off x="15415" y="0"/>
            <a:ext cx="9108504" cy="1844824"/>
          </a:xfrm>
        </p:spPr>
        <p:txBody>
          <a:bodyPr/>
          <a:lstStyle/>
          <a:p>
            <a:pPr marL="0" indent="0" algn="ctr">
              <a:buNone/>
            </a:pPr>
            <a:r>
              <a:rPr lang="fr-CH" altLang="de-DE" dirty="0" smtClean="0"/>
              <a:t>EST-CE QUE LES DROITS HUMAINS SONT SUFFISAMMENT PROTÉGÉS?</a:t>
            </a:r>
            <a:endParaRPr lang="de-CH" altLang="de-DE" dirty="0"/>
          </a:p>
        </p:txBody>
      </p:sp>
      <p:sp>
        <p:nvSpPr>
          <p:cNvPr id="4099" name="Rectangle 3"/>
          <p:cNvSpPr>
            <a:spLocks noGrp="1" noChangeArrowheads="1"/>
          </p:cNvSpPr>
          <p:nvPr>
            <p:ph type="body" idx="1"/>
          </p:nvPr>
        </p:nvSpPr>
        <p:spPr>
          <a:xfrm>
            <a:off x="466725" y="1637179"/>
            <a:ext cx="8231188" cy="4195763"/>
          </a:xfrm>
        </p:spPr>
        <p:txBody>
          <a:bodyPr/>
          <a:lstStyle/>
          <a:p>
            <a:pPr marL="0" indent="0">
              <a:buNone/>
            </a:pPr>
            <a:endParaRPr lang="de-CH" altLang="de-DE" dirty="0">
              <a:solidFill>
                <a:schemeClr val="tx2"/>
              </a:solidFill>
            </a:endParaRPr>
          </a:p>
          <a:p>
            <a:pPr marL="0" indent="0">
              <a:buNone/>
            </a:pPr>
            <a:endParaRPr lang="de-CH" altLang="de-DE" dirty="0">
              <a:solidFill>
                <a:schemeClr val="tx2"/>
              </a:solidFill>
            </a:endParaRPr>
          </a:p>
        </p:txBody>
      </p:sp>
      <p:pic>
        <p:nvPicPr>
          <p:cNvPr id="1026" name="Picture 2" descr="https://www.amnesty.ch/fr/themes/torture/faits-chiffres-et-notions-de-base/faits-chiffres-et-notions-de-base/@@images/b1ad72a3-0ebb-4cc1-b7b3-2952ce50849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5" y="1844824"/>
            <a:ext cx="9108504" cy="5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123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441448D3-3AC7-4397-AC86-3560FDC70864}" type="slidenum">
              <a:rPr lang="fr-CH" smtClean="0"/>
              <a:pPr/>
              <a:t>2</a:t>
            </a:fld>
            <a:endParaRPr lang="fr-CH"/>
          </a:p>
        </p:txBody>
      </p:sp>
      <p:sp>
        <p:nvSpPr>
          <p:cNvPr id="3" name="ZoneTexte 2"/>
          <p:cNvSpPr txBox="1"/>
          <p:nvPr/>
        </p:nvSpPr>
        <p:spPr>
          <a:xfrm>
            <a:off x="777929" y="1196752"/>
            <a:ext cx="7632848" cy="2862322"/>
          </a:xfrm>
          <a:prstGeom prst="rect">
            <a:avLst/>
          </a:prstGeom>
          <a:noFill/>
          <a:ln w="38100">
            <a:solidFill>
              <a:schemeClr val="bg1"/>
            </a:solidFill>
          </a:ln>
          <a:effectLst/>
        </p:spPr>
        <p:txBody>
          <a:bodyPr wrap="square" rtlCol="0">
            <a:spAutoFit/>
          </a:bodyPr>
          <a:lstStyle/>
          <a:p>
            <a:r>
              <a:rPr lang="fr-CH" sz="6000" b="1" dirty="0" smtClean="0">
                <a:latin typeface="Arial" panose="020B0604020202020204" pitchFamily="34" charset="0"/>
                <a:cs typeface="Arial" panose="020B0604020202020204" pitchFamily="34" charset="0"/>
              </a:rPr>
              <a:t>STÉRÉOTYPES, PRÉJUGÉS ET DISCRIMINATION</a:t>
            </a:r>
            <a:endParaRPr lang="de-CH"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27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H" dirty="0" smtClean="0"/>
              <a:t>AMNESTY : VISION ET MISSION</a:t>
            </a:r>
            <a:endParaRPr lang="de-CH" dirty="0"/>
          </a:p>
        </p:txBody>
      </p:sp>
      <p:sp>
        <p:nvSpPr>
          <p:cNvPr id="2" name="Espace réservé de la date 1"/>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441448D3-3AC7-4397-AC86-3560FDC70864}" type="slidenum">
              <a:rPr lang="fr-CH" smtClean="0"/>
              <a:pPr/>
              <a:t>20</a:t>
            </a:fld>
            <a:endParaRPr lang="fr-CH"/>
          </a:p>
        </p:txBody>
      </p:sp>
      <p:pic>
        <p:nvPicPr>
          <p:cNvPr id="4" name="Image 3"/>
          <p:cNvPicPr>
            <a:picLocks noChangeAspect="1"/>
          </p:cNvPicPr>
          <p:nvPr/>
        </p:nvPicPr>
        <p:blipFill>
          <a:blip r:embed="rId3"/>
          <a:stretch>
            <a:fillRect/>
          </a:stretch>
        </p:blipFill>
        <p:spPr>
          <a:xfrm>
            <a:off x="5796136" y="1896510"/>
            <a:ext cx="3029975" cy="4248472"/>
          </a:xfrm>
          <a:prstGeom prst="rect">
            <a:avLst/>
          </a:prstGeom>
        </p:spPr>
      </p:pic>
      <p:sp>
        <p:nvSpPr>
          <p:cNvPr id="9" name="ZoneTexte 8"/>
          <p:cNvSpPr txBox="1"/>
          <p:nvPr/>
        </p:nvSpPr>
        <p:spPr>
          <a:xfrm>
            <a:off x="502730" y="1974504"/>
            <a:ext cx="5113386" cy="1815882"/>
          </a:xfrm>
          <a:prstGeom prst="rect">
            <a:avLst/>
          </a:prstGeom>
          <a:solidFill>
            <a:srgbClr val="FFFF00"/>
          </a:solidFill>
        </p:spPr>
        <p:txBody>
          <a:bodyPr wrap="square" rtlCol="0">
            <a:spAutoFit/>
          </a:bodyPr>
          <a:lstStyle/>
          <a:p>
            <a:r>
              <a:rPr lang="fr-CH" dirty="0" smtClean="0"/>
              <a:t>La </a:t>
            </a:r>
            <a:r>
              <a:rPr lang="fr-CH" sz="3200" b="1" dirty="0" smtClean="0">
                <a:effectLst>
                  <a:outerShdw blurRad="38100" dist="38100" dir="2700000" algn="tl">
                    <a:srgbClr val="000000">
                      <a:alpha val="43137"/>
                    </a:srgbClr>
                  </a:outerShdw>
                </a:effectLst>
              </a:rPr>
              <a:t>VISION</a:t>
            </a:r>
            <a:r>
              <a:rPr lang="fr-CH" dirty="0" smtClean="0">
                <a:effectLst>
                  <a:outerShdw blurRad="38100" dist="38100" dir="2700000" algn="tl">
                    <a:srgbClr val="000000">
                      <a:alpha val="43137"/>
                    </a:srgbClr>
                  </a:outerShdw>
                </a:effectLst>
              </a:rPr>
              <a:t> </a:t>
            </a:r>
            <a:r>
              <a:rPr lang="fr-CH" dirty="0" smtClean="0"/>
              <a:t>d’Amnesty International est celle d’un monde où tout être humain peut se prévaloir de tous les droits énoncés dans la DUDH et dans d’autres textes internationaux. </a:t>
            </a:r>
            <a:endParaRPr lang="de-CH" dirty="0"/>
          </a:p>
        </p:txBody>
      </p:sp>
      <p:sp>
        <p:nvSpPr>
          <p:cNvPr id="10" name="ZoneTexte 9"/>
          <p:cNvSpPr txBox="1"/>
          <p:nvPr/>
        </p:nvSpPr>
        <p:spPr>
          <a:xfrm>
            <a:off x="502729" y="4259827"/>
            <a:ext cx="5113387" cy="1815882"/>
          </a:xfrm>
          <a:prstGeom prst="rect">
            <a:avLst/>
          </a:prstGeom>
          <a:solidFill>
            <a:srgbClr val="FFFF00"/>
          </a:solidFill>
        </p:spPr>
        <p:txBody>
          <a:bodyPr wrap="square" rtlCol="0">
            <a:spAutoFit/>
          </a:bodyPr>
          <a:lstStyle/>
          <a:p>
            <a:pPr algn="just"/>
            <a:r>
              <a:rPr lang="fr-CH" dirty="0" smtClean="0"/>
              <a:t>Pour concrétiser sa vision, Amnesty International se donne pour </a:t>
            </a:r>
            <a:r>
              <a:rPr lang="fr-CH" sz="3200" b="1" dirty="0" smtClean="0">
                <a:effectLst>
                  <a:outerShdw blurRad="38100" dist="38100" dir="2700000" algn="tl">
                    <a:srgbClr val="000000">
                      <a:alpha val="43137"/>
                    </a:srgbClr>
                  </a:outerShdw>
                </a:effectLst>
              </a:rPr>
              <a:t>MISSION</a:t>
            </a:r>
            <a:r>
              <a:rPr lang="fr-CH" dirty="0" smtClean="0">
                <a:effectLst>
                  <a:outerShdw blurRad="38100" dist="38100" dir="2700000" algn="tl">
                    <a:srgbClr val="000000">
                      <a:alpha val="43137"/>
                    </a:srgbClr>
                  </a:outerShdw>
                </a:effectLst>
              </a:rPr>
              <a:t> </a:t>
            </a:r>
            <a:r>
              <a:rPr lang="fr-CH" dirty="0" smtClean="0"/>
              <a:t>de mener des recherches et des actions visant à prévenir et faire cesser les atteintes graves à l’ensemble de ces droits.</a:t>
            </a:r>
            <a:endParaRPr lang="de-CH" dirty="0"/>
          </a:p>
        </p:txBody>
      </p:sp>
    </p:spTree>
    <p:extLst>
      <p:ext uri="{BB962C8B-B14F-4D97-AF65-F5344CB8AC3E}">
        <p14:creationId xmlns:p14="http://schemas.microsoft.com/office/powerpoint/2010/main" val="2549210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fr-CH" dirty="0" smtClean="0"/>
              <a:t>FAIT: AUCUN GOUVERNEMENT N’EST SEUL</a:t>
            </a:r>
            <a:endParaRPr lang="de-CH" dirty="0" smtClean="0"/>
          </a:p>
        </p:txBody>
      </p:sp>
      <p:pic>
        <p:nvPicPr>
          <p:cNvPr id="2" name="Image 1"/>
          <p:cNvPicPr>
            <a:picLocks noChangeAspect="1"/>
          </p:cNvPicPr>
          <p:nvPr/>
        </p:nvPicPr>
        <p:blipFill rotWithShape="1">
          <a:blip r:embed="rId3"/>
          <a:srcRect b="11974"/>
          <a:stretch/>
        </p:blipFill>
        <p:spPr>
          <a:xfrm>
            <a:off x="0" y="1779117"/>
            <a:ext cx="9144000" cy="4006263"/>
          </a:xfrm>
          <a:prstGeom prst="rect">
            <a:avLst/>
          </a:prstGeom>
          <a:ln>
            <a:noFill/>
          </a:ln>
          <a:effectLst>
            <a:softEdge rad="112500"/>
          </a:effectLst>
        </p:spPr>
      </p:pic>
      <p:pic>
        <p:nvPicPr>
          <p:cNvPr id="3" name="Image 2"/>
          <p:cNvPicPr>
            <a:picLocks noChangeAspect="1"/>
          </p:cNvPicPr>
          <p:nvPr/>
        </p:nvPicPr>
        <p:blipFill>
          <a:blip r:embed="rId4"/>
          <a:stretch>
            <a:fillRect/>
          </a:stretch>
        </p:blipFill>
        <p:spPr>
          <a:xfrm>
            <a:off x="3131840" y="5013287"/>
            <a:ext cx="2664296" cy="1844713"/>
          </a:xfrm>
          <a:prstGeom prst="rect">
            <a:avLst/>
          </a:prstGeom>
          <a:ln>
            <a:noFill/>
          </a:ln>
          <a:effectLst>
            <a:softEdge rad="112500"/>
          </a:effectLst>
        </p:spPr>
      </p:pic>
    </p:spTree>
    <p:extLst>
      <p:ext uri="{BB962C8B-B14F-4D97-AF65-F5344CB8AC3E}">
        <p14:creationId xmlns:p14="http://schemas.microsoft.com/office/powerpoint/2010/main" val="32415789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441448D3-3AC7-4397-AC86-3560FDC70864}" type="slidenum">
              <a:rPr lang="fr-CH" smtClean="0"/>
              <a:pPr/>
              <a:t>22</a:t>
            </a:fld>
            <a:endParaRPr lang="fr-CH"/>
          </a:p>
        </p:txBody>
      </p:sp>
      <p:sp>
        <p:nvSpPr>
          <p:cNvPr id="3" name="ZoneTexte 2"/>
          <p:cNvSpPr txBox="1"/>
          <p:nvPr/>
        </p:nvSpPr>
        <p:spPr>
          <a:xfrm>
            <a:off x="744538" y="1340768"/>
            <a:ext cx="7632848" cy="2862322"/>
          </a:xfrm>
          <a:prstGeom prst="rect">
            <a:avLst/>
          </a:prstGeom>
          <a:noFill/>
          <a:ln>
            <a:noFill/>
          </a:ln>
          <a:effectLst/>
        </p:spPr>
        <p:txBody>
          <a:bodyPr wrap="square" rtlCol="0">
            <a:spAutoFit/>
          </a:bodyPr>
          <a:lstStyle/>
          <a:p>
            <a:endParaRPr lang="fr-CH" sz="6000" b="1" dirty="0" smtClean="0"/>
          </a:p>
          <a:p>
            <a:r>
              <a:rPr lang="fr-CH" sz="6000" b="1" dirty="0" smtClean="0"/>
              <a:t>ET MOI, QUE </a:t>
            </a:r>
          </a:p>
          <a:p>
            <a:r>
              <a:rPr lang="fr-CH" sz="6000" b="1" dirty="0" smtClean="0"/>
              <a:t>PUIS-JE FAIRE?</a:t>
            </a:r>
            <a:endParaRPr lang="de-CH" sz="6000" b="1" dirty="0"/>
          </a:p>
        </p:txBody>
      </p:sp>
    </p:spTree>
    <p:extLst>
      <p:ext uri="{BB962C8B-B14F-4D97-AF65-F5344CB8AC3E}">
        <p14:creationId xmlns:p14="http://schemas.microsoft.com/office/powerpoint/2010/main" val="100433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466724"/>
            <a:ext cx="8229600" cy="1594123"/>
          </a:xfrm>
        </p:spPr>
        <p:txBody>
          <a:bodyPr/>
          <a:lstStyle/>
          <a:p>
            <a:r>
              <a:rPr lang="fr-CH" sz="3800" dirty="0" smtClean="0"/>
              <a:t>SOLUTIONS: DÉCONSTRUIRE LES STÉRÉOTYPES ET PRÉJUGÉS AU QUOTIDIEN</a:t>
            </a:r>
            <a:endParaRPr lang="de-CH" sz="3800" dirty="0"/>
          </a:p>
        </p:txBody>
      </p:sp>
      <p:sp>
        <p:nvSpPr>
          <p:cNvPr id="3" name="Espace réservé du contenu 2"/>
          <p:cNvSpPr>
            <a:spLocks noGrp="1"/>
          </p:cNvSpPr>
          <p:nvPr>
            <p:ph idx="1"/>
          </p:nvPr>
        </p:nvSpPr>
        <p:spPr/>
        <p:txBody>
          <a:bodyPr/>
          <a:lstStyle/>
          <a:p>
            <a:endParaRPr lang="fr-CH" sz="4400" dirty="0" smtClean="0"/>
          </a:p>
          <a:p>
            <a:endParaRPr lang="fr-CH" sz="4400" dirty="0"/>
          </a:p>
          <a:p>
            <a:endParaRPr lang="fr-CH" sz="4400" dirty="0" smtClean="0"/>
          </a:p>
          <a:p>
            <a:r>
              <a:rPr lang="fr-CH" sz="4400" dirty="0" smtClean="0"/>
              <a:t>Hypothèse de contact</a:t>
            </a:r>
          </a:p>
          <a:p>
            <a:endParaRPr lang="fr-CH" sz="4400" dirty="0"/>
          </a:p>
          <a:p>
            <a:pPr marL="0" indent="0">
              <a:buNone/>
            </a:pPr>
            <a:endParaRPr lang="fr-CH" sz="4400" dirty="0" smtClean="0"/>
          </a:p>
          <a:p>
            <a:endParaRPr lang="fr-CH" sz="4400" dirty="0"/>
          </a:p>
          <a:p>
            <a:pPr marL="0" indent="0">
              <a:buNone/>
            </a:pPr>
            <a:endParaRPr lang="fr-CH" sz="4400" dirty="0" smtClean="0"/>
          </a:p>
          <a:p>
            <a:endParaRPr lang="fr-CH" sz="4400" dirty="0"/>
          </a:p>
          <a:p>
            <a:r>
              <a:rPr lang="fr-CH" sz="4400" dirty="0" err="1" smtClean="0"/>
              <a:t>Jigsaw</a:t>
            </a:r>
            <a:r>
              <a:rPr lang="fr-CH" sz="4400" dirty="0" smtClean="0"/>
              <a:t> Method</a:t>
            </a:r>
            <a:endParaRPr lang="de-CH" sz="4400" dirty="0"/>
          </a:p>
        </p:txBody>
      </p:sp>
      <p:sp>
        <p:nvSpPr>
          <p:cNvPr id="4" name="Espace réservé de la date 3"/>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893DA79B-79F5-4F1B-88F4-077876CC110E}" type="slidenum">
              <a:rPr lang="fr-CH" smtClean="0"/>
              <a:pPr/>
              <a:t>23</a:t>
            </a:fld>
            <a:endParaRPr lang="fr-CH"/>
          </a:p>
        </p:txBody>
      </p:sp>
    </p:spTree>
    <p:extLst>
      <p:ext uri="{BB962C8B-B14F-4D97-AF65-F5344CB8AC3E}">
        <p14:creationId xmlns:p14="http://schemas.microsoft.com/office/powerpoint/2010/main" val="111883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STÉRÉOTYPES: DÉFINITION</a:t>
            </a:r>
            <a:endParaRPr lang="de-CH" dirty="0"/>
          </a:p>
        </p:txBody>
      </p:sp>
      <p:sp>
        <p:nvSpPr>
          <p:cNvPr id="3" name="Espace réservé du contenu 2"/>
          <p:cNvSpPr>
            <a:spLocks noGrp="1"/>
          </p:cNvSpPr>
          <p:nvPr>
            <p:ph idx="1"/>
          </p:nvPr>
        </p:nvSpPr>
        <p:spPr>
          <a:xfrm>
            <a:off x="420402" y="1927225"/>
            <a:ext cx="8231188" cy="4195763"/>
          </a:xfrm>
        </p:spPr>
        <p:txBody>
          <a:bodyPr/>
          <a:lstStyle/>
          <a:p>
            <a:pPr marL="0" indent="0">
              <a:lnSpc>
                <a:spcPct val="100000"/>
              </a:lnSpc>
              <a:buNone/>
            </a:pPr>
            <a:r>
              <a:rPr lang="fr-CH" sz="3200" dirty="0" smtClean="0"/>
              <a:t>Les stéréotypes sont des </a:t>
            </a:r>
            <a:r>
              <a:rPr lang="fr-CH" sz="3200" b="1" dirty="0" smtClean="0"/>
              <a:t>croyances partagées</a:t>
            </a:r>
            <a:r>
              <a:rPr lang="fr-CH" sz="3200" dirty="0" smtClean="0"/>
              <a:t> concernant les caractéristiques personnelles, généralement des traits de personnalité, mais souvent aussi les comportements </a:t>
            </a:r>
            <a:r>
              <a:rPr lang="fr-CH" sz="3200" b="1" dirty="0" smtClean="0"/>
              <a:t>d’un groupe de personnes</a:t>
            </a:r>
            <a:r>
              <a:rPr lang="fr-CH" sz="3200" dirty="0" smtClean="0"/>
              <a:t>.</a:t>
            </a:r>
          </a:p>
          <a:p>
            <a:pPr marL="0" indent="0">
              <a:lnSpc>
                <a:spcPct val="100000"/>
              </a:lnSpc>
              <a:buNone/>
            </a:pPr>
            <a:r>
              <a:rPr lang="fr-CH" sz="2400" dirty="0" smtClean="0"/>
              <a:t>(</a:t>
            </a:r>
            <a:r>
              <a:rPr lang="fr-CH" sz="2400" dirty="0" err="1" smtClean="0"/>
              <a:t>Leyens</a:t>
            </a:r>
            <a:r>
              <a:rPr lang="fr-CH" sz="2400" dirty="0" smtClean="0"/>
              <a:t>, </a:t>
            </a:r>
            <a:r>
              <a:rPr lang="fr-CH" sz="2400" dirty="0" err="1" smtClean="0"/>
              <a:t>Yzerbyt</a:t>
            </a:r>
            <a:r>
              <a:rPr lang="fr-CH" sz="2400" dirty="0" smtClean="0"/>
              <a:t> et </a:t>
            </a:r>
            <a:r>
              <a:rPr lang="fr-CH" sz="2400" dirty="0" err="1" smtClean="0"/>
              <a:t>Schadron</a:t>
            </a:r>
            <a:r>
              <a:rPr lang="fr-CH" sz="2400" dirty="0" smtClean="0"/>
              <a:t>, 1996)</a:t>
            </a:r>
          </a:p>
          <a:p>
            <a:pPr marL="0" indent="0">
              <a:lnSpc>
                <a:spcPct val="100000"/>
              </a:lnSpc>
              <a:buNone/>
            </a:pPr>
            <a:endParaRPr lang="fr-CH" sz="3200" b="1" dirty="0" smtClean="0"/>
          </a:p>
          <a:p>
            <a:pPr marL="0" indent="0">
              <a:lnSpc>
                <a:spcPct val="100000"/>
              </a:lnSpc>
              <a:buNone/>
            </a:pPr>
            <a:r>
              <a:rPr lang="fr-CH" sz="3200" b="1" dirty="0" smtClean="0"/>
              <a:t>Exemples ?</a:t>
            </a:r>
          </a:p>
        </p:txBody>
      </p:sp>
      <p:sp>
        <p:nvSpPr>
          <p:cNvPr id="4" name="Espace réservé de la date 3"/>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893DA79B-79F5-4F1B-88F4-077876CC110E}" type="slidenum">
              <a:rPr lang="fr-CH" smtClean="0"/>
              <a:pPr/>
              <a:t>3</a:t>
            </a:fld>
            <a:endParaRPr lang="fr-CH"/>
          </a:p>
        </p:txBody>
      </p:sp>
    </p:spTree>
    <p:extLst>
      <p:ext uri="{BB962C8B-B14F-4D97-AF65-F5344CB8AC3E}">
        <p14:creationId xmlns:p14="http://schemas.microsoft.com/office/powerpoint/2010/main" val="758025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PRÉJUGÉS: DÉFINITION</a:t>
            </a:r>
            <a:endParaRPr lang="de-CH" dirty="0"/>
          </a:p>
        </p:txBody>
      </p:sp>
      <p:sp>
        <p:nvSpPr>
          <p:cNvPr id="3" name="Espace réservé du contenu 2"/>
          <p:cNvSpPr>
            <a:spLocks noGrp="1"/>
          </p:cNvSpPr>
          <p:nvPr>
            <p:ph idx="1"/>
          </p:nvPr>
        </p:nvSpPr>
        <p:spPr>
          <a:xfrm>
            <a:off x="704206" y="1636364"/>
            <a:ext cx="8231188" cy="2224683"/>
          </a:xfrm>
        </p:spPr>
        <p:txBody>
          <a:bodyPr/>
          <a:lstStyle/>
          <a:p>
            <a:pPr marL="0" indent="0">
              <a:lnSpc>
                <a:spcPct val="100000"/>
              </a:lnSpc>
              <a:spcBef>
                <a:spcPts val="0"/>
              </a:spcBef>
              <a:buNone/>
            </a:pPr>
            <a:r>
              <a:rPr lang="fr-FR" sz="3200" dirty="0" smtClean="0"/>
              <a:t>Une « </a:t>
            </a:r>
            <a:r>
              <a:rPr lang="fr-FR" sz="3200" b="1" dirty="0" smtClean="0"/>
              <a:t>attitude hostile ou négative </a:t>
            </a:r>
            <a:r>
              <a:rPr lang="fr-FR" sz="3200" dirty="0" smtClean="0"/>
              <a:t>envers les membres d'un groupe particulier, uniquement </a:t>
            </a:r>
            <a:r>
              <a:rPr lang="fr-FR" sz="3200" b="1" dirty="0" smtClean="0"/>
              <a:t>en raison de leur appartenance à ce groupe</a:t>
            </a:r>
            <a:r>
              <a:rPr lang="fr-FR" sz="3200" dirty="0" smtClean="0"/>
              <a:t> ». </a:t>
            </a:r>
          </a:p>
          <a:p>
            <a:endParaRPr lang="fr-FR" dirty="0"/>
          </a:p>
          <a:p>
            <a:pPr marL="0" indent="0">
              <a:buNone/>
            </a:pPr>
            <a:endParaRPr lang="de-CH" dirty="0"/>
          </a:p>
        </p:txBody>
      </p:sp>
      <p:sp>
        <p:nvSpPr>
          <p:cNvPr id="4" name="Espace réservé de la date 3"/>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893DA79B-79F5-4F1B-88F4-077876CC110E}" type="slidenum">
              <a:rPr lang="fr-CH" smtClean="0"/>
              <a:pPr/>
              <a:t>4</a:t>
            </a:fld>
            <a:endParaRPr lang="fr-CH"/>
          </a:p>
        </p:txBody>
      </p:sp>
      <p:pic>
        <p:nvPicPr>
          <p:cNvPr id="1032" name="Picture 8" descr="http://4.bp.blogspot.com/-RAVw6Q3Aqn8/VmXUnVYvulI/AAAAAAAAB2s/xWPFopFok7o/s1600/mur_prejuges_Page_06.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7330" y="3861048"/>
            <a:ext cx="7724775" cy="225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8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2DA7A168-55A1-4864-855C-C59DD85C6A39}" type="datetime4">
              <a:rPr lang="fr-FR"/>
              <a:pPr/>
              <a:t>30 novembre 2016</a:t>
            </a:fld>
            <a:r>
              <a:rPr lang="fr-FR"/>
              <a:t> </a:t>
            </a:r>
            <a:r>
              <a:rPr lang="fr-CH"/>
              <a:t>| Page </a:t>
            </a:r>
            <a:fld id="{DC7FC2B3-AD36-44F8-BBCC-E3B1378FB2D5}" type="slidenum">
              <a:rPr lang="fr-CH"/>
              <a:pPr/>
              <a:t>5</a:t>
            </a:fld>
            <a:endParaRPr lang="fr-CH"/>
          </a:p>
        </p:txBody>
      </p:sp>
      <p:sp>
        <p:nvSpPr>
          <p:cNvPr id="4098" name="Rectangle 2"/>
          <p:cNvSpPr>
            <a:spLocks noGrp="1" noChangeArrowheads="1"/>
          </p:cNvSpPr>
          <p:nvPr>
            <p:ph type="title"/>
          </p:nvPr>
        </p:nvSpPr>
        <p:spPr>
          <a:xfrm>
            <a:off x="466725" y="466725"/>
            <a:ext cx="8229600" cy="1447800"/>
          </a:xfrm>
        </p:spPr>
        <p:txBody>
          <a:bodyPr/>
          <a:lstStyle/>
          <a:p>
            <a:r>
              <a:rPr lang="fr-CH" dirty="0" smtClean="0"/>
              <a:t>LIENS ENTRE STÉRÉOTYPES, PRÉJUGÉS ET DISCRIMINATION </a:t>
            </a:r>
            <a:endParaRPr lang="fr-CH" dirty="0"/>
          </a:p>
        </p:txBody>
      </p:sp>
      <p:sp>
        <p:nvSpPr>
          <p:cNvPr id="4099" name="Rectangle 3"/>
          <p:cNvSpPr>
            <a:spLocks noGrp="1" noChangeArrowheads="1"/>
          </p:cNvSpPr>
          <p:nvPr>
            <p:ph type="body" idx="1"/>
          </p:nvPr>
        </p:nvSpPr>
        <p:spPr>
          <a:xfrm>
            <a:off x="466725" y="1914525"/>
            <a:ext cx="8231188" cy="4466803"/>
          </a:xfrm>
        </p:spPr>
        <p:txBody>
          <a:bodyPr/>
          <a:lstStyle/>
          <a:p>
            <a:pPr marL="0" indent="0">
              <a:lnSpc>
                <a:spcPct val="100000"/>
              </a:lnSpc>
              <a:buNone/>
            </a:pPr>
            <a:r>
              <a:rPr lang="fr-CH" sz="3200" b="1" dirty="0" smtClean="0"/>
              <a:t>Positifs: </a:t>
            </a:r>
            <a:r>
              <a:rPr lang="fr-CH" sz="3200" dirty="0" smtClean="0"/>
              <a:t>Fonction de simplification</a:t>
            </a:r>
          </a:p>
          <a:p>
            <a:pPr marL="0" indent="0">
              <a:lnSpc>
                <a:spcPct val="100000"/>
              </a:lnSpc>
              <a:buNone/>
            </a:pPr>
            <a:r>
              <a:rPr lang="fr-CH" sz="3200" b="1" dirty="0" smtClean="0"/>
              <a:t>Négatifs</a:t>
            </a:r>
            <a:r>
              <a:rPr lang="fr-CH" sz="3200" dirty="0" smtClean="0"/>
              <a:t>: Alimentent </a:t>
            </a:r>
            <a:endParaRPr lang="fr-CH" sz="3200" dirty="0"/>
          </a:p>
          <a:p>
            <a:pPr marL="0" indent="0">
              <a:lnSpc>
                <a:spcPct val="100000"/>
              </a:lnSpc>
              <a:buNone/>
            </a:pPr>
            <a:r>
              <a:rPr lang="fr-CH" sz="3200" dirty="0"/>
              <a:t>les préjugés et éventuellement, la </a:t>
            </a:r>
            <a:r>
              <a:rPr lang="fr-CH" sz="3200" dirty="0" smtClean="0"/>
              <a:t>discrimination. </a:t>
            </a:r>
            <a:r>
              <a:rPr lang="fr-CH" sz="3200" u="sng" dirty="0" smtClean="0"/>
              <a:t>Déshumanisation</a:t>
            </a:r>
            <a:r>
              <a:rPr lang="fr-CH" sz="3200" dirty="0" smtClean="0"/>
              <a:t>, mise à distance des individus visés. 	  </a:t>
            </a:r>
          </a:p>
          <a:p>
            <a:pPr marL="0" indent="0">
              <a:lnSpc>
                <a:spcPct val="100000"/>
              </a:lnSpc>
              <a:buNone/>
            </a:pPr>
            <a:r>
              <a:rPr lang="fr-CH" sz="3200" b="1" dirty="0"/>
              <a:t>	</a:t>
            </a:r>
            <a:r>
              <a:rPr lang="fr-CH" sz="3200" b="1" dirty="0" smtClean="0"/>
              <a:t>	</a:t>
            </a:r>
          </a:p>
          <a:p>
            <a:pPr marL="0" indent="0" algn="just">
              <a:lnSpc>
                <a:spcPct val="100000"/>
              </a:lnSpc>
              <a:buNone/>
            </a:pPr>
            <a:r>
              <a:rPr lang="fr-CH" sz="3200" b="1" dirty="0"/>
              <a:t>	</a:t>
            </a:r>
            <a:r>
              <a:rPr lang="fr-CH" sz="3200" b="1" dirty="0" smtClean="0"/>
              <a:t>	</a:t>
            </a:r>
          </a:p>
          <a:p>
            <a:pPr marL="0" indent="0" algn="ctr">
              <a:lnSpc>
                <a:spcPct val="100000"/>
              </a:lnSpc>
              <a:buNone/>
            </a:pPr>
            <a:r>
              <a:rPr lang="fr-CH" sz="3200" b="1" dirty="0" smtClean="0"/>
              <a:t>DISCRIMINATION </a:t>
            </a:r>
            <a:r>
              <a:rPr lang="fr-CH" sz="3200" dirty="0" smtClean="0"/>
              <a:t>!</a:t>
            </a:r>
            <a:endParaRPr lang="fr-CH" sz="3200" dirty="0"/>
          </a:p>
        </p:txBody>
      </p:sp>
      <p:sp>
        <p:nvSpPr>
          <p:cNvPr id="3" name="Flèche droite 2"/>
          <p:cNvSpPr/>
          <p:nvPr/>
        </p:nvSpPr>
        <p:spPr>
          <a:xfrm rot="5400000">
            <a:off x="4247964" y="4905164"/>
            <a:ext cx="57606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95320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EFFET PYGMAGLION (ROSENTHAL)</a:t>
            </a:r>
            <a:endParaRPr lang="de-CH" dirty="0"/>
          </a:p>
        </p:txBody>
      </p:sp>
      <p:sp>
        <p:nvSpPr>
          <p:cNvPr id="3" name="Espace réservé du contenu 2"/>
          <p:cNvSpPr>
            <a:spLocks noGrp="1"/>
          </p:cNvSpPr>
          <p:nvPr>
            <p:ph idx="1"/>
          </p:nvPr>
        </p:nvSpPr>
        <p:spPr>
          <a:xfrm>
            <a:off x="466725" y="1927225"/>
            <a:ext cx="8231188" cy="4195763"/>
          </a:xfrm>
        </p:spPr>
        <p:txBody>
          <a:bodyPr/>
          <a:lstStyle/>
          <a:p>
            <a:pPr marL="0" indent="0">
              <a:lnSpc>
                <a:spcPct val="100000"/>
              </a:lnSpc>
              <a:buNone/>
            </a:pPr>
            <a:r>
              <a:rPr lang="fr-CH" sz="2800" b="1" dirty="0" smtClean="0"/>
              <a:t>La prophétie auto-réalisatrice</a:t>
            </a:r>
            <a:r>
              <a:rPr lang="fr-CH" sz="2800" dirty="0" smtClean="0"/>
              <a:t>: la force des attentes sur les comportements.</a:t>
            </a:r>
          </a:p>
          <a:p>
            <a:pPr marL="0" indent="0">
              <a:lnSpc>
                <a:spcPct val="100000"/>
              </a:lnSpc>
              <a:buNone/>
            </a:pPr>
            <a:endParaRPr lang="fr-CH" sz="2800" dirty="0"/>
          </a:p>
          <a:p>
            <a:pPr marL="0" indent="0">
              <a:lnSpc>
                <a:spcPct val="100000"/>
              </a:lnSpc>
              <a:buNone/>
            </a:pPr>
            <a:r>
              <a:rPr lang="fr-CH" sz="2800" b="1" dirty="0" smtClean="0"/>
              <a:t>Hypothèse</a:t>
            </a:r>
            <a:r>
              <a:rPr lang="fr-CH" sz="2800" dirty="0" smtClean="0"/>
              <a:t>: Est-ce que les préjugés favorables ou défavorables des </a:t>
            </a:r>
            <a:r>
              <a:rPr lang="fr-CH" sz="2800" dirty="0" err="1" smtClean="0"/>
              <a:t>enseignant·e·s</a:t>
            </a:r>
            <a:r>
              <a:rPr lang="fr-CH" sz="2800" dirty="0" smtClean="0"/>
              <a:t> peuvent se traduire par la diminution ou l’augmentation de la réussite scolaire des élèves?</a:t>
            </a:r>
          </a:p>
          <a:p>
            <a:pPr marL="0" indent="0">
              <a:lnSpc>
                <a:spcPct val="100000"/>
              </a:lnSpc>
              <a:buNone/>
            </a:pPr>
            <a:endParaRPr lang="fr-CH" sz="2800" dirty="0" smtClean="0"/>
          </a:p>
          <a:p>
            <a:pPr marL="0" indent="0">
              <a:lnSpc>
                <a:spcPct val="100000"/>
              </a:lnSpc>
              <a:buNone/>
            </a:pPr>
            <a:r>
              <a:rPr lang="fr-CH" sz="2800" b="1" dirty="0" smtClean="0"/>
              <a:t>Agir conformément aux attentes.</a:t>
            </a:r>
            <a:r>
              <a:rPr lang="fr-CH" sz="3200" dirty="0" smtClean="0"/>
              <a:t>			</a:t>
            </a:r>
            <a:endParaRPr lang="de-CH" sz="3200" dirty="0"/>
          </a:p>
        </p:txBody>
      </p:sp>
      <p:sp>
        <p:nvSpPr>
          <p:cNvPr id="4" name="Espace réservé de la date 3"/>
          <p:cNvSpPr>
            <a:spLocks noGrp="1"/>
          </p:cNvSpPr>
          <p:nvPr>
            <p:ph type="dt" sz="half" idx="10"/>
          </p:nvPr>
        </p:nvSpPr>
        <p:spPr/>
        <p:txBody>
          <a:bodyPr/>
          <a:lstStyle/>
          <a:p>
            <a:fld id="{2DA7A168-55A1-4864-855C-C59DD85C6A39}" type="datetime4">
              <a:rPr lang="fr-FR" smtClean="0"/>
              <a:pPr/>
              <a:t>30 novembre 2016</a:t>
            </a:fld>
            <a:r>
              <a:rPr lang="fr-FR" dirty="0" smtClean="0"/>
              <a:t> </a:t>
            </a:r>
            <a:r>
              <a:rPr lang="fr-CH" dirty="0" smtClean="0"/>
              <a:t>| Page </a:t>
            </a:r>
            <a:fld id="{893DA79B-79F5-4F1B-88F4-077876CC110E}" type="slidenum">
              <a:rPr lang="fr-CH" smtClean="0"/>
              <a:pPr/>
              <a:t>6</a:t>
            </a:fld>
            <a:endParaRPr lang="fr-CH" dirty="0"/>
          </a:p>
        </p:txBody>
      </p:sp>
    </p:spTree>
    <p:extLst>
      <p:ext uri="{BB962C8B-B14F-4D97-AF65-F5344CB8AC3E}">
        <p14:creationId xmlns:p14="http://schemas.microsoft.com/office/powerpoint/2010/main" val="262937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476672"/>
            <a:ext cx="8229600" cy="1143000"/>
          </a:xfrm>
        </p:spPr>
        <p:txBody>
          <a:bodyPr/>
          <a:lstStyle/>
          <a:p>
            <a:r>
              <a:rPr lang="fr-CH" dirty="0" smtClean="0"/>
              <a:t>LA DISCRIMINATION</a:t>
            </a:r>
            <a:endParaRPr lang="de-CH" dirty="0"/>
          </a:p>
        </p:txBody>
      </p:sp>
      <p:sp>
        <p:nvSpPr>
          <p:cNvPr id="3" name="Espace réservé du contenu 2"/>
          <p:cNvSpPr>
            <a:spLocks noGrp="1"/>
          </p:cNvSpPr>
          <p:nvPr>
            <p:ph idx="1"/>
          </p:nvPr>
        </p:nvSpPr>
        <p:spPr/>
        <p:txBody>
          <a:bodyPr/>
          <a:lstStyle/>
          <a:p>
            <a:pPr marL="0" indent="0">
              <a:lnSpc>
                <a:spcPct val="100000"/>
              </a:lnSpc>
              <a:buNone/>
            </a:pPr>
            <a:r>
              <a:rPr lang="fr-FR" sz="3200" dirty="0" smtClean="0"/>
              <a:t>La </a:t>
            </a:r>
            <a:r>
              <a:rPr lang="fr-FR" sz="3200" dirty="0"/>
              <a:t>discrimination est définie comme un </a:t>
            </a:r>
            <a:r>
              <a:rPr lang="fr-FR" sz="3200" b="1" dirty="0"/>
              <a:t>comportement négatif ou nuisible </a:t>
            </a:r>
            <a:r>
              <a:rPr lang="fr-FR" sz="3200" dirty="0" smtClean="0"/>
              <a:t>injustifié </a:t>
            </a:r>
            <a:r>
              <a:rPr lang="fr-FR" sz="3200" b="1" dirty="0"/>
              <a:t>envers les membres du groupe </a:t>
            </a:r>
            <a:r>
              <a:rPr lang="fr-FR" sz="3200" dirty="0"/>
              <a:t>seulement en raison de leur </a:t>
            </a:r>
            <a:r>
              <a:rPr lang="fr-FR" sz="3200" b="1" dirty="0"/>
              <a:t>appartenance à ce groupe</a:t>
            </a:r>
            <a:r>
              <a:rPr lang="fr-FR" sz="3200" b="1" dirty="0" smtClean="0"/>
              <a:t>.</a:t>
            </a:r>
          </a:p>
          <a:p>
            <a:pPr marL="0" indent="0">
              <a:lnSpc>
                <a:spcPct val="100000"/>
              </a:lnSpc>
              <a:buNone/>
            </a:pPr>
            <a:endParaRPr lang="fr-FR" sz="3200" dirty="0"/>
          </a:p>
          <a:p>
            <a:pPr marL="0" indent="0">
              <a:lnSpc>
                <a:spcPct val="100000"/>
              </a:lnSpc>
              <a:buNone/>
            </a:pPr>
            <a:r>
              <a:rPr lang="fr-FR" sz="3200" dirty="0"/>
              <a:t>D</a:t>
            </a:r>
            <a:r>
              <a:rPr lang="fr-FR" sz="3200" dirty="0" smtClean="0"/>
              <a:t>iscriminations </a:t>
            </a:r>
            <a:r>
              <a:rPr lang="fr-FR" sz="3200" b="1" i="1" dirty="0" smtClean="0"/>
              <a:t>directes</a:t>
            </a:r>
            <a:r>
              <a:rPr lang="fr-FR" sz="3200" b="1" dirty="0" smtClean="0"/>
              <a:t> </a:t>
            </a:r>
          </a:p>
          <a:p>
            <a:pPr marL="0" indent="0">
              <a:lnSpc>
                <a:spcPct val="100000"/>
              </a:lnSpc>
              <a:buNone/>
            </a:pPr>
            <a:r>
              <a:rPr lang="fr-FR" sz="3200" dirty="0" smtClean="0"/>
              <a:t>et </a:t>
            </a:r>
            <a:r>
              <a:rPr lang="fr-FR" sz="3200" b="1" i="1" dirty="0" smtClean="0"/>
              <a:t>indirectes</a:t>
            </a:r>
          </a:p>
          <a:p>
            <a:pPr marL="0" indent="0">
              <a:buNone/>
            </a:pPr>
            <a:endParaRPr lang="fr-FR" i="1" dirty="0"/>
          </a:p>
          <a:p>
            <a:pPr marL="0" indent="0">
              <a:buNone/>
            </a:pPr>
            <a:endParaRPr lang="de-CH" i="1" dirty="0"/>
          </a:p>
        </p:txBody>
      </p:sp>
      <p:sp>
        <p:nvSpPr>
          <p:cNvPr id="4" name="Espace réservé de la date 3"/>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893DA79B-79F5-4F1B-88F4-077876CC110E}" type="slidenum">
              <a:rPr lang="fr-CH" smtClean="0"/>
              <a:pPr/>
              <a:t>7</a:t>
            </a:fld>
            <a:endParaRPr lang="fr-CH"/>
          </a:p>
        </p:txBody>
      </p:sp>
      <p:pic>
        <p:nvPicPr>
          <p:cNvPr id="5" name="Image 4"/>
          <p:cNvPicPr>
            <a:picLocks noChangeAspect="1"/>
          </p:cNvPicPr>
          <p:nvPr/>
        </p:nvPicPr>
        <p:blipFill>
          <a:blip r:embed="rId3"/>
          <a:stretch>
            <a:fillRect/>
          </a:stretch>
        </p:blipFill>
        <p:spPr>
          <a:xfrm>
            <a:off x="5292080" y="4176713"/>
            <a:ext cx="2886075" cy="1933575"/>
          </a:xfrm>
          <a:prstGeom prst="rect">
            <a:avLst/>
          </a:prstGeom>
        </p:spPr>
      </p:pic>
    </p:spTree>
    <p:extLst>
      <p:ext uri="{BB962C8B-B14F-4D97-AF65-F5344CB8AC3E}">
        <p14:creationId xmlns:p14="http://schemas.microsoft.com/office/powerpoint/2010/main" val="502781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DA7A168-55A1-4864-855C-C59DD85C6A39}" type="datetime4">
              <a:rPr lang="fr-FR" smtClean="0"/>
              <a:pPr/>
              <a:t>30 novembre 2016</a:t>
            </a:fld>
            <a:r>
              <a:rPr lang="fr-FR" smtClean="0"/>
              <a:t> </a:t>
            </a:r>
            <a:r>
              <a:rPr lang="fr-CH" smtClean="0"/>
              <a:t>| Page </a:t>
            </a:r>
            <a:fld id="{441448D3-3AC7-4397-AC86-3560FDC70864}" type="slidenum">
              <a:rPr lang="fr-CH" smtClean="0"/>
              <a:pPr/>
              <a:t>8</a:t>
            </a:fld>
            <a:endParaRPr lang="fr-CH"/>
          </a:p>
        </p:txBody>
      </p:sp>
      <p:sp>
        <p:nvSpPr>
          <p:cNvPr id="3" name="ZoneTexte 2"/>
          <p:cNvSpPr txBox="1"/>
          <p:nvPr/>
        </p:nvSpPr>
        <p:spPr>
          <a:xfrm>
            <a:off x="899592" y="2060848"/>
            <a:ext cx="7632848" cy="2862322"/>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fr-CH" sz="6000" b="1" dirty="0" smtClean="0"/>
              <a:t>SE PROTÉGER ET PROTÉGER LES AUTRES </a:t>
            </a:r>
            <a:endParaRPr lang="de-CH" sz="6000" b="1" dirty="0"/>
          </a:p>
        </p:txBody>
      </p:sp>
    </p:spTree>
    <p:extLst>
      <p:ext uri="{BB962C8B-B14F-4D97-AF65-F5344CB8AC3E}">
        <p14:creationId xmlns:p14="http://schemas.microsoft.com/office/powerpoint/2010/main" val="222838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56C24E8F-7538-4F65-948E-1E825CFAFF64}" type="datetime4">
              <a:rPr lang="de-CH" smtClean="0"/>
              <a:pPr/>
              <a:t>30. November 2016</a:t>
            </a:fld>
            <a:r>
              <a:rPr lang="de-CH" smtClean="0"/>
              <a:t> | Folie </a:t>
            </a:r>
            <a:fld id="{9B26C301-F588-4569-B7F8-F3807FA93386}" type="slidenum">
              <a:rPr lang="de-CH" smtClean="0"/>
              <a:pPr/>
              <a:t>9</a:t>
            </a:fld>
            <a:endParaRPr lang="de-CH"/>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1" y="0"/>
            <a:ext cx="9144000" cy="6858000"/>
          </a:xfrm>
          <a:prstGeom prst="rect">
            <a:avLst/>
          </a:prstGeom>
        </p:spPr>
      </p:pic>
    </p:spTree>
    <p:extLst>
      <p:ext uri="{BB962C8B-B14F-4D97-AF65-F5344CB8AC3E}">
        <p14:creationId xmlns:p14="http://schemas.microsoft.com/office/powerpoint/2010/main" val="564420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mnesty Trade Gothic Cn"/>
        <a:ea typeface=""/>
        <a:cs typeface=""/>
      </a:majorFont>
      <a:minorFont>
        <a:latin typeface="Amnesty Trade Gothic"/>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Présentation</Template>
  <TotalTime>0</TotalTime>
  <Words>2828</Words>
  <Application>Microsoft Office PowerPoint</Application>
  <PresentationFormat>Affichage à l'écran (4:3)</PresentationFormat>
  <Paragraphs>231</Paragraphs>
  <Slides>23</Slides>
  <Notes>23</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23</vt:i4>
      </vt:variant>
    </vt:vector>
  </HeadingPairs>
  <TitlesOfParts>
    <vt:vector size="29" baseType="lpstr">
      <vt:lpstr>Amnesty Trade Gothic</vt:lpstr>
      <vt:lpstr>Amnesty Trade Gothic Cn</vt:lpstr>
      <vt:lpstr>Arial</vt:lpstr>
      <vt:lpstr>Calibri</vt:lpstr>
      <vt:lpstr>Wingdings</vt:lpstr>
      <vt:lpstr>Standarddesign</vt:lpstr>
      <vt:lpstr>MA REALITÉ N’EST PAS LA TIENNE!</vt:lpstr>
      <vt:lpstr>Présentation PowerPoint</vt:lpstr>
      <vt:lpstr>STÉRÉOTYPES: DÉFINITION</vt:lpstr>
      <vt:lpstr>PRÉJUGÉS: DÉFINITION</vt:lpstr>
      <vt:lpstr>LIENS ENTRE STÉRÉOTYPES, PRÉJUGÉS ET DISCRIMINATION </vt:lpstr>
      <vt:lpstr>EFFET PYGMAGLION (ROSENTHAL)</vt:lpstr>
      <vt:lpstr>LA DISCRIMINATION</vt:lpstr>
      <vt:lpstr>Présentation PowerPoint</vt:lpstr>
      <vt:lpstr>Présentation PowerPoint</vt:lpstr>
      <vt:lpstr>Présentation PowerPoint</vt:lpstr>
      <vt:lpstr>Déclaration Universelle des Droits de l’Homme</vt:lpstr>
      <vt:lpstr>C’est quoi les droits humains?</vt:lpstr>
      <vt:lpstr>LA DÉCLARATION UNIVERSELLE DES DROITS DE L’HOMME</vt:lpstr>
      <vt:lpstr>DUDH ET DISCRIMNATIONS</vt:lpstr>
      <vt:lpstr>Présentation PowerPoint</vt:lpstr>
      <vt:lpstr>Systèmes de protection et de garantie des droits humains</vt:lpstr>
      <vt:lpstr>LA CONSTITUTION SUISSE</vt:lpstr>
      <vt:lpstr>EN SUISSE – QUI LES PROTÈGE?</vt:lpstr>
      <vt:lpstr>EST-CE QUE LES DROITS HUMAINS SONT SUFFISAMMENT PROTÉGÉS?</vt:lpstr>
      <vt:lpstr>AMNESTY : VISION ET MISSION</vt:lpstr>
      <vt:lpstr>FAIT: AUCUN GOUVERNEMENT N’EST SEUL</vt:lpstr>
      <vt:lpstr>Présentation PowerPoint</vt:lpstr>
      <vt:lpstr>SOLUTIONS: DÉCONSTRUIRE LES STÉRÉOTYPES ET PRÉJUGÉS AU QUOTIDIEN</vt:lpstr>
    </vt:vector>
  </TitlesOfParts>
  <Company>Amnesty International Schweizer Sektion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CECI EST UN TITRE DE DEUX LIGNES AU MAXIMUM</dc:title>
  <dc:creator>France Gaudreault</dc:creator>
  <dc:description>AICH modèle de présentation. Police: Amnesty Trade Gothic._x000d_
Utilisable seulement sur des systèmes dont les polices Amnesty Trade Gothic sont installées.</dc:description>
  <cp:lastModifiedBy>France Gaudreault</cp:lastModifiedBy>
  <cp:revision>117</cp:revision>
  <cp:lastPrinted>2016-11-29T14:48:43Z</cp:lastPrinted>
  <dcterms:created xsi:type="dcterms:W3CDTF">2016-02-18T07:06:09Z</dcterms:created>
  <dcterms:modified xsi:type="dcterms:W3CDTF">2016-11-30T12:54:47Z</dcterms:modified>
</cp:coreProperties>
</file>