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382" r:id="rId2"/>
    <p:sldId id="389" r:id="rId3"/>
    <p:sldId id="343" r:id="rId4"/>
    <p:sldId id="348" r:id="rId5"/>
    <p:sldId id="331" r:id="rId6"/>
    <p:sldId id="332" r:id="rId7"/>
    <p:sldId id="388" r:id="rId8"/>
    <p:sldId id="387" r:id="rId9"/>
    <p:sldId id="391" r:id="rId10"/>
    <p:sldId id="392" r:id="rId11"/>
    <p:sldId id="390" r:id="rId12"/>
    <p:sldId id="366" r:id="rId13"/>
    <p:sldId id="367" r:id="rId14"/>
    <p:sldId id="377" r:id="rId15"/>
    <p:sldId id="379" r:id="rId16"/>
    <p:sldId id="369" r:id="rId17"/>
    <p:sldId id="381" r:id="rId18"/>
    <p:sldId id="386" r:id="rId19"/>
    <p:sldId id="371" r:id="rId20"/>
    <p:sldId id="376" r:id="rId21"/>
    <p:sldId id="373" r:id="rId22"/>
  </p:sldIdLst>
  <p:sldSz cx="9144000" cy="6858000" type="screen4x3"/>
  <p:notesSz cx="6858000" cy="9144000"/>
  <p:defaultTextStyle>
    <a:defPPr>
      <a:defRPr lang="de-CH"/>
    </a:defPPr>
    <a:lvl1pPr algn="l" rtl="0" fontAlgn="base">
      <a:spcBef>
        <a:spcPct val="0"/>
      </a:spcBef>
      <a:spcAft>
        <a:spcPct val="0"/>
      </a:spcAft>
      <a:defRPr sz="2000" kern="1200">
        <a:solidFill>
          <a:schemeClr val="tx1"/>
        </a:solidFill>
        <a:latin typeface="Amnesty Trade Gothic" pitchFamily="34" charset="0"/>
        <a:ea typeface="+mn-ea"/>
        <a:cs typeface="+mn-cs"/>
      </a:defRPr>
    </a:lvl1pPr>
    <a:lvl2pPr marL="457200" algn="l" rtl="0" fontAlgn="base">
      <a:spcBef>
        <a:spcPct val="0"/>
      </a:spcBef>
      <a:spcAft>
        <a:spcPct val="0"/>
      </a:spcAft>
      <a:defRPr sz="2000" kern="1200">
        <a:solidFill>
          <a:schemeClr val="tx1"/>
        </a:solidFill>
        <a:latin typeface="Amnesty Trade Gothic" pitchFamily="34" charset="0"/>
        <a:ea typeface="+mn-ea"/>
        <a:cs typeface="+mn-cs"/>
      </a:defRPr>
    </a:lvl2pPr>
    <a:lvl3pPr marL="914400" algn="l" rtl="0" fontAlgn="base">
      <a:spcBef>
        <a:spcPct val="0"/>
      </a:spcBef>
      <a:spcAft>
        <a:spcPct val="0"/>
      </a:spcAft>
      <a:defRPr sz="2000" kern="1200">
        <a:solidFill>
          <a:schemeClr val="tx1"/>
        </a:solidFill>
        <a:latin typeface="Amnesty Trade Gothic" pitchFamily="34" charset="0"/>
        <a:ea typeface="+mn-ea"/>
        <a:cs typeface="+mn-cs"/>
      </a:defRPr>
    </a:lvl3pPr>
    <a:lvl4pPr marL="1371600" algn="l" rtl="0" fontAlgn="base">
      <a:spcBef>
        <a:spcPct val="0"/>
      </a:spcBef>
      <a:spcAft>
        <a:spcPct val="0"/>
      </a:spcAft>
      <a:defRPr sz="2000" kern="1200">
        <a:solidFill>
          <a:schemeClr val="tx1"/>
        </a:solidFill>
        <a:latin typeface="Amnesty Trade Gothic" pitchFamily="34" charset="0"/>
        <a:ea typeface="+mn-ea"/>
        <a:cs typeface="+mn-cs"/>
      </a:defRPr>
    </a:lvl4pPr>
    <a:lvl5pPr marL="1828800" algn="l" rtl="0" fontAlgn="base">
      <a:spcBef>
        <a:spcPct val="0"/>
      </a:spcBef>
      <a:spcAft>
        <a:spcPct val="0"/>
      </a:spcAft>
      <a:defRPr sz="2000" kern="1200">
        <a:solidFill>
          <a:schemeClr val="tx1"/>
        </a:solidFill>
        <a:latin typeface="Amnesty Trade Gothic" pitchFamily="34" charset="0"/>
        <a:ea typeface="+mn-ea"/>
        <a:cs typeface="+mn-cs"/>
      </a:defRPr>
    </a:lvl5pPr>
    <a:lvl6pPr marL="2286000" algn="l" defTabSz="914400" rtl="0" eaLnBrk="1" latinLnBrk="0" hangingPunct="1">
      <a:defRPr sz="2000" kern="1200">
        <a:solidFill>
          <a:schemeClr val="tx1"/>
        </a:solidFill>
        <a:latin typeface="Amnesty Trade Gothic" pitchFamily="34" charset="0"/>
        <a:ea typeface="+mn-ea"/>
        <a:cs typeface="+mn-cs"/>
      </a:defRPr>
    </a:lvl6pPr>
    <a:lvl7pPr marL="2743200" algn="l" defTabSz="914400" rtl="0" eaLnBrk="1" latinLnBrk="0" hangingPunct="1">
      <a:defRPr sz="2000" kern="1200">
        <a:solidFill>
          <a:schemeClr val="tx1"/>
        </a:solidFill>
        <a:latin typeface="Amnesty Trade Gothic" pitchFamily="34" charset="0"/>
        <a:ea typeface="+mn-ea"/>
        <a:cs typeface="+mn-cs"/>
      </a:defRPr>
    </a:lvl7pPr>
    <a:lvl8pPr marL="3200400" algn="l" defTabSz="914400" rtl="0" eaLnBrk="1" latinLnBrk="0" hangingPunct="1">
      <a:defRPr sz="2000" kern="1200">
        <a:solidFill>
          <a:schemeClr val="tx1"/>
        </a:solidFill>
        <a:latin typeface="Amnesty Trade Gothic" pitchFamily="34" charset="0"/>
        <a:ea typeface="+mn-ea"/>
        <a:cs typeface="+mn-cs"/>
      </a:defRPr>
    </a:lvl8pPr>
    <a:lvl9pPr marL="3657600" algn="l" defTabSz="914400" rtl="0" eaLnBrk="1" latinLnBrk="0" hangingPunct="1">
      <a:defRPr sz="2000" kern="1200">
        <a:solidFill>
          <a:schemeClr val="tx1"/>
        </a:solidFill>
        <a:latin typeface="Amnesty Trade Gothic"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ministrator" initials="A" lastIdx="1" clrIdx="0"/>
  <p:cmAuthor id="1" name="Cyrielle Huguenot" initials="CH" lastIdx="2"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20D"/>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359" autoAdjust="0"/>
    <p:restoredTop sz="80568" autoAdjust="0"/>
  </p:normalViewPr>
  <p:slideViewPr>
    <p:cSldViewPr>
      <p:cViewPr varScale="1">
        <p:scale>
          <a:sx n="83" d="100"/>
          <a:sy n="83" d="100"/>
        </p:scale>
        <p:origin x="1088" y="5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20970D-7A17-4AE6-8F2E-787CE78C7548}" type="doc">
      <dgm:prSet loTypeId="urn:microsoft.com/office/officeart/2005/8/layout/hProcess7" loCatId="process" qsTypeId="urn:microsoft.com/office/officeart/2005/8/quickstyle/simple1" qsCatId="simple" csTypeId="urn:microsoft.com/office/officeart/2005/8/colors/colorful5" csCatId="colorful" phldr="1"/>
      <dgm:spPr/>
      <dgm:t>
        <a:bodyPr/>
        <a:lstStyle/>
        <a:p>
          <a:endParaRPr lang="de-CH"/>
        </a:p>
      </dgm:t>
    </dgm:pt>
    <dgm:pt modelId="{1857AFF8-AA9A-487B-B6AE-E2D96A19E481}">
      <dgm:prSet phldrT="[Texte]"/>
      <dgm:spPr/>
      <dgm:t>
        <a:bodyPr/>
        <a:lstStyle/>
        <a:p>
          <a:pPr algn="ctr"/>
          <a:endParaRPr lang="fr-CH" dirty="0" smtClean="0">
            <a:solidFill>
              <a:schemeClr val="tx1"/>
            </a:solidFill>
          </a:endParaRPr>
        </a:p>
        <a:p>
          <a:pPr algn="ctr"/>
          <a:r>
            <a:rPr lang="fr-CH" b="1" dirty="0" smtClean="0">
              <a:solidFill>
                <a:schemeClr val="tx1"/>
              </a:solidFill>
            </a:rPr>
            <a:t>Émission d’un message</a:t>
          </a:r>
          <a:endParaRPr lang="de-CH" b="1" dirty="0">
            <a:solidFill>
              <a:schemeClr val="tx1"/>
            </a:solidFill>
          </a:endParaRPr>
        </a:p>
      </dgm:t>
    </dgm:pt>
    <dgm:pt modelId="{1B837703-2D29-4E30-9EF5-C141248C4142}" type="parTrans" cxnId="{0D7E56BA-5A6F-4290-BEC8-7C2B7846BF6A}">
      <dgm:prSet/>
      <dgm:spPr/>
      <dgm:t>
        <a:bodyPr/>
        <a:lstStyle/>
        <a:p>
          <a:endParaRPr lang="de-CH">
            <a:solidFill>
              <a:schemeClr val="tx1"/>
            </a:solidFill>
          </a:endParaRPr>
        </a:p>
      </dgm:t>
    </dgm:pt>
    <dgm:pt modelId="{47BEDE06-8C58-412C-8D9E-36BE0B417728}" type="sibTrans" cxnId="{0D7E56BA-5A6F-4290-BEC8-7C2B7846BF6A}">
      <dgm:prSet/>
      <dgm:spPr/>
      <dgm:t>
        <a:bodyPr/>
        <a:lstStyle/>
        <a:p>
          <a:endParaRPr lang="de-CH">
            <a:solidFill>
              <a:schemeClr val="tx1"/>
            </a:solidFill>
          </a:endParaRPr>
        </a:p>
      </dgm:t>
    </dgm:pt>
    <dgm:pt modelId="{F3203A5C-4A17-4061-AAE4-613583A678CC}">
      <dgm:prSet phldrT="[Texte]"/>
      <dgm:spPr>
        <a:ln>
          <a:solidFill>
            <a:schemeClr val="tx1"/>
          </a:solidFill>
        </a:ln>
      </dgm:spPr>
      <dgm:t>
        <a:bodyPr/>
        <a:lstStyle/>
        <a:p>
          <a:pPr algn="ctr"/>
          <a:r>
            <a:rPr lang="fr-CH" b="1" dirty="0" smtClean="0">
              <a:solidFill>
                <a:schemeClr val="tx1"/>
              </a:solidFill>
            </a:rPr>
            <a:t>Canal</a:t>
          </a:r>
          <a:endParaRPr lang="de-CH" b="1" dirty="0">
            <a:solidFill>
              <a:schemeClr val="tx1"/>
            </a:solidFill>
          </a:endParaRPr>
        </a:p>
      </dgm:t>
    </dgm:pt>
    <dgm:pt modelId="{17966D74-4532-4639-A1B7-039E0142DABB}" type="parTrans" cxnId="{B825089B-41C2-486B-8C88-ED322CE242A5}">
      <dgm:prSet/>
      <dgm:spPr/>
      <dgm:t>
        <a:bodyPr/>
        <a:lstStyle/>
        <a:p>
          <a:endParaRPr lang="de-CH">
            <a:solidFill>
              <a:schemeClr val="tx1"/>
            </a:solidFill>
          </a:endParaRPr>
        </a:p>
      </dgm:t>
    </dgm:pt>
    <dgm:pt modelId="{9B38A860-06F5-439A-88D2-3BC6D043978F}" type="sibTrans" cxnId="{B825089B-41C2-486B-8C88-ED322CE242A5}">
      <dgm:prSet/>
      <dgm:spPr/>
      <dgm:t>
        <a:bodyPr/>
        <a:lstStyle/>
        <a:p>
          <a:endParaRPr lang="de-CH">
            <a:solidFill>
              <a:schemeClr val="tx1"/>
            </a:solidFill>
          </a:endParaRPr>
        </a:p>
      </dgm:t>
    </dgm:pt>
    <dgm:pt modelId="{D5DC43EA-EE4D-4E77-97DF-8DCEE8FDB80E}">
      <dgm:prSet phldrT="[Texte]"/>
      <dgm:spPr/>
      <dgm:t>
        <a:bodyPr/>
        <a:lstStyle/>
        <a:p>
          <a:pPr algn="l"/>
          <a:endParaRPr lang="fr-CH" dirty="0" smtClean="0">
            <a:solidFill>
              <a:schemeClr val="tx1"/>
            </a:solidFill>
          </a:endParaRPr>
        </a:p>
        <a:p>
          <a:pPr algn="ctr"/>
          <a:r>
            <a:rPr lang="fr-CH" b="1" dirty="0" smtClean="0">
              <a:solidFill>
                <a:schemeClr val="tx1"/>
              </a:solidFill>
            </a:rPr>
            <a:t>Véhicule du message</a:t>
          </a:r>
          <a:endParaRPr lang="de-CH" b="1" dirty="0">
            <a:solidFill>
              <a:schemeClr val="tx1"/>
            </a:solidFill>
          </a:endParaRPr>
        </a:p>
      </dgm:t>
    </dgm:pt>
    <dgm:pt modelId="{AB51CCCE-DA04-4F1D-B7A4-3F714C2408E3}" type="parTrans" cxnId="{1B296606-F174-4197-AD13-9A480DFB0206}">
      <dgm:prSet/>
      <dgm:spPr/>
      <dgm:t>
        <a:bodyPr/>
        <a:lstStyle/>
        <a:p>
          <a:endParaRPr lang="de-CH">
            <a:solidFill>
              <a:schemeClr val="tx1"/>
            </a:solidFill>
          </a:endParaRPr>
        </a:p>
      </dgm:t>
    </dgm:pt>
    <dgm:pt modelId="{1EB709D0-EF21-4BA3-A114-330AA664D397}" type="sibTrans" cxnId="{1B296606-F174-4197-AD13-9A480DFB0206}">
      <dgm:prSet/>
      <dgm:spPr/>
      <dgm:t>
        <a:bodyPr/>
        <a:lstStyle/>
        <a:p>
          <a:endParaRPr lang="de-CH">
            <a:solidFill>
              <a:schemeClr val="tx1"/>
            </a:solidFill>
          </a:endParaRPr>
        </a:p>
      </dgm:t>
    </dgm:pt>
    <dgm:pt modelId="{3D826149-CC77-42DB-BDA8-5C54C9DC5FEA}">
      <dgm:prSet phldrT="[Texte]"/>
      <dgm:spPr>
        <a:ln>
          <a:solidFill>
            <a:schemeClr val="tx1"/>
          </a:solidFill>
        </a:ln>
      </dgm:spPr>
      <dgm:t>
        <a:bodyPr/>
        <a:lstStyle/>
        <a:p>
          <a:pPr algn="ctr"/>
          <a:r>
            <a:rPr lang="fr-CH" b="1" dirty="0" smtClean="0">
              <a:solidFill>
                <a:schemeClr val="tx1"/>
              </a:solidFill>
            </a:rPr>
            <a:t>Récepteur</a:t>
          </a:r>
          <a:endParaRPr lang="de-CH" b="1" dirty="0">
            <a:solidFill>
              <a:schemeClr val="tx1"/>
            </a:solidFill>
          </a:endParaRPr>
        </a:p>
      </dgm:t>
    </dgm:pt>
    <dgm:pt modelId="{68D0872E-D1F5-4ED6-8A70-9610F3F936CC}" type="parTrans" cxnId="{A91DC55E-4989-4643-99A0-A96AC5B74D70}">
      <dgm:prSet/>
      <dgm:spPr/>
      <dgm:t>
        <a:bodyPr/>
        <a:lstStyle/>
        <a:p>
          <a:endParaRPr lang="de-CH">
            <a:solidFill>
              <a:schemeClr val="tx1"/>
            </a:solidFill>
          </a:endParaRPr>
        </a:p>
      </dgm:t>
    </dgm:pt>
    <dgm:pt modelId="{E114BEC3-A448-4F77-9DDA-2B33B9D4982F}" type="sibTrans" cxnId="{A91DC55E-4989-4643-99A0-A96AC5B74D70}">
      <dgm:prSet/>
      <dgm:spPr/>
      <dgm:t>
        <a:bodyPr/>
        <a:lstStyle/>
        <a:p>
          <a:endParaRPr lang="de-CH">
            <a:solidFill>
              <a:schemeClr val="tx1"/>
            </a:solidFill>
          </a:endParaRPr>
        </a:p>
      </dgm:t>
    </dgm:pt>
    <dgm:pt modelId="{9F1DC3B5-3B92-4EDC-B040-5928F9574C4F}">
      <dgm:prSet phldrT="[Texte]"/>
      <dgm:spPr/>
      <dgm:t>
        <a:bodyPr/>
        <a:lstStyle/>
        <a:p>
          <a:pPr algn="ctr"/>
          <a:endParaRPr lang="fr-CH" dirty="0" smtClean="0">
            <a:solidFill>
              <a:schemeClr val="tx1"/>
            </a:solidFill>
          </a:endParaRPr>
        </a:p>
        <a:p>
          <a:pPr algn="ctr"/>
          <a:r>
            <a:rPr lang="fr-CH" b="1" dirty="0" smtClean="0">
              <a:solidFill>
                <a:schemeClr val="tx1"/>
              </a:solidFill>
            </a:rPr>
            <a:t>Réception du message</a:t>
          </a:r>
          <a:endParaRPr lang="de-CH" b="1" dirty="0">
            <a:solidFill>
              <a:schemeClr val="tx1"/>
            </a:solidFill>
          </a:endParaRPr>
        </a:p>
      </dgm:t>
    </dgm:pt>
    <dgm:pt modelId="{D8F36B54-42B7-4CFC-B562-4E07FBEE6A7A}" type="parTrans" cxnId="{2D0FD7DE-DE76-4483-A28F-9D337981F39A}">
      <dgm:prSet/>
      <dgm:spPr/>
      <dgm:t>
        <a:bodyPr/>
        <a:lstStyle/>
        <a:p>
          <a:endParaRPr lang="de-CH">
            <a:solidFill>
              <a:schemeClr val="tx1"/>
            </a:solidFill>
          </a:endParaRPr>
        </a:p>
      </dgm:t>
    </dgm:pt>
    <dgm:pt modelId="{5034C100-B257-4AE8-B4D2-723E78FBF726}" type="sibTrans" cxnId="{2D0FD7DE-DE76-4483-A28F-9D337981F39A}">
      <dgm:prSet/>
      <dgm:spPr/>
      <dgm:t>
        <a:bodyPr/>
        <a:lstStyle/>
        <a:p>
          <a:endParaRPr lang="de-CH">
            <a:solidFill>
              <a:schemeClr val="tx1"/>
            </a:solidFill>
          </a:endParaRPr>
        </a:p>
      </dgm:t>
    </dgm:pt>
    <dgm:pt modelId="{0121592B-3F62-4056-B6E7-0AA1AF5BBD40}">
      <dgm:prSet phldrT="[Texte]"/>
      <dgm:spPr>
        <a:ln>
          <a:solidFill>
            <a:schemeClr val="tx1"/>
          </a:solidFill>
        </a:ln>
      </dgm:spPr>
      <dgm:t>
        <a:bodyPr/>
        <a:lstStyle/>
        <a:p>
          <a:pPr algn="ctr"/>
          <a:r>
            <a:rPr lang="fr-CH" b="1" dirty="0" smtClean="0">
              <a:solidFill>
                <a:schemeClr val="tx1"/>
              </a:solidFill>
            </a:rPr>
            <a:t>Émetteur</a:t>
          </a:r>
          <a:endParaRPr lang="de-CH" b="1" dirty="0">
            <a:solidFill>
              <a:schemeClr val="tx1"/>
            </a:solidFill>
          </a:endParaRPr>
        </a:p>
      </dgm:t>
    </dgm:pt>
    <dgm:pt modelId="{66BE6D42-284F-43C9-B385-79134F5E270E}" type="sibTrans" cxnId="{2F476A33-4DA5-4278-A878-F750D6B9D395}">
      <dgm:prSet/>
      <dgm:spPr/>
      <dgm:t>
        <a:bodyPr/>
        <a:lstStyle/>
        <a:p>
          <a:endParaRPr lang="de-CH">
            <a:solidFill>
              <a:schemeClr val="tx1"/>
            </a:solidFill>
          </a:endParaRPr>
        </a:p>
      </dgm:t>
    </dgm:pt>
    <dgm:pt modelId="{39CAA75D-03C2-4ABE-8500-2C863B698062}" type="parTrans" cxnId="{2F476A33-4DA5-4278-A878-F750D6B9D395}">
      <dgm:prSet/>
      <dgm:spPr/>
      <dgm:t>
        <a:bodyPr/>
        <a:lstStyle/>
        <a:p>
          <a:endParaRPr lang="de-CH">
            <a:solidFill>
              <a:schemeClr val="tx1"/>
            </a:solidFill>
          </a:endParaRPr>
        </a:p>
      </dgm:t>
    </dgm:pt>
    <dgm:pt modelId="{DAB30CEC-4335-490A-BD58-E74537191D44}">
      <dgm:prSet/>
      <dgm:spPr>
        <a:solidFill>
          <a:schemeClr val="accent1">
            <a:lumMod val="75000"/>
          </a:schemeClr>
        </a:solidFill>
        <a:ln>
          <a:solidFill>
            <a:schemeClr val="tx1"/>
          </a:solidFill>
        </a:ln>
      </dgm:spPr>
      <dgm:t>
        <a:bodyPr/>
        <a:lstStyle/>
        <a:p>
          <a:pPr algn="ctr"/>
          <a:r>
            <a:rPr lang="fr-CH" b="1" dirty="0" err="1" smtClean="0">
              <a:solidFill>
                <a:schemeClr val="tx1"/>
              </a:solidFill>
            </a:rPr>
            <a:t>Citoyen-ne</a:t>
          </a:r>
          <a:endParaRPr lang="de-CH" b="1" dirty="0">
            <a:solidFill>
              <a:schemeClr val="tx1"/>
            </a:solidFill>
          </a:endParaRPr>
        </a:p>
      </dgm:t>
    </dgm:pt>
    <dgm:pt modelId="{6DA21B30-DB05-4500-B7F1-0B35EA603064}" type="parTrans" cxnId="{61BE5616-7307-4ED8-8CC5-494F4FD82D39}">
      <dgm:prSet/>
      <dgm:spPr/>
      <dgm:t>
        <a:bodyPr/>
        <a:lstStyle/>
        <a:p>
          <a:endParaRPr lang="de-CH"/>
        </a:p>
      </dgm:t>
    </dgm:pt>
    <dgm:pt modelId="{EE2C2753-10AE-49AD-8A33-AB2007DA19A9}" type="sibTrans" cxnId="{61BE5616-7307-4ED8-8CC5-494F4FD82D39}">
      <dgm:prSet/>
      <dgm:spPr/>
      <dgm:t>
        <a:bodyPr/>
        <a:lstStyle/>
        <a:p>
          <a:endParaRPr lang="de-CH"/>
        </a:p>
      </dgm:t>
    </dgm:pt>
    <dgm:pt modelId="{FF4CF46F-CE2E-41F0-90E5-53AD0CB4B288}" type="pres">
      <dgm:prSet presAssocID="{7B20970D-7A17-4AE6-8F2E-787CE78C7548}" presName="Name0" presStyleCnt="0">
        <dgm:presLayoutVars>
          <dgm:dir/>
          <dgm:animLvl val="lvl"/>
          <dgm:resizeHandles val="exact"/>
        </dgm:presLayoutVars>
      </dgm:prSet>
      <dgm:spPr/>
      <dgm:t>
        <a:bodyPr/>
        <a:lstStyle/>
        <a:p>
          <a:endParaRPr lang="de-CH"/>
        </a:p>
      </dgm:t>
    </dgm:pt>
    <dgm:pt modelId="{35E87777-0C56-49C9-AF41-4B2ACE53F1CA}" type="pres">
      <dgm:prSet presAssocID="{0121592B-3F62-4056-B6E7-0AA1AF5BBD40}" presName="compositeNode" presStyleCnt="0">
        <dgm:presLayoutVars>
          <dgm:bulletEnabled val="1"/>
        </dgm:presLayoutVars>
      </dgm:prSet>
      <dgm:spPr/>
    </dgm:pt>
    <dgm:pt modelId="{B076F90F-565C-4471-B47A-D25AA7F11B1B}" type="pres">
      <dgm:prSet presAssocID="{0121592B-3F62-4056-B6E7-0AA1AF5BBD40}" presName="bgRect" presStyleLbl="node1" presStyleIdx="0" presStyleCnt="4"/>
      <dgm:spPr/>
      <dgm:t>
        <a:bodyPr/>
        <a:lstStyle/>
        <a:p>
          <a:endParaRPr lang="de-CH"/>
        </a:p>
      </dgm:t>
    </dgm:pt>
    <dgm:pt modelId="{26DBE0E2-C49B-4455-8FD2-E0E9D6810A19}" type="pres">
      <dgm:prSet presAssocID="{0121592B-3F62-4056-B6E7-0AA1AF5BBD40}" presName="parentNode" presStyleLbl="node1" presStyleIdx="0" presStyleCnt="4">
        <dgm:presLayoutVars>
          <dgm:chMax val="0"/>
          <dgm:bulletEnabled val="1"/>
        </dgm:presLayoutVars>
      </dgm:prSet>
      <dgm:spPr/>
      <dgm:t>
        <a:bodyPr/>
        <a:lstStyle/>
        <a:p>
          <a:endParaRPr lang="de-CH"/>
        </a:p>
      </dgm:t>
    </dgm:pt>
    <dgm:pt modelId="{865AB191-A412-4702-A35A-AED60C7937E3}" type="pres">
      <dgm:prSet presAssocID="{0121592B-3F62-4056-B6E7-0AA1AF5BBD40}" presName="childNode" presStyleLbl="node1" presStyleIdx="0" presStyleCnt="4">
        <dgm:presLayoutVars>
          <dgm:bulletEnabled val="1"/>
        </dgm:presLayoutVars>
      </dgm:prSet>
      <dgm:spPr/>
      <dgm:t>
        <a:bodyPr/>
        <a:lstStyle/>
        <a:p>
          <a:endParaRPr lang="de-CH"/>
        </a:p>
      </dgm:t>
    </dgm:pt>
    <dgm:pt modelId="{904581E8-A87F-4A48-875C-C7FC432C02F9}" type="pres">
      <dgm:prSet presAssocID="{66BE6D42-284F-43C9-B385-79134F5E270E}" presName="hSp" presStyleCnt="0"/>
      <dgm:spPr/>
    </dgm:pt>
    <dgm:pt modelId="{31A0773D-BB39-48D1-BFB8-1B0FD341C815}" type="pres">
      <dgm:prSet presAssocID="{66BE6D42-284F-43C9-B385-79134F5E270E}" presName="vProcSp" presStyleCnt="0"/>
      <dgm:spPr/>
    </dgm:pt>
    <dgm:pt modelId="{6C42631A-956D-409D-9C54-25F84834B698}" type="pres">
      <dgm:prSet presAssocID="{66BE6D42-284F-43C9-B385-79134F5E270E}" presName="vSp1" presStyleCnt="0"/>
      <dgm:spPr/>
    </dgm:pt>
    <dgm:pt modelId="{6DBEA02A-C81C-473F-B309-EFF32D32FA5D}" type="pres">
      <dgm:prSet presAssocID="{66BE6D42-284F-43C9-B385-79134F5E270E}" presName="simulatedConn" presStyleLbl="solidFgAcc1" presStyleIdx="0" presStyleCnt="3"/>
      <dgm:spPr>
        <a:solidFill>
          <a:srgbClr val="FFC000"/>
        </a:solidFill>
        <a:ln>
          <a:solidFill>
            <a:schemeClr val="tx1"/>
          </a:solidFill>
        </a:ln>
      </dgm:spPr>
    </dgm:pt>
    <dgm:pt modelId="{6270D9FA-1526-4A04-851F-A9D5298E0909}" type="pres">
      <dgm:prSet presAssocID="{66BE6D42-284F-43C9-B385-79134F5E270E}" presName="vSp2" presStyleCnt="0"/>
      <dgm:spPr/>
    </dgm:pt>
    <dgm:pt modelId="{B0970BF0-AC39-4E39-A4E6-A31095A2C7D4}" type="pres">
      <dgm:prSet presAssocID="{66BE6D42-284F-43C9-B385-79134F5E270E}" presName="sibTrans" presStyleCnt="0"/>
      <dgm:spPr/>
    </dgm:pt>
    <dgm:pt modelId="{ED9A9455-B223-4641-96BB-4E27F7A22370}" type="pres">
      <dgm:prSet presAssocID="{F3203A5C-4A17-4061-AAE4-613583A678CC}" presName="compositeNode" presStyleCnt="0">
        <dgm:presLayoutVars>
          <dgm:bulletEnabled val="1"/>
        </dgm:presLayoutVars>
      </dgm:prSet>
      <dgm:spPr/>
    </dgm:pt>
    <dgm:pt modelId="{F87D5726-F7E4-4700-83A7-5D1E546F09FB}" type="pres">
      <dgm:prSet presAssocID="{F3203A5C-4A17-4061-AAE4-613583A678CC}" presName="bgRect" presStyleLbl="node1" presStyleIdx="1" presStyleCnt="4"/>
      <dgm:spPr/>
      <dgm:t>
        <a:bodyPr/>
        <a:lstStyle/>
        <a:p>
          <a:endParaRPr lang="de-CH"/>
        </a:p>
      </dgm:t>
    </dgm:pt>
    <dgm:pt modelId="{80A125C1-AD5F-4BAC-A91F-EC97FC63BE87}" type="pres">
      <dgm:prSet presAssocID="{F3203A5C-4A17-4061-AAE4-613583A678CC}" presName="parentNode" presStyleLbl="node1" presStyleIdx="1" presStyleCnt="4">
        <dgm:presLayoutVars>
          <dgm:chMax val="0"/>
          <dgm:bulletEnabled val="1"/>
        </dgm:presLayoutVars>
      </dgm:prSet>
      <dgm:spPr/>
      <dgm:t>
        <a:bodyPr/>
        <a:lstStyle/>
        <a:p>
          <a:endParaRPr lang="de-CH"/>
        </a:p>
      </dgm:t>
    </dgm:pt>
    <dgm:pt modelId="{7C929115-711B-404C-839E-9AF16463D50B}" type="pres">
      <dgm:prSet presAssocID="{F3203A5C-4A17-4061-AAE4-613583A678CC}" presName="childNode" presStyleLbl="node1" presStyleIdx="1" presStyleCnt="4">
        <dgm:presLayoutVars>
          <dgm:bulletEnabled val="1"/>
        </dgm:presLayoutVars>
      </dgm:prSet>
      <dgm:spPr/>
      <dgm:t>
        <a:bodyPr/>
        <a:lstStyle/>
        <a:p>
          <a:endParaRPr lang="de-CH"/>
        </a:p>
      </dgm:t>
    </dgm:pt>
    <dgm:pt modelId="{FB5B0974-7349-4A5C-8D96-2CB294666DB8}" type="pres">
      <dgm:prSet presAssocID="{9B38A860-06F5-439A-88D2-3BC6D043978F}" presName="hSp" presStyleCnt="0"/>
      <dgm:spPr/>
    </dgm:pt>
    <dgm:pt modelId="{38A154F8-BB14-4E51-B03E-97816C7A382A}" type="pres">
      <dgm:prSet presAssocID="{9B38A860-06F5-439A-88D2-3BC6D043978F}" presName="vProcSp" presStyleCnt="0"/>
      <dgm:spPr/>
    </dgm:pt>
    <dgm:pt modelId="{2D539317-7FE4-4D5A-AE2C-321335582200}" type="pres">
      <dgm:prSet presAssocID="{9B38A860-06F5-439A-88D2-3BC6D043978F}" presName="vSp1" presStyleCnt="0"/>
      <dgm:spPr/>
    </dgm:pt>
    <dgm:pt modelId="{AFC94349-D9ED-4B8B-847E-553871F6BC89}" type="pres">
      <dgm:prSet presAssocID="{9B38A860-06F5-439A-88D2-3BC6D043978F}" presName="simulatedConn" presStyleLbl="solidFgAcc1" presStyleIdx="1" presStyleCnt="3"/>
      <dgm:spPr>
        <a:solidFill>
          <a:srgbClr val="FFC000"/>
        </a:solidFill>
        <a:ln>
          <a:solidFill>
            <a:schemeClr val="tx1"/>
          </a:solidFill>
        </a:ln>
      </dgm:spPr>
    </dgm:pt>
    <dgm:pt modelId="{70615A53-A894-4CFB-83A4-F24D7FACDEB8}" type="pres">
      <dgm:prSet presAssocID="{9B38A860-06F5-439A-88D2-3BC6D043978F}" presName="vSp2" presStyleCnt="0"/>
      <dgm:spPr/>
    </dgm:pt>
    <dgm:pt modelId="{DF701932-1CF7-4ECB-A175-AF354CAF1A82}" type="pres">
      <dgm:prSet presAssocID="{9B38A860-06F5-439A-88D2-3BC6D043978F}" presName="sibTrans" presStyleCnt="0"/>
      <dgm:spPr/>
    </dgm:pt>
    <dgm:pt modelId="{600FD499-597D-4A8F-95F9-D4175C2B87E0}" type="pres">
      <dgm:prSet presAssocID="{3D826149-CC77-42DB-BDA8-5C54C9DC5FEA}" presName="compositeNode" presStyleCnt="0">
        <dgm:presLayoutVars>
          <dgm:bulletEnabled val="1"/>
        </dgm:presLayoutVars>
      </dgm:prSet>
      <dgm:spPr/>
    </dgm:pt>
    <dgm:pt modelId="{CE35761E-B552-485D-84A4-AC5F6D246D03}" type="pres">
      <dgm:prSet presAssocID="{3D826149-CC77-42DB-BDA8-5C54C9DC5FEA}" presName="bgRect" presStyleLbl="node1" presStyleIdx="2" presStyleCnt="4"/>
      <dgm:spPr/>
      <dgm:t>
        <a:bodyPr/>
        <a:lstStyle/>
        <a:p>
          <a:endParaRPr lang="de-CH"/>
        </a:p>
      </dgm:t>
    </dgm:pt>
    <dgm:pt modelId="{40B7F143-60F6-4460-9459-ED47FF417ED4}" type="pres">
      <dgm:prSet presAssocID="{3D826149-CC77-42DB-BDA8-5C54C9DC5FEA}" presName="parentNode" presStyleLbl="node1" presStyleIdx="2" presStyleCnt="4">
        <dgm:presLayoutVars>
          <dgm:chMax val="0"/>
          <dgm:bulletEnabled val="1"/>
        </dgm:presLayoutVars>
      </dgm:prSet>
      <dgm:spPr/>
      <dgm:t>
        <a:bodyPr/>
        <a:lstStyle/>
        <a:p>
          <a:endParaRPr lang="de-CH"/>
        </a:p>
      </dgm:t>
    </dgm:pt>
    <dgm:pt modelId="{B4385984-37E2-45A3-BCBF-098EA361B8B2}" type="pres">
      <dgm:prSet presAssocID="{3D826149-CC77-42DB-BDA8-5C54C9DC5FEA}" presName="childNode" presStyleLbl="node1" presStyleIdx="2" presStyleCnt="4">
        <dgm:presLayoutVars>
          <dgm:bulletEnabled val="1"/>
        </dgm:presLayoutVars>
      </dgm:prSet>
      <dgm:spPr/>
      <dgm:t>
        <a:bodyPr/>
        <a:lstStyle/>
        <a:p>
          <a:endParaRPr lang="de-CH"/>
        </a:p>
      </dgm:t>
    </dgm:pt>
    <dgm:pt modelId="{38D33367-E080-4B05-B4B5-12289EC652CB}" type="pres">
      <dgm:prSet presAssocID="{E114BEC3-A448-4F77-9DDA-2B33B9D4982F}" presName="hSp" presStyleCnt="0"/>
      <dgm:spPr/>
    </dgm:pt>
    <dgm:pt modelId="{5C2C6D87-67F3-4B22-8A91-873BA760EE52}" type="pres">
      <dgm:prSet presAssocID="{E114BEC3-A448-4F77-9DDA-2B33B9D4982F}" presName="vProcSp" presStyleCnt="0"/>
      <dgm:spPr/>
    </dgm:pt>
    <dgm:pt modelId="{074CF7F6-080E-49E4-B6E3-06EF250F7EBB}" type="pres">
      <dgm:prSet presAssocID="{E114BEC3-A448-4F77-9DDA-2B33B9D4982F}" presName="vSp1" presStyleCnt="0"/>
      <dgm:spPr/>
    </dgm:pt>
    <dgm:pt modelId="{8BD5733C-32DB-449B-9576-7F8A869DE25B}" type="pres">
      <dgm:prSet presAssocID="{E114BEC3-A448-4F77-9DDA-2B33B9D4982F}" presName="simulatedConn" presStyleLbl="solidFgAcc1" presStyleIdx="2" presStyleCnt="3"/>
      <dgm:spPr>
        <a:solidFill>
          <a:srgbClr val="FFC000"/>
        </a:solidFill>
      </dgm:spPr>
    </dgm:pt>
    <dgm:pt modelId="{61EE4009-1B64-4C93-92A2-C8EC92BD9A18}" type="pres">
      <dgm:prSet presAssocID="{E114BEC3-A448-4F77-9DDA-2B33B9D4982F}" presName="vSp2" presStyleCnt="0"/>
      <dgm:spPr/>
    </dgm:pt>
    <dgm:pt modelId="{15D16084-56B4-4FB2-9EF7-9E438976FA61}" type="pres">
      <dgm:prSet presAssocID="{E114BEC3-A448-4F77-9DDA-2B33B9D4982F}" presName="sibTrans" presStyleCnt="0"/>
      <dgm:spPr/>
    </dgm:pt>
    <dgm:pt modelId="{0713973F-FB6D-4559-8315-4E2C5C1311DA}" type="pres">
      <dgm:prSet presAssocID="{DAB30CEC-4335-490A-BD58-E74537191D44}" presName="compositeNode" presStyleCnt="0">
        <dgm:presLayoutVars>
          <dgm:bulletEnabled val="1"/>
        </dgm:presLayoutVars>
      </dgm:prSet>
      <dgm:spPr/>
    </dgm:pt>
    <dgm:pt modelId="{3A7BD338-5A74-4B6F-ACB9-8C11EB6CF2B4}" type="pres">
      <dgm:prSet presAssocID="{DAB30CEC-4335-490A-BD58-E74537191D44}" presName="bgRect" presStyleLbl="node1" presStyleIdx="3" presStyleCnt="4"/>
      <dgm:spPr/>
      <dgm:t>
        <a:bodyPr/>
        <a:lstStyle/>
        <a:p>
          <a:endParaRPr lang="de-CH"/>
        </a:p>
      </dgm:t>
    </dgm:pt>
    <dgm:pt modelId="{72C30409-6A64-4942-95EF-87D661A2CC68}" type="pres">
      <dgm:prSet presAssocID="{DAB30CEC-4335-490A-BD58-E74537191D44}" presName="parentNode" presStyleLbl="node1" presStyleIdx="3" presStyleCnt="4">
        <dgm:presLayoutVars>
          <dgm:chMax val="0"/>
          <dgm:bulletEnabled val="1"/>
        </dgm:presLayoutVars>
      </dgm:prSet>
      <dgm:spPr/>
      <dgm:t>
        <a:bodyPr/>
        <a:lstStyle/>
        <a:p>
          <a:endParaRPr lang="de-CH"/>
        </a:p>
      </dgm:t>
    </dgm:pt>
  </dgm:ptLst>
  <dgm:cxnLst>
    <dgm:cxn modelId="{B5589C94-7C1E-4BCB-87C6-69907BBAF971}" type="presOf" srcId="{DAB30CEC-4335-490A-BD58-E74537191D44}" destId="{3A7BD338-5A74-4B6F-ACB9-8C11EB6CF2B4}" srcOrd="0" destOrd="0" presId="urn:microsoft.com/office/officeart/2005/8/layout/hProcess7"/>
    <dgm:cxn modelId="{125EAEDD-6FB4-4ADC-9DB8-786765849310}" type="presOf" srcId="{7B20970D-7A17-4AE6-8F2E-787CE78C7548}" destId="{FF4CF46F-CE2E-41F0-90E5-53AD0CB4B288}" srcOrd="0" destOrd="0" presId="urn:microsoft.com/office/officeart/2005/8/layout/hProcess7"/>
    <dgm:cxn modelId="{72746281-3E83-4252-AD2C-2218864BE711}" type="presOf" srcId="{D5DC43EA-EE4D-4E77-97DF-8DCEE8FDB80E}" destId="{7C929115-711B-404C-839E-9AF16463D50B}" srcOrd="0" destOrd="0" presId="urn:microsoft.com/office/officeart/2005/8/layout/hProcess7"/>
    <dgm:cxn modelId="{2F476A33-4DA5-4278-A878-F750D6B9D395}" srcId="{7B20970D-7A17-4AE6-8F2E-787CE78C7548}" destId="{0121592B-3F62-4056-B6E7-0AA1AF5BBD40}" srcOrd="0" destOrd="0" parTransId="{39CAA75D-03C2-4ABE-8500-2C863B698062}" sibTransId="{66BE6D42-284F-43C9-B385-79134F5E270E}"/>
    <dgm:cxn modelId="{110EDA85-4D1D-4D6C-AD7B-5D345BB1D41D}" type="presOf" srcId="{0121592B-3F62-4056-B6E7-0AA1AF5BBD40}" destId="{B076F90F-565C-4471-B47A-D25AA7F11B1B}" srcOrd="0" destOrd="0" presId="urn:microsoft.com/office/officeart/2005/8/layout/hProcess7"/>
    <dgm:cxn modelId="{BA153718-D76E-43B7-844C-30D9FD6632C1}" type="presOf" srcId="{1857AFF8-AA9A-487B-B6AE-E2D96A19E481}" destId="{865AB191-A412-4702-A35A-AED60C7937E3}" srcOrd="0" destOrd="0" presId="urn:microsoft.com/office/officeart/2005/8/layout/hProcess7"/>
    <dgm:cxn modelId="{E150452B-E7E1-4D26-9FBB-2C9B81BAB37B}" type="presOf" srcId="{F3203A5C-4A17-4061-AAE4-613583A678CC}" destId="{80A125C1-AD5F-4BAC-A91F-EC97FC63BE87}" srcOrd="1" destOrd="0" presId="urn:microsoft.com/office/officeart/2005/8/layout/hProcess7"/>
    <dgm:cxn modelId="{1B296606-F174-4197-AD13-9A480DFB0206}" srcId="{F3203A5C-4A17-4061-AAE4-613583A678CC}" destId="{D5DC43EA-EE4D-4E77-97DF-8DCEE8FDB80E}" srcOrd="0" destOrd="0" parTransId="{AB51CCCE-DA04-4F1D-B7A4-3F714C2408E3}" sibTransId="{1EB709D0-EF21-4BA3-A114-330AA664D397}"/>
    <dgm:cxn modelId="{0D7E56BA-5A6F-4290-BEC8-7C2B7846BF6A}" srcId="{0121592B-3F62-4056-B6E7-0AA1AF5BBD40}" destId="{1857AFF8-AA9A-487B-B6AE-E2D96A19E481}" srcOrd="0" destOrd="0" parTransId="{1B837703-2D29-4E30-9EF5-C141248C4142}" sibTransId="{47BEDE06-8C58-412C-8D9E-36BE0B417728}"/>
    <dgm:cxn modelId="{61BE5616-7307-4ED8-8CC5-494F4FD82D39}" srcId="{7B20970D-7A17-4AE6-8F2E-787CE78C7548}" destId="{DAB30CEC-4335-490A-BD58-E74537191D44}" srcOrd="3" destOrd="0" parTransId="{6DA21B30-DB05-4500-B7F1-0B35EA603064}" sibTransId="{EE2C2753-10AE-49AD-8A33-AB2007DA19A9}"/>
    <dgm:cxn modelId="{3C61375B-BEDF-4F4F-A8BE-2B108AC2912E}" type="presOf" srcId="{3D826149-CC77-42DB-BDA8-5C54C9DC5FEA}" destId="{CE35761E-B552-485D-84A4-AC5F6D246D03}" srcOrd="0" destOrd="0" presId="urn:microsoft.com/office/officeart/2005/8/layout/hProcess7"/>
    <dgm:cxn modelId="{2D0FD7DE-DE76-4483-A28F-9D337981F39A}" srcId="{3D826149-CC77-42DB-BDA8-5C54C9DC5FEA}" destId="{9F1DC3B5-3B92-4EDC-B040-5928F9574C4F}" srcOrd="0" destOrd="0" parTransId="{D8F36B54-42B7-4CFC-B562-4E07FBEE6A7A}" sibTransId="{5034C100-B257-4AE8-B4D2-723E78FBF726}"/>
    <dgm:cxn modelId="{3DD84EB4-B95E-47FA-93CA-C1C6A00E1E90}" type="presOf" srcId="{DAB30CEC-4335-490A-BD58-E74537191D44}" destId="{72C30409-6A64-4942-95EF-87D661A2CC68}" srcOrd="1" destOrd="0" presId="urn:microsoft.com/office/officeart/2005/8/layout/hProcess7"/>
    <dgm:cxn modelId="{EF6BA92D-A8E2-4729-8901-5FD3FEAE0DDF}" type="presOf" srcId="{9F1DC3B5-3B92-4EDC-B040-5928F9574C4F}" destId="{B4385984-37E2-45A3-BCBF-098EA361B8B2}" srcOrd="0" destOrd="0" presId="urn:microsoft.com/office/officeart/2005/8/layout/hProcess7"/>
    <dgm:cxn modelId="{A52B965E-7E9E-496B-A533-71886F53D495}" type="presOf" srcId="{3D826149-CC77-42DB-BDA8-5C54C9DC5FEA}" destId="{40B7F143-60F6-4460-9459-ED47FF417ED4}" srcOrd="1" destOrd="0" presId="urn:microsoft.com/office/officeart/2005/8/layout/hProcess7"/>
    <dgm:cxn modelId="{92DA9C84-642B-4E84-BE3F-1AC590143A5F}" type="presOf" srcId="{F3203A5C-4A17-4061-AAE4-613583A678CC}" destId="{F87D5726-F7E4-4700-83A7-5D1E546F09FB}" srcOrd="0" destOrd="0" presId="urn:microsoft.com/office/officeart/2005/8/layout/hProcess7"/>
    <dgm:cxn modelId="{B825089B-41C2-486B-8C88-ED322CE242A5}" srcId="{7B20970D-7A17-4AE6-8F2E-787CE78C7548}" destId="{F3203A5C-4A17-4061-AAE4-613583A678CC}" srcOrd="1" destOrd="0" parTransId="{17966D74-4532-4639-A1B7-039E0142DABB}" sibTransId="{9B38A860-06F5-439A-88D2-3BC6D043978F}"/>
    <dgm:cxn modelId="{A91DC55E-4989-4643-99A0-A96AC5B74D70}" srcId="{7B20970D-7A17-4AE6-8F2E-787CE78C7548}" destId="{3D826149-CC77-42DB-BDA8-5C54C9DC5FEA}" srcOrd="2" destOrd="0" parTransId="{68D0872E-D1F5-4ED6-8A70-9610F3F936CC}" sibTransId="{E114BEC3-A448-4F77-9DDA-2B33B9D4982F}"/>
    <dgm:cxn modelId="{DF737A92-B1A7-4039-9C17-D0BEDC47C182}" type="presOf" srcId="{0121592B-3F62-4056-B6E7-0AA1AF5BBD40}" destId="{26DBE0E2-C49B-4455-8FD2-E0E9D6810A19}" srcOrd="1" destOrd="0" presId="urn:microsoft.com/office/officeart/2005/8/layout/hProcess7"/>
    <dgm:cxn modelId="{5461175C-82D0-4ED9-920A-FEFFB1584BC1}" type="presParOf" srcId="{FF4CF46F-CE2E-41F0-90E5-53AD0CB4B288}" destId="{35E87777-0C56-49C9-AF41-4B2ACE53F1CA}" srcOrd="0" destOrd="0" presId="urn:microsoft.com/office/officeart/2005/8/layout/hProcess7"/>
    <dgm:cxn modelId="{BC5F4827-81D7-4EA4-A14F-368EF82CAD5A}" type="presParOf" srcId="{35E87777-0C56-49C9-AF41-4B2ACE53F1CA}" destId="{B076F90F-565C-4471-B47A-D25AA7F11B1B}" srcOrd="0" destOrd="0" presId="urn:microsoft.com/office/officeart/2005/8/layout/hProcess7"/>
    <dgm:cxn modelId="{8CFB19F8-AD60-4FFD-9430-17680DB1183F}" type="presParOf" srcId="{35E87777-0C56-49C9-AF41-4B2ACE53F1CA}" destId="{26DBE0E2-C49B-4455-8FD2-E0E9D6810A19}" srcOrd="1" destOrd="0" presId="urn:microsoft.com/office/officeart/2005/8/layout/hProcess7"/>
    <dgm:cxn modelId="{68DCAD75-8327-4BB9-ADA0-581BF2A68157}" type="presParOf" srcId="{35E87777-0C56-49C9-AF41-4B2ACE53F1CA}" destId="{865AB191-A412-4702-A35A-AED60C7937E3}" srcOrd="2" destOrd="0" presId="urn:microsoft.com/office/officeart/2005/8/layout/hProcess7"/>
    <dgm:cxn modelId="{31E5CA23-6516-4CC1-B9F0-F2289F94AE15}" type="presParOf" srcId="{FF4CF46F-CE2E-41F0-90E5-53AD0CB4B288}" destId="{904581E8-A87F-4A48-875C-C7FC432C02F9}" srcOrd="1" destOrd="0" presId="urn:microsoft.com/office/officeart/2005/8/layout/hProcess7"/>
    <dgm:cxn modelId="{2B4A80A1-2204-4D88-8280-924075881F2F}" type="presParOf" srcId="{FF4CF46F-CE2E-41F0-90E5-53AD0CB4B288}" destId="{31A0773D-BB39-48D1-BFB8-1B0FD341C815}" srcOrd="2" destOrd="0" presId="urn:microsoft.com/office/officeart/2005/8/layout/hProcess7"/>
    <dgm:cxn modelId="{921BB3DD-6BC5-4AF8-8D06-2A3988D8582D}" type="presParOf" srcId="{31A0773D-BB39-48D1-BFB8-1B0FD341C815}" destId="{6C42631A-956D-409D-9C54-25F84834B698}" srcOrd="0" destOrd="0" presId="urn:microsoft.com/office/officeart/2005/8/layout/hProcess7"/>
    <dgm:cxn modelId="{4789DE8E-7CA4-4378-B47E-669DF7A3FF27}" type="presParOf" srcId="{31A0773D-BB39-48D1-BFB8-1B0FD341C815}" destId="{6DBEA02A-C81C-473F-B309-EFF32D32FA5D}" srcOrd="1" destOrd="0" presId="urn:microsoft.com/office/officeart/2005/8/layout/hProcess7"/>
    <dgm:cxn modelId="{0212269A-84F1-4B06-BEA9-1DD5D62F9A02}" type="presParOf" srcId="{31A0773D-BB39-48D1-BFB8-1B0FD341C815}" destId="{6270D9FA-1526-4A04-851F-A9D5298E0909}" srcOrd="2" destOrd="0" presId="urn:microsoft.com/office/officeart/2005/8/layout/hProcess7"/>
    <dgm:cxn modelId="{2C677F55-E1CA-42C5-BAE4-7910F561931D}" type="presParOf" srcId="{FF4CF46F-CE2E-41F0-90E5-53AD0CB4B288}" destId="{B0970BF0-AC39-4E39-A4E6-A31095A2C7D4}" srcOrd="3" destOrd="0" presId="urn:microsoft.com/office/officeart/2005/8/layout/hProcess7"/>
    <dgm:cxn modelId="{FE61C3B2-4639-4CC8-B7B1-CE42EE7E871E}" type="presParOf" srcId="{FF4CF46F-CE2E-41F0-90E5-53AD0CB4B288}" destId="{ED9A9455-B223-4641-96BB-4E27F7A22370}" srcOrd="4" destOrd="0" presId="urn:microsoft.com/office/officeart/2005/8/layout/hProcess7"/>
    <dgm:cxn modelId="{2088F78C-DB2E-4A76-A058-EB475FC83ABA}" type="presParOf" srcId="{ED9A9455-B223-4641-96BB-4E27F7A22370}" destId="{F87D5726-F7E4-4700-83A7-5D1E546F09FB}" srcOrd="0" destOrd="0" presId="urn:microsoft.com/office/officeart/2005/8/layout/hProcess7"/>
    <dgm:cxn modelId="{A3A9EB38-806F-43B9-8726-DCE2898B1579}" type="presParOf" srcId="{ED9A9455-B223-4641-96BB-4E27F7A22370}" destId="{80A125C1-AD5F-4BAC-A91F-EC97FC63BE87}" srcOrd="1" destOrd="0" presId="urn:microsoft.com/office/officeart/2005/8/layout/hProcess7"/>
    <dgm:cxn modelId="{B3F4AD1B-C837-4FA3-8E36-9AE467866BED}" type="presParOf" srcId="{ED9A9455-B223-4641-96BB-4E27F7A22370}" destId="{7C929115-711B-404C-839E-9AF16463D50B}" srcOrd="2" destOrd="0" presId="urn:microsoft.com/office/officeart/2005/8/layout/hProcess7"/>
    <dgm:cxn modelId="{E39FA7B9-54B0-42D6-8671-0B333B3C5F36}" type="presParOf" srcId="{FF4CF46F-CE2E-41F0-90E5-53AD0CB4B288}" destId="{FB5B0974-7349-4A5C-8D96-2CB294666DB8}" srcOrd="5" destOrd="0" presId="urn:microsoft.com/office/officeart/2005/8/layout/hProcess7"/>
    <dgm:cxn modelId="{E942E59A-1E05-497C-913F-F65EE1E5E064}" type="presParOf" srcId="{FF4CF46F-CE2E-41F0-90E5-53AD0CB4B288}" destId="{38A154F8-BB14-4E51-B03E-97816C7A382A}" srcOrd="6" destOrd="0" presId="urn:microsoft.com/office/officeart/2005/8/layout/hProcess7"/>
    <dgm:cxn modelId="{3210B993-DC67-433E-93B8-70680143555F}" type="presParOf" srcId="{38A154F8-BB14-4E51-B03E-97816C7A382A}" destId="{2D539317-7FE4-4D5A-AE2C-321335582200}" srcOrd="0" destOrd="0" presId="urn:microsoft.com/office/officeart/2005/8/layout/hProcess7"/>
    <dgm:cxn modelId="{579FD149-A290-4EA7-8E98-A70EF6A7ECD6}" type="presParOf" srcId="{38A154F8-BB14-4E51-B03E-97816C7A382A}" destId="{AFC94349-D9ED-4B8B-847E-553871F6BC89}" srcOrd="1" destOrd="0" presId="urn:microsoft.com/office/officeart/2005/8/layout/hProcess7"/>
    <dgm:cxn modelId="{050BA8F9-063D-4C5A-8809-18A41D2CC836}" type="presParOf" srcId="{38A154F8-BB14-4E51-B03E-97816C7A382A}" destId="{70615A53-A894-4CFB-83A4-F24D7FACDEB8}" srcOrd="2" destOrd="0" presId="urn:microsoft.com/office/officeart/2005/8/layout/hProcess7"/>
    <dgm:cxn modelId="{B9AF20FA-5F98-43A4-B6D8-2B8646C5A1DE}" type="presParOf" srcId="{FF4CF46F-CE2E-41F0-90E5-53AD0CB4B288}" destId="{DF701932-1CF7-4ECB-A175-AF354CAF1A82}" srcOrd="7" destOrd="0" presId="urn:microsoft.com/office/officeart/2005/8/layout/hProcess7"/>
    <dgm:cxn modelId="{C62F30C6-2571-4F47-A029-FCEE8EFF4F9F}" type="presParOf" srcId="{FF4CF46F-CE2E-41F0-90E5-53AD0CB4B288}" destId="{600FD499-597D-4A8F-95F9-D4175C2B87E0}" srcOrd="8" destOrd="0" presId="urn:microsoft.com/office/officeart/2005/8/layout/hProcess7"/>
    <dgm:cxn modelId="{13E5D3AB-787B-4078-9357-65C86A76E30A}" type="presParOf" srcId="{600FD499-597D-4A8F-95F9-D4175C2B87E0}" destId="{CE35761E-B552-485D-84A4-AC5F6D246D03}" srcOrd="0" destOrd="0" presId="urn:microsoft.com/office/officeart/2005/8/layout/hProcess7"/>
    <dgm:cxn modelId="{4349AFB5-7159-475F-A140-0A63549CAD14}" type="presParOf" srcId="{600FD499-597D-4A8F-95F9-D4175C2B87E0}" destId="{40B7F143-60F6-4460-9459-ED47FF417ED4}" srcOrd="1" destOrd="0" presId="urn:microsoft.com/office/officeart/2005/8/layout/hProcess7"/>
    <dgm:cxn modelId="{C0EF0B49-A241-4663-BA3C-E9BC17570CB7}" type="presParOf" srcId="{600FD499-597D-4A8F-95F9-D4175C2B87E0}" destId="{B4385984-37E2-45A3-BCBF-098EA361B8B2}" srcOrd="2" destOrd="0" presId="urn:microsoft.com/office/officeart/2005/8/layout/hProcess7"/>
    <dgm:cxn modelId="{086BDA49-C134-4F63-8753-1C43FC060222}" type="presParOf" srcId="{FF4CF46F-CE2E-41F0-90E5-53AD0CB4B288}" destId="{38D33367-E080-4B05-B4B5-12289EC652CB}" srcOrd="9" destOrd="0" presId="urn:microsoft.com/office/officeart/2005/8/layout/hProcess7"/>
    <dgm:cxn modelId="{CC6A51C9-C138-4F7F-9749-D3B240F400FE}" type="presParOf" srcId="{FF4CF46F-CE2E-41F0-90E5-53AD0CB4B288}" destId="{5C2C6D87-67F3-4B22-8A91-873BA760EE52}" srcOrd="10" destOrd="0" presId="urn:microsoft.com/office/officeart/2005/8/layout/hProcess7"/>
    <dgm:cxn modelId="{866D089B-BB24-4DD5-B58B-6EC2B814ED1C}" type="presParOf" srcId="{5C2C6D87-67F3-4B22-8A91-873BA760EE52}" destId="{074CF7F6-080E-49E4-B6E3-06EF250F7EBB}" srcOrd="0" destOrd="0" presId="urn:microsoft.com/office/officeart/2005/8/layout/hProcess7"/>
    <dgm:cxn modelId="{405E8C08-CD10-43B4-82C2-66C3C9F5A9D7}" type="presParOf" srcId="{5C2C6D87-67F3-4B22-8A91-873BA760EE52}" destId="{8BD5733C-32DB-449B-9576-7F8A869DE25B}" srcOrd="1" destOrd="0" presId="urn:microsoft.com/office/officeart/2005/8/layout/hProcess7"/>
    <dgm:cxn modelId="{7BEC05B3-7CF7-48DB-895C-2A290DA6BA9A}" type="presParOf" srcId="{5C2C6D87-67F3-4B22-8A91-873BA760EE52}" destId="{61EE4009-1B64-4C93-92A2-C8EC92BD9A18}" srcOrd="2" destOrd="0" presId="urn:microsoft.com/office/officeart/2005/8/layout/hProcess7"/>
    <dgm:cxn modelId="{C7EE74EE-28F2-4DAE-9D27-99F1BB929310}" type="presParOf" srcId="{FF4CF46F-CE2E-41F0-90E5-53AD0CB4B288}" destId="{15D16084-56B4-4FB2-9EF7-9E438976FA61}" srcOrd="11" destOrd="0" presId="urn:microsoft.com/office/officeart/2005/8/layout/hProcess7"/>
    <dgm:cxn modelId="{53EEB88D-AF4E-451E-B0CB-36C8332CE185}" type="presParOf" srcId="{FF4CF46F-CE2E-41F0-90E5-53AD0CB4B288}" destId="{0713973F-FB6D-4559-8315-4E2C5C1311DA}" srcOrd="12" destOrd="0" presId="urn:microsoft.com/office/officeart/2005/8/layout/hProcess7"/>
    <dgm:cxn modelId="{C1BD9843-4898-4708-A110-5B2862A81116}" type="presParOf" srcId="{0713973F-FB6D-4559-8315-4E2C5C1311DA}" destId="{3A7BD338-5A74-4B6F-ACB9-8C11EB6CF2B4}" srcOrd="0" destOrd="0" presId="urn:microsoft.com/office/officeart/2005/8/layout/hProcess7"/>
    <dgm:cxn modelId="{E6F4E4FF-50D6-448D-A8EF-047DF6D7B8D7}" type="presParOf" srcId="{0713973F-FB6D-4559-8315-4E2C5C1311DA}" destId="{72C30409-6A64-4942-95EF-87D661A2CC68}" srcOrd="1" destOrd="0" presId="urn:microsoft.com/office/officeart/2005/8/layout/hProcess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76F90F-565C-4471-B47A-D25AA7F11B1B}">
      <dsp:nvSpPr>
        <dsp:cNvPr id="0" name=""/>
        <dsp:cNvSpPr/>
      </dsp:nvSpPr>
      <dsp:spPr>
        <a:xfrm>
          <a:off x="3330" y="347202"/>
          <a:ext cx="2003538" cy="2404246"/>
        </a:xfrm>
        <a:prstGeom prst="roundRect">
          <a:avLst>
            <a:gd name="adj" fmla="val 5000"/>
          </a:avLst>
        </a:prstGeom>
        <a:solidFill>
          <a:schemeClr val="accent5">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78867" rIns="102235" bIns="0" numCol="1" spcCol="1270" anchor="t" anchorCtr="0">
          <a:noAutofit/>
        </a:bodyPr>
        <a:lstStyle/>
        <a:p>
          <a:pPr lvl="0" algn="ctr" defTabSz="1022350">
            <a:lnSpc>
              <a:spcPct val="90000"/>
            </a:lnSpc>
            <a:spcBef>
              <a:spcPct val="0"/>
            </a:spcBef>
            <a:spcAft>
              <a:spcPct val="35000"/>
            </a:spcAft>
          </a:pPr>
          <a:r>
            <a:rPr lang="fr-CH" sz="2300" b="1" kern="1200" dirty="0" smtClean="0">
              <a:solidFill>
                <a:schemeClr val="tx1"/>
              </a:solidFill>
            </a:rPr>
            <a:t>Émetteur</a:t>
          </a:r>
          <a:endParaRPr lang="de-CH" sz="2300" b="1" kern="1200" dirty="0">
            <a:solidFill>
              <a:schemeClr val="tx1"/>
            </a:solidFill>
          </a:endParaRPr>
        </a:p>
      </dsp:txBody>
      <dsp:txXfrm rot="16200000">
        <a:off x="-782056" y="1132589"/>
        <a:ext cx="1971482" cy="400707"/>
      </dsp:txXfrm>
    </dsp:sp>
    <dsp:sp modelId="{865AB191-A412-4702-A35A-AED60C7937E3}">
      <dsp:nvSpPr>
        <dsp:cNvPr id="0" name=""/>
        <dsp:cNvSpPr/>
      </dsp:nvSpPr>
      <dsp:spPr>
        <a:xfrm>
          <a:off x="404038" y="347202"/>
          <a:ext cx="1492636" cy="2404246"/>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89154" rIns="0" bIns="0" numCol="1" spcCol="1270" anchor="t" anchorCtr="0">
          <a:noAutofit/>
        </a:bodyPr>
        <a:lstStyle/>
        <a:p>
          <a:pPr lvl="0" algn="ctr" defTabSz="1155700">
            <a:lnSpc>
              <a:spcPct val="90000"/>
            </a:lnSpc>
            <a:spcBef>
              <a:spcPct val="0"/>
            </a:spcBef>
            <a:spcAft>
              <a:spcPct val="35000"/>
            </a:spcAft>
          </a:pPr>
          <a:endParaRPr lang="fr-CH" sz="2600" kern="1200" dirty="0" smtClean="0">
            <a:solidFill>
              <a:schemeClr val="tx1"/>
            </a:solidFill>
          </a:endParaRPr>
        </a:p>
        <a:p>
          <a:pPr lvl="0" algn="ctr" defTabSz="1155700">
            <a:lnSpc>
              <a:spcPct val="90000"/>
            </a:lnSpc>
            <a:spcBef>
              <a:spcPct val="0"/>
            </a:spcBef>
            <a:spcAft>
              <a:spcPct val="35000"/>
            </a:spcAft>
          </a:pPr>
          <a:r>
            <a:rPr lang="fr-CH" sz="2600" b="1" kern="1200" dirty="0" smtClean="0">
              <a:solidFill>
                <a:schemeClr val="tx1"/>
              </a:solidFill>
            </a:rPr>
            <a:t>Émission d’un message</a:t>
          </a:r>
          <a:endParaRPr lang="de-CH" sz="2600" b="1" kern="1200" dirty="0">
            <a:solidFill>
              <a:schemeClr val="tx1"/>
            </a:solidFill>
          </a:endParaRPr>
        </a:p>
      </dsp:txBody>
      <dsp:txXfrm>
        <a:off x="404038" y="347202"/>
        <a:ext cx="1492636" cy="2404246"/>
      </dsp:txXfrm>
    </dsp:sp>
    <dsp:sp modelId="{F87D5726-F7E4-4700-83A7-5D1E546F09FB}">
      <dsp:nvSpPr>
        <dsp:cNvPr id="0" name=""/>
        <dsp:cNvSpPr/>
      </dsp:nvSpPr>
      <dsp:spPr>
        <a:xfrm>
          <a:off x="2076993" y="347202"/>
          <a:ext cx="2003538" cy="2404246"/>
        </a:xfrm>
        <a:prstGeom prst="roundRect">
          <a:avLst>
            <a:gd name="adj" fmla="val 5000"/>
          </a:avLst>
        </a:prstGeom>
        <a:solidFill>
          <a:schemeClr val="accent5">
            <a:hueOff val="1085675"/>
            <a:satOff val="3732"/>
            <a:lumOff val="-17909"/>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78867" rIns="102235" bIns="0" numCol="1" spcCol="1270" anchor="t" anchorCtr="0">
          <a:noAutofit/>
        </a:bodyPr>
        <a:lstStyle/>
        <a:p>
          <a:pPr lvl="0" algn="ctr" defTabSz="1022350">
            <a:lnSpc>
              <a:spcPct val="90000"/>
            </a:lnSpc>
            <a:spcBef>
              <a:spcPct val="0"/>
            </a:spcBef>
            <a:spcAft>
              <a:spcPct val="35000"/>
            </a:spcAft>
          </a:pPr>
          <a:r>
            <a:rPr lang="fr-CH" sz="2300" b="1" kern="1200" dirty="0" smtClean="0">
              <a:solidFill>
                <a:schemeClr val="tx1"/>
              </a:solidFill>
            </a:rPr>
            <a:t>Canal</a:t>
          </a:r>
          <a:endParaRPr lang="de-CH" sz="2300" b="1" kern="1200" dirty="0">
            <a:solidFill>
              <a:schemeClr val="tx1"/>
            </a:solidFill>
          </a:endParaRPr>
        </a:p>
      </dsp:txBody>
      <dsp:txXfrm rot="16200000">
        <a:off x="1291606" y="1132589"/>
        <a:ext cx="1971482" cy="400707"/>
      </dsp:txXfrm>
    </dsp:sp>
    <dsp:sp modelId="{6DBEA02A-C81C-473F-B309-EFF32D32FA5D}">
      <dsp:nvSpPr>
        <dsp:cNvPr id="0" name=""/>
        <dsp:cNvSpPr/>
      </dsp:nvSpPr>
      <dsp:spPr>
        <a:xfrm rot="5400000">
          <a:off x="1910322" y="2258301"/>
          <a:ext cx="353376" cy="300530"/>
        </a:xfrm>
        <a:prstGeom prst="flowChartExtract">
          <a:avLst/>
        </a:prstGeom>
        <a:solidFill>
          <a:srgbClr val="FFC00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sp>
    <dsp:sp modelId="{7C929115-711B-404C-839E-9AF16463D50B}">
      <dsp:nvSpPr>
        <dsp:cNvPr id="0" name=""/>
        <dsp:cNvSpPr/>
      </dsp:nvSpPr>
      <dsp:spPr>
        <a:xfrm>
          <a:off x="2477701" y="347202"/>
          <a:ext cx="1492636" cy="2404246"/>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89154" rIns="0" bIns="0" numCol="1" spcCol="1270" anchor="t" anchorCtr="0">
          <a:noAutofit/>
        </a:bodyPr>
        <a:lstStyle/>
        <a:p>
          <a:pPr lvl="0" algn="l" defTabSz="1155700">
            <a:lnSpc>
              <a:spcPct val="90000"/>
            </a:lnSpc>
            <a:spcBef>
              <a:spcPct val="0"/>
            </a:spcBef>
            <a:spcAft>
              <a:spcPct val="35000"/>
            </a:spcAft>
          </a:pPr>
          <a:endParaRPr lang="fr-CH" sz="2600" kern="1200" dirty="0" smtClean="0">
            <a:solidFill>
              <a:schemeClr val="tx1"/>
            </a:solidFill>
          </a:endParaRPr>
        </a:p>
        <a:p>
          <a:pPr lvl="0" algn="ctr" defTabSz="1155700">
            <a:lnSpc>
              <a:spcPct val="90000"/>
            </a:lnSpc>
            <a:spcBef>
              <a:spcPct val="0"/>
            </a:spcBef>
            <a:spcAft>
              <a:spcPct val="35000"/>
            </a:spcAft>
          </a:pPr>
          <a:r>
            <a:rPr lang="fr-CH" sz="2600" b="1" kern="1200" dirty="0" smtClean="0">
              <a:solidFill>
                <a:schemeClr val="tx1"/>
              </a:solidFill>
            </a:rPr>
            <a:t>Véhicule du message</a:t>
          </a:r>
          <a:endParaRPr lang="de-CH" sz="2600" b="1" kern="1200" dirty="0">
            <a:solidFill>
              <a:schemeClr val="tx1"/>
            </a:solidFill>
          </a:endParaRPr>
        </a:p>
      </dsp:txBody>
      <dsp:txXfrm>
        <a:off x="2477701" y="347202"/>
        <a:ext cx="1492636" cy="2404246"/>
      </dsp:txXfrm>
    </dsp:sp>
    <dsp:sp modelId="{CE35761E-B552-485D-84A4-AC5F6D246D03}">
      <dsp:nvSpPr>
        <dsp:cNvPr id="0" name=""/>
        <dsp:cNvSpPr/>
      </dsp:nvSpPr>
      <dsp:spPr>
        <a:xfrm>
          <a:off x="4150655" y="347202"/>
          <a:ext cx="2003538" cy="2404246"/>
        </a:xfrm>
        <a:prstGeom prst="roundRect">
          <a:avLst>
            <a:gd name="adj" fmla="val 5000"/>
          </a:avLst>
        </a:prstGeom>
        <a:solidFill>
          <a:schemeClr val="accent5">
            <a:hueOff val="2171351"/>
            <a:satOff val="7464"/>
            <a:lumOff val="-35817"/>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78867" rIns="102235" bIns="0" numCol="1" spcCol="1270" anchor="t" anchorCtr="0">
          <a:noAutofit/>
        </a:bodyPr>
        <a:lstStyle/>
        <a:p>
          <a:pPr lvl="0" algn="ctr" defTabSz="1022350">
            <a:lnSpc>
              <a:spcPct val="90000"/>
            </a:lnSpc>
            <a:spcBef>
              <a:spcPct val="0"/>
            </a:spcBef>
            <a:spcAft>
              <a:spcPct val="35000"/>
            </a:spcAft>
          </a:pPr>
          <a:r>
            <a:rPr lang="fr-CH" sz="2300" b="1" kern="1200" dirty="0" smtClean="0">
              <a:solidFill>
                <a:schemeClr val="tx1"/>
              </a:solidFill>
            </a:rPr>
            <a:t>Récepteur</a:t>
          </a:r>
          <a:endParaRPr lang="de-CH" sz="2300" b="1" kern="1200" dirty="0">
            <a:solidFill>
              <a:schemeClr val="tx1"/>
            </a:solidFill>
          </a:endParaRPr>
        </a:p>
      </dsp:txBody>
      <dsp:txXfrm rot="16200000">
        <a:off x="3365268" y="1132589"/>
        <a:ext cx="1971482" cy="400707"/>
      </dsp:txXfrm>
    </dsp:sp>
    <dsp:sp modelId="{AFC94349-D9ED-4B8B-847E-553871F6BC89}">
      <dsp:nvSpPr>
        <dsp:cNvPr id="0" name=""/>
        <dsp:cNvSpPr/>
      </dsp:nvSpPr>
      <dsp:spPr>
        <a:xfrm rot="5400000">
          <a:off x="3983985" y="2258301"/>
          <a:ext cx="353376" cy="300530"/>
        </a:xfrm>
        <a:prstGeom prst="flowChartExtract">
          <a:avLst/>
        </a:prstGeom>
        <a:solidFill>
          <a:srgbClr val="FFC00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sp>
    <dsp:sp modelId="{B4385984-37E2-45A3-BCBF-098EA361B8B2}">
      <dsp:nvSpPr>
        <dsp:cNvPr id="0" name=""/>
        <dsp:cNvSpPr/>
      </dsp:nvSpPr>
      <dsp:spPr>
        <a:xfrm>
          <a:off x="4551363" y="347202"/>
          <a:ext cx="1492636" cy="2404246"/>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89154" rIns="0" bIns="0" numCol="1" spcCol="1270" anchor="t" anchorCtr="0">
          <a:noAutofit/>
        </a:bodyPr>
        <a:lstStyle/>
        <a:p>
          <a:pPr lvl="0" algn="ctr" defTabSz="1155700">
            <a:lnSpc>
              <a:spcPct val="90000"/>
            </a:lnSpc>
            <a:spcBef>
              <a:spcPct val="0"/>
            </a:spcBef>
            <a:spcAft>
              <a:spcPct val="35000"/>
            </a:spcAft>
          </a:pPr>
          <a:endParaRPr lang="fr-CH" sz="2600" kern="1200" dirty="0" smtClean="0">
            <a:solidFill>
              <a:schemeClr val="tx1"/>
            </a:solidFill>
          </a:endParaRPr>
        </a:p>
        <a:p>
          <a:pPr lvl="0" algn="ctr" defTabSz="1155700">
            <a:lnSpc>
              <a:spcPct val="90000"/>
            </a:lnSpc>
            <a:spcBef>
              <a:spcPct val="0"/>
            </a:spcBef>
            <a:spcAft>
              <a:spcPct val="35000"/>
            </a:spcAft>
          </a:pPr>
          <a:r>
            <a:rPr lang="fr-CH" sz="2600" b="1" kern="1200" dirty="0" smtClean="0">
              <a:solidFill>
                <a:schemeClr val="tx1"/>
              </a:solidFill>
            </a:rPr>
            <a:t>Réception du message</a:t>
          </a:r>
          <a:endParaRPr lang="de-CH" sz="2600" b="1" kern="1200" dirty="0">
            <a:solidFill>
              <a:schemeClr val="tx1"/>
            </a:solidFill>
          </a:endParaRPr>
        </a:p>
      </dsp:txBody>
      <dsp:txXfrm>
        <a:off x="4551363" y="347202"/>
        <a:ext cx="1492636" cy="2404246"/>
      </dsp:txXfrm>
    </dsp:sp>
    <dsp:sp modelId="{3A7BD338-5A74-4B6F-ACB9-8C11EB6CF2B4}">
      <dsp:nvSpPr>
        <dsp:cNvPr id="0" name=""/>
        <dsp:cNvSpPr/>
      </dsp:nvSpPr>
      <dsp:spPr>
        <a:xfrm>
          <a:off x="6224318" y="347202"/>
          <a:ext cx="2003538" cy="2404246"/>
        </a:xfrm>
        <a:prstGeom prst="roundRect">
          <a:avLst>
            <a:gd name="adj" fmla="val 5000"/>
          </a:avLst>
        </a:prstGeom>
        <a:solidFill>
          <a:schemeClr val="accent1">
            <a:lumMod val="75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78867" rIns="102235" bIns="0" numCol="1" spcCol="1270" anchor="t" anchorCtr="0">
          <a:noAutofit/>
        </a:bodyPr>
        <a:lstStyle/>
        <a:p>
          <a:pPr lvl="0" algn="ctr" defTabSz="1022350">
            <a:lnSpc>
              <a:spcPct val="90000"/>
            </a:lnSpc>
            <a:spcBef>
              <a:spcPct val="0"/>
            </a:spcBef>
            <a:spcAft>
              <a:spcPct val="35000"/>
            </a:spcAft>
          </a:pPr>
          <a:r>
            <a:rPr lang="fr-CH" sz="2300" b="1" kern="1200" dirty="0" err="1" smtClean="0">
              <a:solidFill>
                <a:schemeClr val="tx1"/>
              </a:solidFill>
            </a:rPr>
            <a:t>Citoyen-ne</a:t>
          </a:r>
          <a:endParaRPr lang="de-CH" sz="2300" b="1" kern="1200" dirty="0">
            <a:solidFill>
              <a:schemeClr val="tx1"/>
            </a:solidFill>
          </a:endParaRPr>
        </a:p>
      </dsp:txBody>
      <dsp:txXfrm rot="16200000">
        <a:off x="5438931" y="1132589"/>
        <a:ext cx="1971482" cy="400707"/>
      </dsp:txXfrm>
    </dsp:sp>
    <dsp:sp modelId="{8BD5733C-32DB-449B-9576-7F8A869DE25B}">
      <dsp:nvSpPr>
        <dsp:cNvPr id="0" name=""/>
        <dsp:cNvSpPr/>
      </dsp:nvSpPr>
      <dsp:spPr>
        <a:xfrm rot="5400000">
          <a:off x="6057647" y="2258301"/>
          <a:ext cx="353376" cy="300530"/>
        </a:xfrm>
        <a:prstGeom prst="flowChartExtract">
          <a:avLst/>
        </a:prstGeom>
        <a:solidFill>
          <a:srgbClr val="FFC000"/>
        </a:solidFill>
        <a:ln w="25400" cap="flat" cmpd="sng" algn="ctr">
          <a:solidFill>
            <a:schemeClr val="accent5">
              <a:hueOff val="3257026"/>
              <a:satOff val="11196"/>
              <a:lumOff val="-53726"/>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CH"/>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E23A59-C0B8-4CB7-B890-224D24F85EDE}" type="datetimeFigureOut">
              <a:rPr lang="de-CH" smtClean="0"/>
              <a:pPr/>
              <a:t>11.05.2017</a:t>
            </a:fld>
            <a:endParaRPr lang="de-CH"/>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de-CH"/>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CH"/>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CH"/>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77E404-3A3D-4478-AA61-8BF7998F8030}" type="slidenum">
              <a:rPr lang="de-CH" smtClean="0"/>
              <a:pPr/>
              <a:t>‹N°›</a:t>
            </a:fld>
            <a:endParaRPr lang="de-CH"/>
          </a:p>
        </p:txBody>
      </p:sp>
    </p:spTree>
    <p:extLst>
      <p:ext uri="{BB962C8B-B14F-4D97-AF65-F5344CB8AC3E}">
        <p14:creationId xmlns:p14="http://schemas.microsoft.com/office/powerpoint/2010/main" val="25740989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fr.wikipedia.org/wiki/Apatride"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youtube.com/watch?v=M9EP3Plw-QU"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de-CH" dirty="0"/>
          </a:p>
        </p:txBody>
      </p:sp>
      <p:sp>
        <p:nvSpPr>
          <p:cNvPr id="4" name="Espace réservé du numéro de diapositive 3"/>
          <p:cNvSpPr>
            <a:spLocks noGrp="1"/>
          </p:cNvSpPr>
          <p:nvPr>
            <p:ph type="sldNum" sz="quarter" idx="10"/>
          </p:nvPr>
        </p:nvSpPr>
        <p:spPr/>
        <p:txBody>
          <a:bodyPr/>
          <a:lstStyle/>
          <a:p>
            <a:fld id="{25EA0DC4-4E71-49A6-8A6C-1D1AF8DDF346}" type="slidenum">
              <a:rPr lang="fr-CH" smtClean="0"/>
              <a:t>1</a:t>
            </a:fld>
            <a:endParaRPr lang="fr-CH"/>
          </a:p>
        </p:txBody>
      </p:sp>
    </p:spTree>
    <p:extLst>
      <p:ext uri="{BB962C8B-B14F-4D97-AF65-F5344CB8AC3E}">
        <p14:creationId xmlns:p14="http://schemas.microsoft.com/office/powerpoint/2010/main" val="30927291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de-DE" b="0" dirty="0" err="1" smtClean="0"/>
              <a:t>Article</a:t>
            </a:r>
            <a:r>
              <a:rPr lang="de-DE" b="0" dirty="0" smtClean="0"/>
              <a:t> 1(A)(2) de la </a:t>
            </a:r>
            <a:r>
              <a:rPr lang="de-DE" b="0" dirty="0" err="1" smtClean="0"/>
              <a:t>Convention</a:t>
            </a:r>
            <a:r>
              <a:rPr lang="de-DE" b="0" dirty="0" smtClean="0"/>
              <a:t> de </a:t>
            </a:r>
            <a:r>
              <a:rPr lang="de-DE" b="0" dirty="0" smtClean="0"/>
              <a:t>1951</a:t>
            </a:r>
            <a:endParaRPr lang="de-DE" b="0" dirty="0" smtClean="0"/>
          </a:p>
          <a:p>
            <a:r>
              <a:rPr lang="de-DE" dirty="0" smtClean="0"/>
              <a:t>« </a:t>
            </a:r>
            <a:r>
              <a:rPr lang="de-DE" dirty="0" err="1" smtClean="0"/>
              <a:t>Article</a:t>
            </a:r>
            <a:r>
              <a:rPr lang="de-DE" dirty="0" smtClean="0"/>
              <a:t> </a:t>
            </a:r>
            <a:r>
              <a:rPr lang="de-DE" dirty="0" err="1" smtClean="0"/>
              <a:t>premier</a:t>
            </a:r>
            <a:r>
              <a:rPr lang="de-DE" dirty="0" smtClean="0"/>
              <a:t> - A. </a:t>
            </a:r>
            <a:r>
              <a:rPr lang="de-DE" i="1" dirty="0" err="1" smtClean="0"/>
              <a:t>Aux</a:t>
            </a:r>
            <a:r>
              <a:rPr lang="de-DE" i="1" dirty="0" smtClean="0"/>
              <a:t> </a:t>
            </a:r>
            <a:r>
              <a:rPr lang="de-DE" i="1" dirty="0" err="1" smtClean="0"/>
              <a:t>fins</a:t>
            </a:r>
            <a:r>
              <a:rPr lang="de-DE" i="1" dirty="0" smtClean="0"/>
              <a:t> de la </a:t>
            </a:r>
            <a:r>
              <a:rPr lang="de-DE" i="1" dirty="0" err="1" smtClean="0"/>
              <a:t>présente</a:t>
            </a:r>
            <a:r>
              <a:rPr lang="de-DE" i="1" dirty="0" smtClean="0"/>
              <a:t> </a:t>
            </a:r>
            <a:r>
              <a:rPr lang="de-DE" i="1" dirty="0" err="1" smtClean="0"/>
              <a:t>Convention</a:t>
            </a:r>
            <a:r>
              <a:rPr lang="de-DE" i="1" dirty="0" smtClean="0"/>
              <a:t>, le </a:t>
            </a:r>
            <a:r>
              <a:rPr lang="de-DE" i="1" dirty="0" err="1" smtClean="0"/>
              <a:t>terme</a:t>
            </a:r>
            <a:r>
              <a:rPr lang="de-DE" i="1" dirty="0" smtClean="0"/>
              <a:t> « </a:t>
            </a:r>
            <a:r>
              <a:rPr lang="de-DE" i="1" dirty="0" err="1" smtClean="0"/>
              <a:t>réfugié</a:t>
            </a:r>
            <a:r>
              <a:rPr lang="de-DE" i="1" dirty="0" smtClean="0"/>
              <a:t> » </a:t>
            </a:r>
            <a:r>
              <a:rPr lang="de-DE" i="1" dirty="0" err="1" smtClean="0"/>
              <a:t>s'appliquera</a:t>
            </a:r>
            <a:r>
              <a:rPr lang="de-DE" i="1" dirty="0" smtClean="0"/>
              <a:t> à </a:t>
            </a:r>
            <a:r>
              <a:rPr lang="de-DE" i="1" dirty="0" err="1" smtClean="0"/>
              <a:t>toute</a:t>
            </a:r>
            <a:r>
              <a:rPr lang="de-DE" i="1" dirty="0" smtClean="0"/>
              <a:t> </a:t>
            </a:r>
            <a:r>
              <a:rPr lang="de-DE" i="1" dirty="0" err="1" smtClean="0"/>
              <a:t>personne</a:t>
            </a:r>
            <a:r>
              <a:rPr lang="de-DE" dirty="0" smtClean="0"/>
              <a:t> : (...) 2) </a:t>
            </a:r>
            <a:r>
              <a:rPr lang="de-DE" i="1" dirty="0" err="1" smtClean="0"/>
              <a:t>Qui</a:t>
            </a:r>
            <a:r>
              <a:rPr lang="de-DE" i="1" dirty="0" smtClean="0"/>
              <a:t> </a:t>
            </a:r>
            <a:r>
              <a:rPr lang="de-DE" i="1" dirty="0" err="1" smtClean="0"/>
              <a:t>craignant</a:t>
            </a:r>
            <a:r>
              <a:rPr lang="de-DE" i="1" dirty="0" smtClean="0"/>
              <a:t> </a:t>
            </a:r>
            <a:r>
              <a:rPr lang="de-DE" i="1" dirty="0" err="1" smtClean="0"/>
              <a:t>avec</a:t>
            </a:r>
            <a:r>
              <a:rPr lang="de-DE" i="1" dirty="0" smtClean="0"/>
              <a:t> </a:t>
            </a:r>
            <a:r>
              <a:rPr lang="de-DE" i="1" dirty="0" err="1" smtClean="0"/>
              <a:t>raison</a:t>
            </a:r>
            <a:r>
              <a:rPr lang="de-DE" i="1" dirty="0" smtClean="0"/>
              <a:t> </a:t>
            </a:r>
            <a:r>
              <a:rPr lang="de-DE" i="1" dirty="0" err="1" smtClean="0"/>
              <a:t>d'être</a:t>
            </a:r>
            <a:r>
              <a:rPr lang="de-DE" i="1" dirty="0" smtClean="0"/>
              <a:t> </a:t>
            </a:r>
            <a:r>
              <a:rPr lang="de-DE" i="1" dirty="0" err="1" smtClean="0"/>
              <a:t>persécutée</a:t>
            </a:r>
            <a:r>
              <a:rPr lang="de-DE" i="1" dirty="0" smtClean="0"/>
              <a:t> du </a:t>
            </a:r>
            <a:r>
              <a:rPr lang="de-DE" i="1" dirty="0" err="1" smtClean="0"/>
              <a:t>fait</a:t>
            </a:r>
            <a:r>
              <a:rPr lang="de-DE" i="1" dirty="0" smtClean="0"/>
              <a:t> de </a:t>
            </a:r>
            <a:r>
              <a:rPr lang="de-DE" i="1" dirty="0" err="1" smtClean="0"/>
              <a:t>sa</a:t>
            </a:r>
            <a:r>
              <a:rPr lang="de-DE" i="1" dirty="0" smtClean="0"/>
              <a:t> </a:t>
            </a:r>
            <a:r>
              <a:rPr lang="de-DE" i="1" dirty="0" err="1" smtClean="0"/>
              <a:t>race</a:t>
            </a:r>
            <a:r>
              <a:rPr lang="de-DE" i="1" dirty="0" smtClean="0"/>
              <a:t>, de </a:t>
            </a:r>
            <a:r>
              <a:rPr lang="de-DE" i="1" dirty="0" err="1" smtClean="0"/>
              <a:t>sa</a:t>
            </a:r>
            <a:r>
              <a:rPr lang="de-DE" i="1" dirty="0" smtClean="0"/>
              <a:t> </a:t>
            </a:r>
            <a:r>
              <a:rPr lang="de-DE" i="1" dirty="0" err="1" smtClean="0"/>
              <a:t>religion</a:t>
            </a:r>
            <a:r>
              <a:rPr lang="de-DE" i="1" dirty="0" smtClean="0"/>
              <a:t>, de </a:t>
            </a:r>
            <a:r>
              <a:rPr lang="de-DE" i="1" dirty="0" err="1" smtClean="0"/>
              <a:t>sa</a:t>
            </a:r>
            <a:r>
              <a:rPr lang="de-DE" i="1" dirty="0" smtClean="0"/>
              <a:t> </a:t>
            </a:r>
            <a:r>
              <a:rPr lang="de-DE" i="1" dirty="0" err="1" smtClean="0"/>
              <a:t>nationalité</a:t>
            </a:r>
            <a:r>
              <a:rPr lang="de-DE" i="1" dirty="0" smtClean="0"/>
              <a:t>, de </a:t>
            </a:r>
            <a:r>
              <a:rPr lang="de-DE" i="1" dirty="0" err="1" smtClean="0"/>
              <a:t>son</a:t>
            </a:r>
            <a:r>
              <a:rPr lang="de-DE" i="1" dirty="0" smtClean="0"/>
              <a:t> </a:t>
            </a:r>
            <a:r>
              <a:rPr lang="de-DE" i="1" dirty="0" err="1" smtClean="0"/>
              <a:t>appartenance</a:t>
            </a:r>
            <a:r>
              <a:rPr lang="de-DE" i="1" dirty="0" smtClean="0"/>
              <a:t> à </a:t>
            </a:r>
            <a:r>
              <a:rPr lang="de-DE" i="1" dirty="0" err="1" smtClean="0"/>
              <a:t>un</a:t>
            </a:r>
            <a:r>
              <a:rPr lang="de-DE" i="1" dirty="0" smtClean="0"/>
              <a:t> </a:t>
            </a:r>
            <a:r>
              <a:rPr lang="de-DE" i="1" dirty="0" err="1" smtClean="0"/>
              <a:t>certain</a:t>
            </a:r>
            <a:r>
              <a:rPr lang="de-DE" i="1" dirty="0" smtClean="0"/>
              <a:t> </a:t>
            </a:r>
            <a:r>
              <a:rPr lang="de-DE" i="1" dirty="0" err="1" smtClean="0"/>
              <a:t>groupe</a:t>
            </a:r>
            <a:r>
              <a:rPr lang="de-DE" i="1" dirty="0" smtClean="0"/>
              <a:t> </a:t>
            </a:r>
            <a:r>
              <a:rPr lang="de-DE" i="1" dirty="0" err="1" smtClean="0"/>
              <a:t>social</a:t>
            </a:r>
            <a:r>
              <a:rPr lang="de-DE" i="1" dirty="0" smtClean="0"/>
              <a:t> </a:t>
            </a:r>
            <a:r>
              <a:rPr lang="de-DE" i="1" dirty="0" err="1" smtClean="0"/>
              <a:t>ou</a:t>
            </a:r>
            <a:r>
              <a:rPr lang="de-DE" i="1" dirty="0" smtClean="0"/>
              <a:t> de </a:t>
            </a:r>
            <a:r>
              <a:rPr lang="de-DE" i="1" dirty="0" err="1" smtClean="0"/>
              <a:t>ses</a:t>
            </a:r>
            <a:r>
              <a:rPr lang="de-DE" i="1" dirty="0" smtClean="0"/>
              <a:t> </a:t>
            </a:r>
            <a:r>
              <a:rPr lang="de-DE" i="1" dirty="0" err="1" smtClean="0"/>
              <a:t>opinions</a:t>
            </a:r>
            <a:r>
              <a:rPr lang="de-DE" i="1" dirty="0" smtClean="0"/>
              <a:t> </a:t>
            </a:r>
            <a:r>
              <a:rPr lang="de-DE" i="1" dirty="0" err="1" smtClean="0"/>
              <a:t>politiques</a:t>
            </a:r>
            <a:r>
              <a:rPr lang="de-DE" i="1" dirty="0" smtClean="0"/>
              <a:t>, se </a:t>
            </a:r>
            <a:r>
              <a:rPr lang="de-DE" i="1" dirty="0" err="1" smtClean="0"/>
              <a:t>trouve</a:t>
            </a:r>
            <a:r>
              <a:rPr lang="de-DE" i="1" dirty="0" smtClean="0"/>
              <a:t> </a:t>
            </a:r>
            <a:r>
              <a:rPr lang="de-DE" i="1" dirty="0" err="1" smtClean="0"/>
              <a:t>hors</a:t>
            </a:r>
            <a:r>
              <a:rPr lang="de-DE" i="1" dirty="0" smtClean="0"/>
              <a:t> du </a:t>
            </a:r>
            <a:r>
              <a:rPr lang="de-DE" i="1" dirty="0" err="1" smtClean="0"/>
              <a:t>pays</a:t>
            </a:r>
            <a:r>
              <a:rPr lang="de-DE" i="1" dirty="0" smtClean="0"/>
              <a:t> </a:t>
            </a:r>
            <a:r>
              <a:rPr lang="de-DE" i="1" dirty="0" err="1" smtClean="0"/>
              <a:t>dont</a:t>
            </a:r>
            <a:r>
              <a:rPr lang="de-DE" i="1" dirty="0" smtClean="0"/>
              <a:t> </a:t>
            </a:r>
            <a:r>
              <a:rPr lang="de-DE" i="1" dirty="0" err="1" smtClean="0"/>
              <a:t>elle</a:t>
            </a:r>
            <a:r>
              <a:rPr lang="de-DE" i="1" dirty="0" smtClean="0"/>
              <a:t> a la </a:t>
            </a:r>
            <a:r>
              <a:rPr lang="de-DE" i="1" dirty="0" err="1" smtClean="0"/>
              <a:t>nationalité</a:t>
            </a:r>
            <a:r>
              <a:rPr lang="de-DE" i="1" dirty="0" smtClean="0"/>
              <a:t> et </a:t>
            </a:r>
            <a:r>
              <a:rPr lang="de-DE" i="1" dirty="0" err="1" smtClean="0"/>
              <a:t>qui</a:t>
            </a:r>
            <a:r>
              <a:rPr lang="de-DE" i="1" dirty="0" smtClean="0"/>
              <a:t> ne </a:t>
            </a:r>
            <a:r>
              <a:rPr lang="de-DE" i="1" dirty="0" err="1" smtClean="0"/>
              <a:t>peut</a:t>
            </a:r>
            <a:r>
              <a:rPr lang="de-DE" i="1" dirty="0" smtClean="0"/>
              <a:t> </a:t>
            </a:r>
            <a:r>
              <a:rPr lang="de-DE" i="1" dirty="0" err="1" smtClean="0"/>
              <a:t>ou</a:t>
            </a:r>
            <a:r>
              <a:rPr lang="de-DE" i="1" dirty="0" smtClean="0"/>
              <a:t>, du </a:t>
            </a:r>
            <a:r>
              <a:rPr lang="de-DE" i="1" dirty="0" err="1" smtClean="0"/>
              <a:t>fait</a:t>
            </a:r>
            <a:r>
              <a:rPr lang="de-DE" i="1" dirty="0" smtClean="0"/>
              <a:t> de </a:t>
            </a:r>
            <a:r>
              <a:rPr lang="de-DE" i="1" dirty="0" err="1" smtClean="0"/>
              <a:t>cette</a:t>
            </a:r>
            <a:r>
              <a:rPr lang="de-DE" i="1" dirty="0" smtClean="0"/>
              <a:t> </a:t>
            </a:r>
            <a:r>
              <a:rPr lang="de-DE" i="1" dirty="0" err="1" smtClean="0"/>
              <a:t>crainte</a:t>
            </a:r>
            <a:r>
              <a:rPr lang="de-DE" i="1" dirty="0" smtClean="0"/>
              <a:t>, ne </a:t>
            </a:r>
            <a:r>
              <a:rPr lang="de-DE" i="1" dirty="0" err="1" smtClean="0"/>
              <a:t>veut</a:t>
            </a:r>
            <a:r>
              <a:rPr lang="de-DE" i="1" dirty="0" smtClean="0"/>
              <a:t> se </a:t>
            </a:r>
            <a:r>
              <a:rPr lang="de-DE" i="1" dirty="0" err="1" smtClean="0"/>
              <a:t>réclamer</a:t>
            </a:r>
            <a:r>
              <a:rPr lang="de-DE" i="1" dirty="0" smtClean="0"/>
              <a:t> de la </a:t>
            </a:r>
            <a:r>
              <a:rPr lang="de-DE" i="1" dirty="0" err="1" smtClean="0"/>
              <a:t>protection</a:t>
            </a:r>
            <a:r>
              <a:rPr lang="de-DE" i="1" dirty="0" smtClean="0"/>
              <a:t> de </a:t>
            </a:r>
            <a:r>
              <a:rPr lang="de-DE" i="1" dirty="0" err="1" smtClean="0"/>
              <a:t>ce</a:t>
            </a:r>
            <a:r>
              <a:rPr lang="de-DE" i="1" dirty="0" smtClean="0"/>
              <a:t> </a:t>
            </a:r>
            <a:r>
              <a:rPr lang="de-DE" i="1" dirty="0" err="1" smtClean="0"/>
              <a:t>pays</a:t>
            </a:r>
            <a:r>
              <a:rPr lang="de-DE" i="1" dirty="0" smtClean="0"/>
              <a:t> ; </a:t>
            </a:r>
            <a:r>
              <a:rPr lang="de-DE" i="1" dirty="0" err="1" smtClean="0"/>
              <a:t>ou</a:t>
            </a:r>
            <a:r>
              <a:rPr lang="de-DE" i="1" dirty="0" smtClean="0"/>
              <a:t> </a:t>
            </a:r>
            <a:r>
              <a:rPr lang="de-DE" i="1" dirty="0" err="1" smtClean="0"/>
              <a:t>qui</a:t>
            </a:r>
            <a:r>
              <a:rPr lang="de-DE" i="1" dirty="0" smtClean="0"/>
              <a:t>, si </a:t>
            </a:r>
            <a:r>
              <a:rPr lang="de-DE" i="1" u="none" dirty="0" err="1" smtClean="0">
                <a:solidFill>
                  <a:schemeClr val="tx1"/>
                </a:solidFill>
              </a:rPr>
              <a:t>elle</a:t>
            </a:r>
            <a:r>
              <a:rPr lang="de-DE" i="1" u="none" dirty="0" smtClean="0">
                <a:solidFill>
                  <a:schemeClr val="tx1"/>
                </a:solidFill>
              </a:rPr>
              <a:t> </a:t>
            </a:r>
            <a:r>
              <a:rPr lang="de-DE" i="1" u="none" dirty="0" err="1" smtClean="0">
                <a:solidFill>
                  <a:schemeClr val="tx1"/>
                </a:solidFill>
                <a:hlinkClick r:id="rId3" tooltip="Apatride"/>
              </a:rPr>
              <a:t>n'a</a:t>
            </a:r>
            <a:r>
              <a:rPr lang="de-DE" i="1" u="none" dirty="0" smtClean="0">
                <a:solidFill>
                  <a:schemeClr val="tx1"/>
                </a:solidFill>
                <a:hlinkClick r:id="rId3" tooltip="Apatride"/>
              </a:rPr>
              <a:t> </a:t>
            </a:r>
            <a:r>
              <a:rPr lang="de-DE" i="1" u="none" dirty="0" err="1" smtClean="0">
                <a:solidFill>
                  <a:schemeClr val="tx1"/>
                </a:solidFill>
                <a:hlinkClick r:id="rId3" tooltip="Apatride"/>
              </a:rPr>
              <a:t>pas</a:t>
            </a:r>
            <a:r>
              <a:rPr lang="de-DE" i="1" u="none" dirty="0" smtClean="0">
                <a:solidFill>
                  <a:schemeClr val="tx1"/>
                </a:solidFill>
                <a:hlinkClick r:id="rId3" tooltip="Apatride"/>
              </a:rPr>
              <a:t> de </a:t>
            </a:r>
            <a:r>
              <a:rPr lang="de-DE" i="1" u="none" dirty="0" err="1" smtClean="0">
                <a:solidFill>
                  <a:schemeClr val="tx1"/>
                </a:solidFill>
                <a:hlinkClick r:id="rId3" tooltip="Apatride"/>
              </a:rPr>
              <a:t>nationalité</a:t>
            </a:r>
            <a:r>
              <a:rPr lang="de-DE" i="1" u="none" dirty="0" smtClean="0">
                <a:solidFill>
                  <a:schemeClr val="tx1"/>
                </a:solidFill>
              </a:rPr>
              <a:t> </a:t>
            </a:r>
            <a:r>
              <a:rPr lang="de-DE" i="1" dirty="0" smtClean="0"/>
              <a:t>et se </a:t>
            </a:r>
            <a:r>
              <a:rPr lang="de-DE" i="1" dirty="0" err="1" smtClean="0"/>
              <a:t>trouve</a:t>
            </a:r>
            <a:r>
              <a:rPr lang="de-DE" i="1" dirty="0" smtClean="0"/>
              <a:t> </a:t>
            </a:r>
            <a:r>
              <a:rPr lang="de-DE" i="1" dirty="0" err="1" smtClean="0"/>
              <a:t>hors</a:t>
            </a:r>
            <a:r>
              <a:rPr lang="de-DE" i="1" dirty="0" smtClean="0"/>
              <a:t> du </a:t>
            </a:r>
            <a:r>
              <a:rPr lang="de-DE" i="1" dirty="0" err="1" smtClean="0"/>
              <a:t>pays</a:t>
            </a:r>
            <a:r>
              <a:rPr lang="de-DE" i="1" dirty="0" smtClean="0"/>
              <a:t> </a:t>
            </a:r>
            <a:r>
              <a:rPr lang="de-DE" i="1" dirty="0" err="1" smtClean="0"/>
              <a:t>dans</a:t>
            </a:r>
            <a:r>
              <a:rPr lang="de-DE" i="1" dirty="0" smtClean="0"/>
              <a:t> </a:t>
            </a:r>
            <a:r>
              <a:rPr lang="de-DE" i="1" dirty="0" err="1" smtClean="0"/>
              <a:t>lequel</a:t>
            </a:r>
            <a:r>
              <a:rPr lang="de-DE" i="1" dirty="0" smtClean="0"/>
              <a:t> </a:t>
            </a:r>
            <a:r>
              <a:rPr lang="de-DE" i="1" dirty="0" err="1" smtClean="0"/>
              <a:t>elle</a:t>
            </a:r>
            <a:r>
              <a:rPr lang="de-DE" i="1" dirty="0" smtClean="0"/>
              <a:t> </a:t>
            </a:r>
            <a:r>
              <a:rPr lang="de-DE" i="1" dirty="0" err="1" smtClean="0"/>
              <a:t>avait</a:t>
            </a:r>
            <a:r>
              <a:rPr lang="de-DE" i="1" dirty="0" smtClean="0"/>
              <a:t> </a:t>
            </a:r>
            <a:r>
              <a:rPr lang="de-DE" i="1" dirty="0" err="1" smtClean="0"/>
              <a:t>sa</a:t>
            </a:r>
            <a:r>
              <a:rPr lang="de-DE" i="1" dirty="0" smtClean="0"/>
              <a:t> </a:t>
            </a:r>
            <a:r>
              <a:rPr lang="de-DE" i="1" dirty="0" err="1" smtClean="0"/>
              <a:t>résidence</a:t>
            </a:r>
            <a:r>
              <a:rPr lang="de-DE" i="1" dirty="0" smtClean="0"/>
              <a:t> habituelle, ne </a:t>
            </a:r>
            <a:r>
              <a:rPr lang="de-DE" i="1" dirty="0" err="1" smtClean="0"/>
              <a:t>peut</a:t>
            </a:r>
            <a:r>
              <a:rPr lang="de-DE" i="1" dirty="0" smtClean="0"/>
              <a:t> </a:t>
            </a:r>
            <a:r>
              <a:rPr lang="de-DE" i="1" dirty="0" err="1" smtClean="0"/>
              <a:t>ou</a:t>
            </a:r>
            <a:r>
              <a:rPr lang="de-DE" i="1" dirty="0" smtClean="0"/>
              <a:t>, en </a:t>
            </a:r>
            <a:r>
              <a:rPr lang="de-DE" i="1" dirty="0" err="1" smtClean="0"/>
              <a:t>raison</a:t>
            </a:r>
            <a:r>
              <a:rPr lang="de-DE" i="1" dirty="0" smtClean="0"/>
              <a:t> de </a:t>
            </a:r>
            <a:r>
              <a:rPr lang="de-DE" i="1" dirty="0" err="1" smtClean="0"/>
              <a:t>ladite</a:t>
            </a:r>
            <a:r>
              <a:rPr lang="de-DE" i="1" dirty="0" smtClean="0"/>
              <a:t> </a:t>
            </a:r>
            <a:r>
              <a:rPr lang="de-DE" i="1" dirty="0" err="1" smtClean="0"/>
              <a:t>crainte</a:t>
            </a:r>
            <a:r>
              <a:rPr lang="de-DE" i="1" dirty="0" smtClean="0"/>
              <a:t>, ne </a:t>
            </a:r>
            <a:r>
              <a:rPr lang="de-DE" i="1" dirty="0" err="1" smtClean="0"/>
              <a:t>veut</a:t>
            </a:r>
            <a:r>
              <a:rPr lang="de-DE" i="1" dirty="0" smtClean="0"/>
              <a:t> y </a:t>
            </a:r>
            <a:r>
              <a:rPr lang="de-DE" i="1" dirty="0" err="1" smtClean="0"/>
              <a:t>retourner</a:t>
            </a:r>
            <a:r>
              <a:rPr lang="de-DE" dirty="0" smtClean="0"/>
              <a:t>. »</a:t>
            </a:r>
            <a:endParaRPr lang="de-CH" dirty="0"/>
          </a:p>
        </p:txBody>
      </p:sp>
      <p:sp>
        <p:nvSpPr>
          <p:cNvPr id="4" name="Espace réservé du numéro de diapositive 3"/>
          <p:cNvSpPr>
            <a:spLocks noGrp="1"/>
          </p:cNvSpPr>
          <p:nvPr>
            <p:ph type="sldNum" sz="quarter" idx="10"/>
          </p:nvPr>
        </p:nvSpPr>
        <p:spPr/>
        <p:txBody>
          <a:bodyPr/>
          <a:lstStyle/>
          <a:p>
            <a:fld id="{B677E404-3A3D-4478-AA61-8BF7998F8030}" type="slidenum">
              <a:rPr lang="de-CH" smtClean="0"/>
              <a:pPr/>
              <a:t>14</a:t>
            </a:fld>
            <a:endParaRPr lang="de-CH"/>
          </a:p>
        </p:txBody>
      </p:sp>
    </p:spTree>
    <p:extLst>
      <p:ext uri="{BB962C8B-B14F-4D97-AF65-F5344CB8AC3E}">
        <p14:creationId xmlns:p14="http://schemas.microsoft.com/office/powerpoint/2010/main" val="2846984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H" dirty="0" smtClean="0"/>
              <a:t>La question du non-refoulement est importante. Il</a:t>
            </a:r>
            <a:r>
              <a:rPr lang="fr-CH" baseline="0" dirty="0" smtClean="0"/>
              <a:t> est interdit pour un État de renvoyer une personne qui demande l’asile vers son pays d’origine si elle est menacée de persécution et si elle risque la torture ou les mauvais </a:t>
            </a:r>
            <a:r>
              <a:rPr lang="fr-CH" baseline="0" dirty="0" smtClean="0"/>
              <a:t>traitements. </a:t>
            </a:r>
            <a:r>
              <a:rPr lang="fr-CH" baseline="0" dirty="0" smtClean="0"/>
              <a:t>Le non-refoulement est énoncé dans la Convention de 1951 et également dans la Constitution fédérale suisse. C’est une obligation légale!</a:t>
            </a:r>
            <a:endParaRPr lang="de-CH" dirty="0"/>
          </a:p>
        </p:txBody>
      </p:sp>
      <p:sp>
        <p:nvSpPr>
          <p:cNvPr id="4" name="Espace réservé du numéro de diapositive 3"/>
          <p:cNvSpPr>
            <a:spLocks noGrp="1"/>
          </p:cNvSpPr>
          <p:nvPr>
            <p:ph type="sldNum" sz="quarter" idx="10"/>
          </p:nvPr>
        </p:nvSpPr>
        <p:spPr/>
        <p:txBody>
          <a:bodyPr/>
          <a:lstStyle/>
          <a:p>
            <a:fld id="{B677E404-3A3D-4478-AA61-8BF7998F8030}" type="slidenum">
              <a:rPr lang="de-CH" smtClean="0"/>
              <a:pPr/>
              <a:t>15</a:t>
            </a:fld>
            <a:endParaRPr lang="de-CH"/>
          </a:p>
        </p:txBody>
      </p:sp>
    </p:spTree>
    <p:extLst>
      <p:ext uri="{BB962C8B-B14F-4D97-AF65-F5344CB8AC3E}">
        <p14:creationId xmlns:p14="http://schemas.microsoft.com/office/powerpoint/2010/main" val="19230331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de-CH" dirty="0"/>
          </a:p>
        </p:txBody>
      </p:sp>
      <p:sp>
        <p:nvSpPr>
          <p:cNvPr id="4" name="Espace réservé du numéro de diapositive 3"/>
          <p:cNvSpPr>
            <a:spLocks noGrp="1"/>
          </p:cNvSpPr>
          <p:nvPr>
            <p:ph type="sldNum" sz="quarter" idx="10"/>
          </p:nvPr>
        </p:nvSpPr>
        <p:spPr/>
        <p:txBody>
          <a:bodyPr/>
          <a:lstStyle/>
          <a:p>
            <a:fld id="{B677E404-3A3D-4478-AA61-8BF7998F8030}" type="slidenum">
              <a:rPr lang="de-CH" smtClean="0"/>
              <a:pPr/>
              <a:t>17</a:t>
            </a:fld>
            <a:endParaRPr lang="de-CH"/>
          </a:p>
        </p:txBody>
      </p:sp>
    </p:spTree>
    <p:extLst>
      <p:ext uri="{BB962C8B-B14F-4D97-AF65-F5344CB8AC3E}">
        <p14:creationId xmlns:p14="http://schemas.microsoft.com/office/powerpoint/2010/main" val="27996350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H" dirty="0" smtClean="0"/>
              <a:t>La</a:t>
            </a:r>
            <a:r>
              <a:rPr lang="fr-CH" baseline="0" dirty="0" smtClean="0"/>
              <a:t> loi sur l’asile (</a:t>
            </a:r>
            <a:r>
              <a:rPr lang="fr-CH" baseline="0" dirty="0" err="1" smtClean="0"/>
              <a:t>Lasi</a:t>
            </a:r>
            <a:r>
              <a:rPr lang="fr-CH" baseline="0" dirty="0" smtClean="0"/>
              <a:t>) </a:t>
            </a:r>
            <a:endParaRPr lang="de-CH" dirty="0"/>
          </a:p>
        </p:txBody>
      </p:sp>
      <p:sp>
        <p:nvSpPr>
          <p:cNvPr id="4" name="Espace réservé du numéro de diapositive 3"/>
          <p:cNvSpPr>
            <a:spLocks noGrp="1"/>
          </p:cNvSpPr>
          <p:nvPr>
            <p:ph type="sldNum" sz="quarter" idx="10"/>
          </p:nvPr>
        </p:nvSpPr>
        <p:spPr/>
        <p:txBody>
          <a:bodyPr/>
          <a:lstStyle/>
          <a:p>
            <a:fld id="{B677E404-3A3D-4478-AA61-8BF7998F8030}" type="slidenum">
              <a:rPr lang="de-CH" smtClean="0"/>
              <a:pPr/>
              <a:t>18</a:t>
            </a:fld>
            <a:endParaRPr lang="de-CH"/>
          </a:p>
        </p:txBody>
      </p:sp>
    </p:spTree>
    <p:extLst>
      <p:ext uri="{BB962C8B-B14F-4D97-AF65-F5344CB8AC3E}">
        <p14:creationId xmlns:p14="http://schemas.microsoft.com/office/powerpoint/2010/main" val="18598434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H" baseline="0" dirty="0" smtClean="0"/>
              <a:t>Amnesty fait des pressions sur les gouvernements afin que ceux-ci respectent leurs engagements internationaux et qu’ils s’assurent d’un plus grand partage des responsabilités.</a:t>
            </a:r>
          </a:p>
        </p:txBody>
      </p:sp>
      <p:sp>
        <p:nvSpPr>
          <p:cNvPr id="4" name="Espace réservé du numéro de diapositive 3"/>
          <p:cNvSpPr>
            <a:spLocks noGrp="1"/>
          </p:cNvSpPr>
          <p:nvPr>
            <p:ph type="sldNum" sz="quarter" idx="10"/>
          </p:nvPr>
        </p:nvSpPr>
        <p:spPr/>
        <p:txBody>
          <a:bodyPr/>
          <a:lstStyle/>
          <a:p>
            <a:fld id="{B93F0BA7-BF5B-4571-8B9E-1B097BCD9FAE}" type="slidenum">
              <a:rPr lang="de-CH" smtClean="0"/>
              <a:pPr/>
              <a:t>19</a:t>
            </a:fld>
            <a:endParaRPr lang="de-CH"/>
          </a:p>
        </p:txBody>
      </p:sp>
    </p:spTree>
    <p:extLst>
      <p:ext uri="{BB962C8B-B14F-4D97-AF65-F5344CB8AC3E}">
        <p14:creationId xmlns:p14="http://schemas.microsoft.com/office/powerpoint/2010/main" val="24948184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H" sz="1200" dirty="0" smtClean="0"/>
              <a:t>Vidéo: </a:t>
            </a:r>
            <a:r>
              <a:rPr lang="fr-CH" sz="1200" dirty="0" smtClean="0">
                <a:hlinkClick r:id="rId3"/>
              </a:rPr>
              <a:t>https://www.youtube.com/watch?v=M9EP3Plw-QU</a:t>
            </a:r>
            <a:r>
              <a:rPr lang="fr-CH" sz="1200" dirty="0" smtClean="0"/>
              <a:t> </a:t>
            </a:r>
          </a:p>
          <a:p>
            <a:pPr eaLnBrk="1" hangingPunct="1"/>
            <a:endParaRPr lang="fr-FR" altLang="de-DE" dirty="0" smtClean="0">
              <a:latin typeface="Arial" panose="020B0604020202020204" pitchFamily="34" charset="0"/>
            </a:endParaRPr>
          </a:p>
          <a:p>
            <a:pPr eaLnBrk="1" hangingPunct="1"/>
            <a:r>
              <a:rPr lang="fr-FR" altLang="de-DE" dirty="0" smtClean="0">
                <a:latin typeface="Arial" panose="020B0604020202020204" pitchFamily="34" charset="0"/>
              </a:rPr>
              <a:t>Il existe différentes manières de s’engager pour les droits humains.</a:t>
            </a:r>
            <a:r>
              <a:rPr lang="fr-FR" altLang="de-DE" baseline="0" dirty="0" smtClean="0">
                <a:latin typeface="Arial" panose="020B0604020202020204" pitchFamily="34" charset="0"/>
              </a:rPr>
              <a:t> </a:t>
            </a:r>
            <a:r>
              <a:rPr lang="fr-FR" altLang="de-DE" dirty="0" smtClean="0">
                <a:latin typeface="Arial" panose="020B0604020202020204" pitchFamily="34" charset="0"/>
              </a:rPr>
              <a:t>Chez Amnesty, les jeunes peuvent s’engager avec Amnesty </a:t>
            </a:r>
            <a:r>
              <a:rPr lang="fr-FR" altLang="de-DE" dirty="0" err="1" smtClean="0">
                <a:latin typeface="Arial" panose="020B0604020202020204" pitchFamily="34" charset="0"/>
              </a:rPr>
              <a:t>Youth</a:t>
            </a:r>
            <a:r>
              <a:rPr lang="fr-FR" altLang="de-DE" dirty="0" smtClean="0">
                <a:latin typeface="Arial" panose="020B0604020202020204" pitchFamily="34" charset="0"/>
              </a:rPr>
              <a:t>, un réseau pour les jeunes de 15 à </a:t>
            </a:r>
            <a:r>
              <a:rPr lang="fr-FR" altLang="de-DE" dirty="0" smtClean="0">
                <a:latin typeface="Arial" panose="020B0604020202020204" pitchFamily="34" charset="0"/>
              </a:rPr>
              <a:t>26 </a:t>
            </a:r>
            <a:r>
              <a:rPr lang="fr-FR" altLang="de-DE" dirty="0" smtClean="0">
                <a:latin typeface="Arial" panose="020B0604020202020204" pitchFamily="34" charset="0"/>
              </a:rPr>
              <a:t>ans environ</a:t>
            </a:r>
            <a:r>
              <a:rPr lang="fr-FR" altLang="de-DE" dirty="0" smtClean="0">
                <a:latin typeface="Arial" panose="020B0604020202020204" pitchFamily="34" charset="0"/>
              </a:rPr>
              <a:t>.</a:t>
            </a:r>
          </a:p>
          <a:p>
            <a:pPr eaLnBrk="1" hangingPunct="1"/>
            <a:r>
              <a:rPr lang="fr-FR" altLang="de-DE" dirty="0" smtClean="0">
                <a:latin typeface="Arial" panose="020B0604020202020204" pitchFamily="34" charset="0"/>
              </a:rPr>
              <a:t>Il</a:t>
            </a:r>
            <a:r>
              <a:rPr lang="fr-FR" altLang="de-DE" baseline="0" dirty="0" smtClean="0">
                <a:latin typeface="Arial" panose="020B0604020202020204" pitchFamily="34" charset="0"/>
              </a:rPr>
              <a:t> faut considérer le &gt;</a:t>
            </a:r>
            <a:r>
              <a:rPr lang="fr-FR" altLang="de-DE" baseline="0" dirty="0" err="1" smtClean="0">
                <a:latin typeface="Arial" panose="020B0604020202020204" pitchFamily="34" charset="0"/>
              </a:rPr>
              <a:t>Snapchat</a:t>
            </a:r>
            <a:r>
              <a:rPr lang="fr-FR" altLang="de-DE" baseline="0" dirty="0" smtClean="0">
                <a:latin typeface="Arial" panose="020B0604020202020204" pitchFamily="34" charset="0"/>
              </a:rPr>
              <a:t> comme une première prise de contact avec Amnesty YOUTH, mais ce n’est pas </a:t>
            </a:r>
            <a:r>
              <a:rPr lang="fr-FR" altLang="de-DE" baseline="0" smtClean="0">
                <a:latin typeface="Arial" panose="020B0604020202020204" pitchFamily="34" charset="0"/>
              </a:rPr>
              <a:t>une inscription </a:t>
            </a:r>
            <a:r>
              <a:rPr lang="fr-FR" altLang="de-DE" baseline="0" dirty="0" smtClean="0">
                <a:latin typeface="Arial" panose="020B0604020202020204" pitchFamily="34" charset="0"/>
              </a:rPr>
              <a:t>au réseau. L’inscription à AMNESTY YOUTH se fait directement sur le site: </a:t>
            </a:r>
            <a:r>
              <a:rPr lang="fr-FR" altLang="de-DE" i="1" dirty="0" smtClean="0">
                <a:latin typeface="Arial" panose="020B0604020202020204" pitchFamily="34" charset="0"/>
              </a:rPr>
              <a:t>http</a:t>
            </a:r>
            <a:r>
              <a:rPr lang="fr-FR" altLang="de-DE" i="1" dirty="0" smtClean="0">
                <a:latin typeface="Arial" panose="020B0604020202020204" pitchFamily="34" charset="0"/>
              </a:rPr>
              <a:t>//</a:t>
            </a:r>
            <a:r>
              <a:rPr lang="fr-FR" altLang="de-DE" i="1" dirty="0" smtClean="0">
                <a:latin typeface="Arial" panose="020B0604020202020204" pitchFamily="34" charset="0"/>
              </a:rPr>
              <a:t>youth.amnesty.ch ou amnestyyouth.ch</a:t>
            </a:r>
            <a:endParaRPr lang="fr-FR" altLang="de-DE" i="1" dirty="0" smtClean="0">
              <a:latin typeface="Arial" panose="020B0604020202020204" pitchFamily="34" charset="0"/>
            </a:endParaRPr>
          </a:p>
        </p:txBody>
      </p:sp>
      <p:sp>
        <p:nvSpPr>
          <p:cNvPr id="4" name="Foliennummernplatzhalter 3"/>
          <p:cNvSpPr>
            <a:spLocks noGrp="1"/>
          </p:cNvSpPr>
          <p:nvPr>
            <p:ph type="sldNum" sz="quarter" idx="10"/>
          </p:nvPr>
        </p:nvSpPr>
        <p:spPr/>
        <p:txBody>
          <a:bodyPr/>
          <a:lstStyle/>
          <a:p>
            <a:fld id="{822996FD-F1FB-4739-A1F6-43517AFC3780}" type="slidenum">
              <a:rPr lang="de-CH" smtClean="0">
                <a:solidFill>
                  <a:prstClr val="black"/>
                </a:solidFill>
              </a:rPr>
              <a:pPr/>
              <a:t>20</a:t>
            </a:fld>
            <a:endParaRPr lang="de-CH">
              <a:solidFill>
                <a:prstClr val="black"/>
              </a:solidFill>
            </a:endParaRPr>
          </a:p>
        </p:txBody>
      </p:sp>
    </p:spTree>
    <p:extLst>
      <p:ext uri="{BB962C8B-B14F-4D97-AF65-F5344CB8AC3E}">
        <p14:creationId xmlns:p14="http://schemas.microsoft.com/office/powerpoint/2010/main" val="24689297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H" dirty="0" smtClean="0"/>
              <a:t>La vidéo explique brièvement</a:t>
            </a:r>
            <a:r>
              <a:rPr lang="fr-CH" baseline="0" dirty="0" smtClean="0"/>
              <a:t> le contexte dans lequel la Déclaration universelle des droits de l’homme a vu le jour, ce que sont les droits humains et ce que cela signifie pour les Etats.</a:t>
            </a:r>
            <a:endParaRPr lang="de-CH" dirty="0"/>
          </a:p>
        </p:txBody>
      </p:sp>
      <p:sp>
        <p:nvSpPr>
          <p:cNvPr id="4" name="Espace réservé du numéro de diapositive 3"/>
          <p:cNvSpPr>
            <a:spLocks noGrp="1"/>
          </p:cNvSpPr>
          <p:nvPr>
            <p:ph type="sldNum" sz="quarter" idx="10"/>
          </p:nvPr>
        </p:nvSpPr>
        <p:spPr/>
        <p:txBody>
          <a:bodyPr/>
          <a:lstStyle/>
          <a:p>
            <a:fld id="{B677E404-3A3D-4478-AA61-8BF7998F8030}" type="slidenum">
              <a:rPr lang="de-CH" smtClean="0"/>
              <a:pPr/>
              <a:t>3</a:t>
            </a:fld>
            <a:endParaRPr lang="de-CH"/>
          </a:p>
        </p:txBody>
      </p:sp>
    </p:spTree>
    <p:extLst>
      <p:ext uri="{BB962C8B-B14F-4D97-AF65-F5344CB8AC3E}">
        <p14:creationId xmlns:p14="http://schemas.microsoft.com/office/powerpoint/2010/main" val="13000780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H" sz="1200" kern="1200" dirty="0" smtClean="0">
                <a:solidFill>
                  <a:schemeClr val="tx1"/>
                </a:solidFill>
                <a:effectLst/>
                <a:latin typeface="+mn-lt"/>
                <a:ea typeface="+mn-ea"/>
                <a:cs typeface="+mn-cs"/>
              </a:rPr>
              <a:t>…en 1948, juste après la deuxième guerre mondiale.</a:t>
            </a:r>
            <a:br>
              <a:rPr lang="fr-CH" sz="1200" kern="1200" dirty="0" smtClean="0">
                <a:solidFill>
                  <a:schemeClr val="tx1"/>
                </a:solidFill>
                <a:effectLst/>
                <a:latin typeface="+mn-lt"/>
                <a:ea typeface="+mn-ea"/>
                <a:cs typeface="+mn-cs"/>
              </a:rPr>
            </a:br>
            <a:r>
              <a:rPr lang="fr-CH" sz="1200" kern="1200" dirty="0" smtClean="0">
                <a:solidFill>
                  <a:schemeClr val="tx1"/>
                </a:solidFill>
                <a:effectLst/>
                <a:latin typeface="+mn-lt"/>
                <a:ea typeface="+mn-ea"/>
                <a:cs typeface="+mn-cs"/>
              </a:rPr>
              <a:t>La Déclaration a 30 articles. Elle représente un idéal qu’on aimerait atteindre. </a:t>
            </a:r>
            <a:endParaRPr lang="de-CH" sz="1200" kern="1200" dirty="0" smtClean="0">
              <a:solidFill>
                <a:schemeClr val="tx1"/>
              </a:solidFill>
              <a:effectLst/>
              <a:latin typeface="+mn-lt"/>
              <a:ea typeface="+mn-ea"/>
              <a:cs typeface="+mn-cs"/>
            </a:endParaRPr>
          </a:p>
          <a:p>
            <a:r>
              <a:rPr lang="fr-CH" sz="1200" i="1" kern="1200" dirty="0" smtClean="0">
                <a:solidFill>
                  <a:schemeClr val="tx1"/>
                </a:solidFill>
                <a:effectLst/>
                <a:latin typeface="+mn-lt"/>
                <a:ea typeface="+mn-ea"/>
                <a:cs typeface="+mn-cs"/>
              </a:rPr>
              <a:t>Vous pouvez distribuer la DUDH.</a:t>
            </a:r>
            <a:endParaRPr lang="de-CH" sz="1200" kern="1200" dirty="0" smtClean="0">
              <a:solidFill>
                <a:schemeClr val="tx1"/>
              </a:solidFill>
              <a:effectLst/>
              <a:latin typeface="+mn-lt"/>
              <a:ea typeface="+mn-ea"/>
              <a:cs typeface="+mn-cs"/>
            </a:endParaRPr>
          </a:p>
          <a:p>
            <a:r>
              <a:rPr lang="fr-CH" sz="1200" kern="1200" dirty="0" smtClean="0">
                <a:solidFill>
                  <a:schemeClr val="tx1"/>
                </a:solidFill>
                <a:effectLst/>
                <a:latin typeface="+mn-lt"/>
                <a:ea typeface="+mn-ea"/>
                <a:cs typeface="+mn-cs"/>
              </a:rPr>
              <a:t>C’est une déclaration, donc elle n’est pas obligatoire pour les Etats. Toutefois,</a:t>
            </a:r>
            <a:r>
              <a:rPr lang="fr-CH" sz="1200" kern="1200" baseline="0" dirty="0" smtClean="0">
                <a:solidFill>
                  <a:schemeClr val="tx1"/>
                </a:solidFill>
                <a:effectLst/>
                <a:latin typeface="+mn-lt"/>
                <a:ea typeface="+mn-ea"/>
                <a:cs typeface="+mn-cs"/>
              </a:rPr>
              <a:t> depuis qu’elle a été adoptée par l’Assemblée générale des Nations Unies, plusieurs conventions ont été élaborées. </a:t>
            </a:r>
            <a:r>
              <a:rPr lang="fr-CH" sz="1200" kern="1200" dirty="0" smtClean="0">
                <a:solidFill>
                  <a:schemeClr val="tx1"/>
                </a:solidFill>
                <a:effectLst/>
                <a:latin typeface="+mn-lt"/>
                <a:ea typeface="+mn-ea"/>
                <a:cs typeface="+mn-cs"/>
              </a:rPr>
              <a:t> Il existe 9 conventions-clés qui elles, sont obligatoires (Ex : Pacte sur les droits civils et politiques, Pacte sur les droits sociaux, économiques et culturels, Convention relative aux droits de l’enfant, etc.) La </a:t>
            </a:r>
            <a:r>
              <a:rPr lang="fr-CH" sz="1200" kern="1200" dirty="0" smtClean="0">
                <a:solidFill>
                  <a:srgbClr val="C00000"/>
                </a:solidFill>
                <a:effectLst/>
                <a:latin typeface="+mn-lt"/>
                <a:ea typeface="+mn-ea"/>
                <a:cs typeface="+mn-cs"/>
              </a:rPr>
              <a:t>Suisse a ratifié un bon nombre des</a:t>
            </a:r>
            <a:r>
              <a:rPr lang="fr-CH" sz="1200" kern="1200" baseline="0" dirty="0" smtClean="0">
                <a:solidFill>
                  <a:srgbClr val="C00000"/>
                </a:solidFill>
                <a:effectLst/>
                <a:latin typeface="+mn-lt"/>
                <a:ea typeface="+mn-ea"/>
                <a:cs typeface="+mn-cs"/>
              </a:rPr>
              <a:t> Conventions liées aux droits humains mais pas toutes (ex. Disparitions forcées et Travailleurs migrants).</a:t>
            </a:r>
            <a:endParaRPr lang="de-CH" sz="1200" kern="1200" dirty="0" smtClean="0">
              <a:solidFill>
                <a:srgbClr val="C00000"/>
              </a:solidFill>
              <a:effectLst/>
              <a:latin typeface="+mn-lt"/>
              <a:ea typeface="+mn-ea"/>
              <a:cs typeface="+mn-cs"/>
            </a:endParaRPr>
          </a:p>
          <a:p>
            <a:endParaRPr lang="fr-CH" dirty="0"/>
          </a:p>
        </p:txBody>
      </p:sp>
      <p:sp>
        <p:nvSpPr>
          <p:cNvPr id="4" name="Espace réservé du numéro de diapositive 3"/>
          <p:cNvSpPr>
            <a:spLocks noGrp="1"/>
          </p:cNvSpPr>
          <p:nvPr>
            <p:ph type="sldNum" sz="quarter" idx="10"/>
          </p:nvPr>
        </p:nvSpPr>
        <p:spPr/>
        <p:txBody>
          <a:bodyPr/>
          <a:lstStyle/>
          <a:p>
            <a:fld id="{83B556D8-7A97-455D-AB10-3C0E39BA5B07}" type="slidenum">
              <a:rPr lang="fr-CH" smtClean="0"/>
              <a:t>4</a:t>
            </a:fld>
            <a:endParaRPr lang="fr-CH"/>
          </a:p>
        </p:txBody>
      </p:sp>
    </p:spTree>
    <p:extLst>
      <p:ext uri="{BB962C8B-B14F-4D97-AF65-F5344CB8AC3E}">
        <p14:creationId xmlns:p14="http://schemas.microsoft.com/office/powerpoint/2010/main" val="12960144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71600" y="1143000"/>
            <a:ext cx="4114800" cy="3086100"/>
          </a:xfrm>
        </p:spPr>
      </p:sp>
      <p:sp>
        <p:nvSpPr>
          <p:cNvPr id="3" name="Espace réservé des commentaires 2"/>
          <p:cNvSpPr>
            <a:spLocks noGrp="1"/>
          </p:cNvSpPr>
          <p:nvPr>
            <p:ph type="body" idx="1"/>
          </p:nvPr>
        </p:nvSpPr>
        <p:spPr/>
        <p:txBody>
          <a:bodyPr/>
          <a:lstStyle/>
          <a:p>
            <a:r>
              <a:rPr lang="fr-CH" sz="1200" kern="1200" dirty="0" smtClean="0">
                <a:solidFill>
                  <a:schemeClr val="tx1"/>
                </a:solidFill>
                <a:effectLst/>
                <a:latin typeface="+mn-lt"/>
                <a:ea typeface="+mn-ea"/>
                <a:cs typeface="+mn-cs"/>
              </a:rPr>
              <a:t>Quelques exemples de droits qu’on trouve dans la Déclaration :</a:t>
            </a:r>
            <a:endParaRPr lang="de-CH" sz="1200" kern="1200" dirty="0" smtClean="0">
              <a:solidFill>
                <a:schemeClr val="tx1"/>
              </a:solidFill>
              <a:effectLst/>
              <a:latin typeface="+mn-lt"/>
              <a:ea typeface="+mn-ea"/>
              <a:cs typeface="+mn-cs"/>
            </a:endParaRPr>
          </a:p>
          <a:p>
            <a:r>
              <a:rPr lang="fr-CH" sz="1200" kern="1200" dirty="0" smtClean="0">
                <a:solidFill>
                  <a:schemeClr val="tx1"/>
                </a:solidFill>
                <a:effectLst/>
                <a:latin typeface="+mn-lt"/>
                <a:ea typeface="+mn-ea"/>
                <a:cs typeface="+mn-cs"/>
              </a:rPr>
              <a:t> « Libres et égaux en dignité et en droits »</a:t>
            </a:r>
            <a:endParaRPr lang="de-CH" sz="1200" kern="1200" dirty="0" smtClean="0">
              <a:solidFill>
                <a:schemeClr val="tx1"/>
              </a:solidFill>
              <a:effectLst/>
              <a:latin typeface="+mn-lt"/>
              <a:ea typeface="+mn-ea"/>
              <a:cs typeface="+mn-cs"/>
            </a:endParaRPr>
          </a:p>
          <a:p>
            <a:r>
              <a:rPr lang="fr-CH" sz="1200" kern="1200" dirty="0" smtClean="0">
                <a:solidFill>
                  <a:schemeClr val="tx1"/>
                </a:solidFill>
                <a:effectLst/>
                <a:latin typeface="+mn-lt"/>
                <a:ea typeface="+mn-ea"/>
                <a:cs typeface="+mn-cs"/>
              </a:rPr>
              <a:t>Demandez aux élèves de vous dire de</a:t>
            </a:r>
            <a:r>
              <a:rPr lang="fr-CH" sz="1200" kern="1200" baseline="0" dirty="0" smtClean="0">
                <a:solidFill>
                  <a:schemeClr val="tx1"/>
                </a:solidFill>
                <a:effectLst/>
                <a:latin typeface="+mn-lt"/>
                <a:ea typeface="+mn-ea"/>
                <a:cs typeface="+mn-cs"/>
              </a:rPr>
              <a:t> quel </a:t>
            </a:r>
            <a:r>
              <a:rPr lang="fr-CH" sz="1200" kern="1200" dirty="0" smtClean="0">
                <a:solidFill>
                  <a:schemeClr val="tx1"/>
                </a:solidFill>
                <a:effectLst/>
                <a:latin typeface="+mn-lt"/>
                <a:ea typeface="+mn-ea"/>
                <a:cs typeface="+mn-cs"/>
              </a:rPr>
              <a:t>article il s’agit et de le lire à voix</a:t>
            </a:r>
            <a:r>
              <a:rPr lang="fr-CH" sz="1200" kern="1200" baseline="0" dirty="0" smtClean="0">
                <a:solidFill>
                  <a:schemeClr val="tx1"/>
                </a:solidFill>
                <a:effectLst/>
                <a:latin typeface="+mn-lt"/>
                <a:ea typeface="+mn-ea"/>
                <a:cs typeface="+mn-cs"/>
              </a:rPr>
              <a:t> haute. Article 1.</a:t>
            </a:r>
            <a:endParaRPr lang="de-CH" sz="1200" kern="1200" dirty="0" smtClean="0">
              <a:solidFill>
                <a:schemeClr val="tx1"/>
              </a:solidFill>
              <a:effectLst/>
              <a:latin typeface="+mn-lt"/>
              <a:ea typeface="+mn-ea"/>
              <a:cs typeface="+mn-cs"/>
            </a:endParaRPr>
          </a:p>
          <a:p>
            <a:endParaRPr lang="fr-CH" dirty="0"/>
          </a:p>
        </p:txBody>
      </p:sp>
      <p:sp>
        <p:nvSpPr>
          <p:cNvPr id="4" name="Espace réservé du numéro de diapositive 3"/>
          <p:cNvSpPr>
            <a:spLocks noGrp="1"/>
          </p:cNvSpPr>
          <p:nvPr>
            <p:ph type="sldNum" sz="quarter" idx="10"/>
          </p:nvPr>
        </p:nvSpPr>
        <p:spPr/>
        <p:txBody>
          <a:bodyPr/>
          <a:lstStyle/>
          <a:p>
            <a:fld id="{83B556D8-7A97-455D-AB10-3C0E39BA5B07}" type="slidenum">
              <a:rPr lang="fr-CH" smtClean="0"/>
              <a:t>5</a:t>
            </a:fld>
            <a:endParaRPr lang="fr-CH"/>
          </a:p>
        </p:txBody>
      </p:sp>
    </p:spTree>
    <p:extLst>
      <p:ext uri="{BB962C8B-B14F-4D97-AF65-F5344CB8AC3E}">
        <p14:creationId xmlns:p14="http://schemas.microsoft.com/office/powerpoint/2010/main" val="22758775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71600" y="1143000"/>
            <a:ext cx="4114800" cy="3086100"/>
          </a:xfrm>
        </p:spPr>
      </p:sp>
      <p:sp>
        <p:nvSpPr>
          <p:cNvPr id="3" name="Espace réservé des commentaires 2"/>
          <p:cNvSpPr>
            <a:spLocks noGrp="1"/>
          </p:cNvSpPr>
          <p:nvPr>
            <p:ph type="body" idx="1"/>
          </p:nvPr>
        </p:nvSpPr>
        <p:spPr/>
        <p:txBody>
          <a:bodyPr/>
          <a:lstStyle/>
          <a:p>
            <a:r>
              <a:rPr lang="fr-CH" sz="1200" kern="1200" dirty="0" smtClean="0">
                <a:solidFill>
                  <a:schemeClr val="tx1"/>
                </a:solidFill>
                <a:effectLst/>
                <a:latin typeface="+mn-lt"/>
                <a:ea typeface="+mn-ea"/>
                <a:cs typeface="+mn-cs"/>
              </a:rPr>
              <a:t>Tous les droits de la Déclaration sont valables pour TOUT LE MONDE = Pas de discrimination pour aucune raison</a:t>
            </a:r>
            <a:endParaRPr lang="de-CH" sz="1200" kern="1200" dirty="0" smtClean="0">
              <a:solidFill>
                <a:schemeClr val="tx1"/>
              </a:solidFill>
              <a:effectLst/>
              <a:latin typeface="+mn-lt"/>
              <a:ea typeface="+mn-ea"/>
              <a:cs typeface="+mn-cs"/>
            </a:endParaRPr>
          </a:p>
          <a:p>
            <a:r>
              <a:rPr lang="fr-CH" sz="1200" i="0" kern="1200" dirty="0" smtClean="0">
                <a:solidFill>
                  <a:schemeClr val="tx1"/>
                </a:solidFill>
                <a:effectLst/>
                <a:latin typeface="+mn-lt"/>
                <a:ea typeface="+mn-ea"/>
                <a:cs typeface="+mn-cs"/>
              </a:rPr>
              <a:t>Vous</a:t>
            </a:r>
            <a:r>
              <a:rPr lang="fr-CH" sz="1200" i="0" kern="1200" baseline="0" dirty="0" smtClean="0">
                <a:solidFill>
                  <a:schemeClr val="tx1"/>
                </a:solidFill>
                <a:effectLst/>
                <a:latin typeface="+mn-lt"/>
                <a:ea typeface="+mn-ea"/>
                <a:cs typeface="+mn-cs"/>
              </a:rPr>
              <a:t> pouvez demander à un élève de lire l’article 2. </a:t>
            </a:r>
            <a:endParaRPr lang="de-CH" sz="1200" i="0" kern="1200" dirty="0" smtClean="0">
              <a:solidFill>
                <a:schemeClr val="tx1"/>
              </a:solidFill>
              <a:effectLst/>
              <a:latin typeface="+mn-lt"/>
              <a:ea typeface="+mn-ea"/>
              <a:cs typeface="+mn-cs"/>
            </a:endParaRPr>
          </a:p>
          <a:p>
            <a:r>
              <a:rPr lang="fr-CH" sz="1200" i="0" kern="1200" dirty="0" smtClean="0">
                <a:solidFill>
                  <a:schemeClr val="tx1"/>
                </a:solidFill>
                <a:effectLst/>
                <a:latin typeface="+mn-lt"/>
                <a:ea typeface="+mn-ea"/>
                <a:cs typeface="+mn-cs"/>
              </a:rPr>
              <a:t>Souligner la fin de la phrase :</a:t>
            </a:r>
            <a:r>
              <a:rPr lang="fr-CH" sz="1200" b="1" i="0" kern="1200" dirty="0" smtClean="0">
                <a:solidFill>
                  <a:schemeClr val="tx1"/>
                </a:solidFill>
                <a:effectLst/>
                <a:latin typeface="+mn-lt"/>
                <a:ea typeface="+mn-ea"/>
                <a:cs typeface="+mn-cs"/>
              </a:rPr>
              <a:t> </a:t>
            </a:r>
            <a:r>
              <a:rPr lang="fr-CH" sz="1200" i="0" kern="1200" dirty="0" smtClean="0">
                <a:solidFill>
                  <a:schemeClr val="tx1"/>
                </a:solidFill>
                <a:effectLst/>
                <a:latin typeface="+mn-lt"/>
                <a:ea typeface="+mn-ea"/>
                <a:cs typeface="+mn-cs"/>
              </a:rPr>
              <a:t>« ou de toute autre situation </a:t>
            </a:r>
            <a:r>
              <a:rPr lang="fr-CH" sz="1200" i="0" kern="1200" dirty="0" smtClean="0">
                <a:solidFill>
                  <a:schemeClr val="tx1"/>
                </a:solidFill>
                <a:effectLst/>
                <a:latin typeface="+mn-lt"/>
                <a:ea typeface="+mn-ea"/>
                <a:cs typeface="+mn-cs"/>
              </a:rPr>
              <a:t>». Aucun prétexte n’est valable, </a:t>
            </a:r>
            <a:r>
              <a:rPr lang="fr-CH" sz="1200" i="0" kern="1200" baseline="0" dirty="0" smtClean="0">
                <a:solidFill>
                  <a:schemeClr val="tx1"/>
                </a:solidFill>
                <a:effectLst/>
                <a:latin typeface="+mn-lt"/>
                <a:ea typeface="+mn-ea"/>
                <a:cs typeface="+mn-cs"/>
              </a:rPr>
              <a:t>pour discriminer quelqu’un. </a:t>
            </a:r>
            <a:r>
              <a:rPr lang="fr-CH" sz="1200" i="0" kern="1200" dirty="0" smtClean="0">
                <a:solidFill>
                  <a:schemeClr val="tx1"/>
                </a:solidFill>
                <a:effectLst/>
                <a:latin typeface="+mn-lt"/>
                <a:ea typeface="+mn-ea"/>
                <a:cs typeface="+mn-cs"/>
              </a:rPr>
              <a:t>Cela signifie</a:t>
            </a:r>
            <a:r>
              <a:rPr lang="fr-CH" sz="1200" i="0" kern="1200" baseline="0" dirty="0" smtClean="0">
                <a:solidFill>
                  <a:schemeClr val="tx1"/>
                </a:solidFill>
                <a:effectLst/>
                <a:latin typeface="+mn-lt"/>
                <a:ea typeface="+mn-ea"/>
                <a:cs typeface="+mn-cs"/>
              </a:rPr>
              <a:t> que l’interdiction de la discrimination est absolue. </a:t>
            </a:r>
            <a:r>
              <a:rPr lang="fr-CH" sz="1200" i="0" kern="1200" dirty="0" smtClean="0">
                <a:solidFill>
                  <a:schemeClr val="tx1"/>
                </a:solidFill>
                <a:effectLst/>
                <a:latin typeface="+mn-lt"/>
                <a:ea typeface="+mn-ea"/>
                <a:cs typeface="+mn-cs"/>
              </a:rPr>
              <a:t>Cette expression «ou de toute autre situation» couvre</a:t>
            </a:r>
            <a:r>
              <a:rPr lang="fr-CH" sz="1200" i="0" kern="1200" baseline="0" dirty="0" smtClean="0">
                <a:solidFill>
                  <a:schemeClr val="tx1"/>
                </a:solidFill>
                <a:effectLst/>
                <a:latin typeface="+mn-lt"/>
                <a:ea typeface="+mn-ea"/>
                <a:cs typeface="+mn-cs"/>
              </a:rPr>
              <a:t> donc </a:t>
            </a:r>
            <a:r>
              <a:rPr lang="fr-CH" sz="1200" i="0" kern="1200" dirty="0" smtClean="0">
                <a:solidFill>
                  <a:schemeClr val="tx1"/>
                </a:solidFill>
                <a:effectLst/>
                <a:latin typeface="+mn-lt"/>
                <a:ea typeface="+mn-ea"/>
                <a:cs typeface="+mn-cs"/>
              </a:rPr>
              <a:t>toutes </a:t>
            </a:r>
            <a:r>
              <a:rPr lang="fr-CH" sz="1200" i="0" kern="1200" dirty="0" smtClean="0">
                <a:solidFill>
                  <a:schemeClr val="tx1"/>
                </a:solidFill>
                <a:effectLst/>
                <a:latin typeface="+mn-lt"/>
                <a:ea typeface="+mn-ea"/>
                <a:cs typeface="+mn-cs"/>
              </a:rPr>
              <a:t>les situations, même si elles ne sont pas </a:t>
            </a:r>
            <a:r>
              <a:rPr lang="fr-CH" sz="1200" i="0" kern="1200" dirty="0" smtClean="0">
                <a:solidFill>
                  <a:schemeClr val="tx1"/>
                </a:solidFill>
                <a:effectLst/>
                <a:latin typeface="+mn-lt"/>
                <a:ea typeface="+mn-ea"/>
                <a:cs typeface="+mn-cs"/>
              </a:rPr>
              <a:t>mentionnées </a:t>
            </a:r>
            <a:r>
              <a:rPr lang="fr-CH" sz="1200" i="0" kern="1200" dirty="0" smtClean="0">
                <a:solidFill>
                  <a:schemeClr val="tx1"/>
                </a:solidFill>
                <a:effectLst/>
                <a:latin typeface="+mn-lt"/>
                <a:ea typeface="+mn-ea"/>
                <a:cs typeface="+mn-cs"/>
              </a:rPr>
              <a:t>textuellement dans l’article. Par</a:t>
            </a:r>
            <a:r>
              <a:rPr lang="fr-CH" sz="1200" i="0" kern="1200" baseline="0" dirty="0" smtClean="0">
                <a:solidFill>
                  <a:schemeClr val="tx1"/>
                </a:solidFill>
                <a:effectLst/>
                <a:latin typeface="+mn-lt"/>
                <a:ea typeface="+mn-ea"/>
                <a:cs typeface="+mn-cs"/>
              </a:rPr>
              <a:t> exemple, en raison de l’orientation sexuelle.</a:t>
            </a:r>
            <a:endParaRPr lang="de-CH" sz="1200" i="0" kern="1200" dirty="0" smtClean="0">
              <a:solidFill>
                <a:schemeClr val="tx1"/>
              </a:solidFill>
              <a:effectLst/>
              <a:latin typeface="+mn-lt"/>
              <a:ea typeface="+mn-ea"/>
              <a:cs typeface="+mn-cs"/>
            </a:endParaRPr>
          </a:p>
          <a:p>
            <a:endParaRPr lang="fr-CH" dirty="0"/>
          </a:p>
        </p:txBody>
      </p:sp>
      <p:sp>
        <p:nvSpPr>
          <p:cNvPr id="4" name="Espace réservé du numéro de diapositive 3"/>
          <p:cNvSpPr>
            <a:spLocks noGrp="1"/>
          </p:cNvSpPr>
          <p:nvPr>
            <p:ph type="sldNum" sz="quarter" idx="10"/>
          </p:nvPr>
        </p:nvSpPr>
        <p:spPr/>
        <p:txBody>
          <a:bodyPr/>
          <a:lstStyle/>
          <a:p>
            <a:fld id="{83B556D8-7A97-455D-AB10-3C0E39BA5B07}" type="slidenum">
              <a:rPr lang="fr-CH" smtClean="0"/>
              <a:t>6</a:t>
            </a:fld>
            <a:endParaRPr lang="fr-CH"/>
          </a:p>
        </p:txBody>
      </p:sp>
    </p:spTree>
    <p:extLst>
      <p:ext uri="{BB962C8B-B14F-4D97-AF65-F5344CB8AC3E}">
        <p14:creationId xmlns:p14="http://schemas.microsoft.com/office/powerpoint/2010/main" val="34010562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H" dirty="0" smtClean="0"/>
          </a:p>
          <a:p>
            <a:r>
              <a:rPr lang="fr-CH" dirty="0" smtClean="0"/>
              <a:t>Il s’agit</a:t>
            </a:r>
            <a:r>
              <a:rPr lang="fr-CH" baseline="0" dirty="0" smtClean="0"/>
              <a:t> d’un schéma très simplifié qui vise uniquement à faire comprendre l’impact que peuvent avoir les médias sur les décisions politiques. Cela ne tient pas compte de différents facteurs endogènes ou exogènes à l’individu qui peuvent mitiger l’information reçue ou encore de l’impact que peut avoir </a:t>
            </a:r>
            <a:r>
              <a:rPr lang="fr-CH" baseline="0" dirty="0" smtClean="0"/>
              <a:t>un </a:t>
            </a:r>
            <a:r>
              <a:rPr lang="fr-CH" baseline="0" dirty="0" smtClean="0"/>
              <a:t>individu dans la dynamique communicationnelle.</a:t>
            </a:r>
          </a:p>
          <a:p>
            <a:endParaRPr lang="fr-CH" dirty="0" smtClean="0"/>
          </a:p>
          <a:p>
            <a:r>
              <a:rPr lang="fr-CH" baseline="0" dirty="0" smtClean="0"/>
              <a:t>L’objectif est d’insister sur le fait que les citoyens reçoivent des informations de différents médias (télévision, radio, médias sociaux, presse écrite ou en ligne, </a:t>
            </a:r>
            <a:r>
              <a:rPr lang="fr-CH" baseline="0" dirty="0" err="1" smtClean="0"/>
              <a:t>etc</a:t>
            </a:r>
            <a:r>
              <a:rPr lang="fr-CH" baseline="0" dirty="0" smtClean="0"/>
              <a:t>). Les informations peuvent changer les perceptions des individus et éventuellement avoir des conséquences sur leurs choix politiques. La publicité démontre à quel point les messages que nous recevons peuvent influer nos comportements.</a:t>
            </a:r>
          </a:p>
          <a:p>
            <a:r>
              <a:rPr lang="fr-CH" baseline="0" dirty="0" smtClean="0"/>
              <a:t> </a:t>
            </a:r>
          </a:p>
          <a:p>
            <a:r>
              <a:rPr lang="fr-FR" sz="1200" kern="1200" dirty="0" smtClean="0">
                <a:solidFill>
                  <a:schemeClr val="tx1"/>
                </a:solidFill>
                <a:effectLst/>
                <a:latin typeface="+mn-lt"/>
                <a:ea typeface="+mn-ea"/>
                <a:cs typeface="+mn-cs"/>
              </a:rPr>
              <a:t>Le message médiatique le plus simple et le plus puissant est l'image. </a:t>
            </a:r>
            <a:r>
              <a:rPr lang="fr-CH" baseline="0" dirty="0" smtClean="0"/>
              <a:t>Les recherches ont démontré que les images ont beaucoup plus d’impact que les statistiques. Vous pouvez revenir sur l’image du petit </a:t>
            </a:r>
            <a:r>
              <a:rPr lang="fr-CH" baseline="0" dirty="0" err="1" smtClean="0"/>
              <a:t>Aylan</a:t>
            </a:r>
            <a:r>
              <a:rPr lang="fr-CH" baseline="0" dirty="0" smtClean="0"/>
              <a:t> </a:t>
            </a:r>
            <a:r>
              <a:rPr lang="fr-CH" baseline="0" dirty="0" err="1" smtClean="0"/>
              <a:t>Kurdi</a:t>
            </a:r>
            <a:r>
              <a:rPr lang="fr-CH" baseline="0" dirty="0" smtClean="0"/>
              <a:t> sur la plage. Des chercheurs ont observé par exemple, que suite à la publication massive de cette image, les dons à la Croix-Rouge suédoise ont augmenté considérablement (</a:t>
            </a:r>
            <a:r>
              <a:rPr lang="fr-CH" baseline="0" dirty="0" err="1" smtClean="0"/>
              <a:t>Psychological</a:t>
            </a:r>
            <a:r>
              <a:rPr lang="fr-CH" baseline="0" dirty="0" smtClean="0"/>
              <a:t> and Cognitive Science, Février 2017). Les images peuvent donc influer certains comportements. À noter qu’un message</a:t>
            </a:r>
            <a:r>
              <a:rPr lang="fr-FR" sz="1200" kern="1200" dirty="0" smtClean="0">
                <a:solidFill>
                  <a:schemeClr val="tx1"/>
                </a:solidFill>
                <a:effectLst/>
                <a:latin typeface="+mn-lt"/>
                <a:ea typeface="+mn-ea"/>
                <a:cs typeface="+mn-cs"/>
              </a:rPr>
              <a:t> négatif est cinq</a:t>
            </a:r>
            <a:r>
              <a:rPr lang="fr-FR" sz="1200" kern="1200" baseline="0" dirty="0" smtClean="0">
                <a:solidFill>
                  <a:schemeClr val="tx1"/>
                </a:solidFill>
                <a:effectLst/>
                <a:latin typeface="+mn-lt"/>
                <a:ea typeface="+mn-ea"/>
                <a:cs typeface="+mn-cs"/>
              </a:rPr>
              <a:t> fois plus puissant qu’un message positif.</a:t>
            </a:r>
            <a:r>
              <a:rPr lang="fr-CH" baseline="0" dirty="0" smtClean="0"/>
              <a:t> </a:t>
            </a:r>
          </a:p>
          <a:p>
            <a:endParaRPr lang="fr-CH" baseline="0" dirty="0" smtClean="0"/>
          </a:p>
          <a:p>
            <a:r>
              <a:rPr lang="fr-CH" baseline="0" dirty="0" smtClean="0"/>
              <a:t>Faire prendre conscience que le récepteur n’est pas seulement passif (bien que cela semble être le cas dans le schéma, mais il peut aussi être actif). Il ne fait pas qu’absorber l’information, il peut également transmettre les messages et cela est d’autant plus facilité par les médias sociaux. Donc, </a:t>
            </a:r>
            <a:r>
              <a:rPr lang="fr-CH" baseline="0" dirty="0" smtClean="0"/>
              <a:t>il est important </a:t>
            </a:r>
            <a:r>
              <a:rPr lang="fr-CH" baseline="0" dirty="0" smtClean="0"/>
              <a:t>de faire attention à ce que l’on partage, d’autant plus que cela peut avoir un impact réel et des comportements peuvent s’en suivre. Est-ce que l’information est véridique ? A-t-on vérifié la source ? </a:t>
            </a:r>
            <a:endParaRPr lang="fr-FR" sz="1200" kern="1200" dirty="0" smtClean="0">
              <a:solidFill>
                <a:schemeClr val="tx1"/>
              </a:solidFill>
              <a:effectLst/>
              <a:latin typeface="+mn-lt"/>
              <a:ea typeface="+mn-ea"/>
              <a:cs typeface="+mn-cs"/>
            </a:endParaRPr>
          </a:p>
          <a:p>
            <a:endParaRPr lang="de-CH" dirty="0"/>
          </a:p>
        </p:txBody>
      </p:sp>
      <p:sp>
        <p:nvSpPr>
          <p:cNvPr id="4" name="Espace réservé du numéro de diapositive 3"/>
          <p:cNvSpPr>
            <a:spLocks noGrp="1"/>
          </p:cNvSpPr>
          <p:nvPr>
            <p:ph type="sldNum" sz="quarter" idx="10"/>
          </p:nvPr>
        </p:nvSpPr>
        <p:spPr/>
        <p:txBody>
          <a:bodyPr/>
          <a:lstStyle/>
          <a:p>
            <a:fld id="{B677E404-3A3D-4478-AA61-8BF7998F8030}" type="slidenum">
              <a:rPr lang="de-CH" smtClean="0"/>
              <a:pPr/>
              <a:t>8</a:t>
            </a:fld>
            <a:endParaRPr lang="de-CH"/>
          </a:p>
        </p:txBody>
      </p:sp>
    </p:spTree>
    <p:extLst>
      <p:ext uri="{BB962C8B-B14F-4D97-AF65-F5344CB8AC3E}">
        <p14:creationId xmlns:p14="http://schemas.microsoft.com/office/powerpoint/2010/main" val="12086889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de-CH" dirty="0"/>
          </a:p>
        </p:txBody>
      </p:sp>
      <p:sp>
        <p:nvSpPr>
          <p:cNvPr id="4" name="Espace réservé du numéro de diapositive 3"/>
          <p:cNvSpPr>
            <a:spLocks noGrp="1"/>
          </p:cNvSpPr>
          <p:nvPr>
            <p:ph type="sldNum" sz="quarter" idx="10"/>
          </p:nvPr>
        </p:nvSpPr>
        <p:spPr/>
        <p:txBody>
          <a:bodyPr/>
          <a:lstStyle/>
          <a:p>
            <a:fld id="{B677E404-3A3D-4478-AA61-8BF7998F8030}" type="slidenum">
              <a:rPr lang="de-CH" smtClean="0"/>
              <a:pPr/>
              <a:t>10</a:t>
            </a:fld>
            <a:endParaRPr lang="de-CH"/>
          </a:p>
        </p:txBody>
      </p:sp>
    </p:spTree>
    <p:extLst>
      <p:ext uri="{BB962C8B-B14F-4D97-AF65-F5344CB8AC3E}">
        <p14:creationId xmlns:p14="http://schemas.microsoft.com/office/powerpoint/2010/main" val="39589806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H" dirty="0" smtClean="0"/>
              <a:t>Rappel</a:t>
            </a:r>
            <a:r>
              <a:rPr lang="fr-CH" baseline="0" dirty="0" smtClean="0"/>
              <a:t> de l’existence du droit d’asile qui figure à l’article 14 de la DUDH.</a:t>
            </a:r>
            <a:endParaRPr lang="de-CH" dirty="0"/>
          </a:p>
        </p:txBody>
      </p:sp>
      <p:sp>
        <p:nvSpPr>
          <p:cNvPr id="4" name="Espace réservé du numéro de diapositive 3"/>
          <p:cNvSpPr>
            <a:spLocks noGrp="1"/>
          </p:cNvSpPr>
          <p:nvPr>
            <p:ph type="sldNum" sz="quarter" idx="10"/>
          </p:nvPr>
        </p:nvSpPr>
        <p:spPr/>
        <p:txBody>
          <a:bodyPr/>
          <a:lstStyle/>
          <a:p>
            <a:fld id="{B677E404-3A3D-4478-AA61-8BF7998F8030}" type="slidenum">
              <a:rPr lang="de-CH" smtClean="0"/>
              <a:pPr/>
              <a:t>12</a:t>
            </a:fld>
            <a:endParaRPr lang="de-CH"/>
          </a:p>
        </p:txBody>
      </p:sp>
    </p:spTree>
    <p:extLst>
      <p:ext uri="{BB962C8B-B14F-4D97-AF65-F5344CB8AC3E}">
        <p14:creationId xmlns:p14="http://schemas.microsoft.com/office/powerpoint/2010/main" val="11276745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0" dirty="0" smtClean="0"/>
              <a:t>La Convention de 1951 relative au statut des réfugiés </a:t>
            </a:r>
            <a:r>
              <a:rPr lang="fr-FR" b="0" dirty="0" smtClean="0"/>
              <a:t>(ou également</a:t>
            </a:r>
            <a:r>
              <a:rPr lang="fr-FR" b="0" baseline="0" dirty="0" smtClean="0"/>
              <a:t> appelée </a:t>
            </a:r>
            <a:r>
              <a:rPr lang="fr-FR" b="0" dirty="0" smtClean="0"/>
              <a:t>Convention</a:t>
            </a:r>
            <a:r>
              <a:rPr lang="fr-FR" b="0" baseline="0" dirty="0" smtClean="0"/>
              <a:t> </a:t>
            </a:r>
            <a:r>
              <a:rPr lang="fr-FR" b="0" baseline="0" dirty="0" smtClean="0"/>
              <a:t>de </a:t>
            </a:r>
            <a:r>
              <a:rPr lang="fr-FR" b="0" baseline="0" dirty="0" smtClean="0"/>
              <a:t>Genève)</a:t>
            </a:r>
            <a:r>
              <a:rPr lang="fr-FR" b="0" dirty="0" smtClean="0"/>
              <a:t> </a:t>
            </a:r>
            <a:r>
              <a:rPr lang="fr-FR" b="0" dirty="0" smtClean="0"/>
              <a:t>constitue le document-clé dans la définition du réfugié, ses droits et les obligations légales des États.</a:t>
            </a:r>
            <a:r>
              <a:rPr lang="fr-FR" b="0" baseline="0" dirty="0" smtClean="0"/>
              <a:t> </a:t>
            </a:r>
            <a:r>
              <a:rPr lang="fr-FR" b="0" dirty="0" smtClean="0"/>
              <a:t>Le </a:t>
            </a:r>
            <a:r>
              <a:rPr lang="fr-FR" b="0" dirty="0" smtClean="0"/>
              <a:t>protocole de 1967 a retiré les restrictions géographiques et temporelles de la Convention. </a:t>
            </a:r>
            <a:r>
              <a:rPr lang="fr-FR" b="0" dirty="0" smtClean="0"/>
              <a:t>En l’occurrence la Convention</a:t>
            </a:r>
            <a:r>
              <a:rPr lang="fr-FR" b="0" baseline="0" dirty="0" smtClean="0"/>
              <a:t> de 1951 définissait un réfugié comme une personne ayant fui des événements survenus AVANT 1951 en Europe.</a:t>
            </a:r>
            <a:endParaRPr lang="fr-FR" b="0" dirty="0" smtClean="0"/>
          </a:p>
          <a:p>
            <a:endParaRPr lang="fr-FR" b="0" dirty="0" smtClean="0"/>
          </a:p>
          <a:p>
            <a:r>
              <a:rPr lang="fr-FR" b="0" dirty="0" smtClean="0"/>
              <a:t>Cette Convention</a:t>
            </a:r>
            <a:r>
              <a:rPr lang="fr-FR" b="0" baseline="0" dirty="0" smtClean="0"/>
              <a:t> a été ratifiée par la Suisse et est en vigueur depuis 1955</a:t>
            </a:r>
            <a:r>
              <a:rPr lang="fr-FR" b="0" baseline="0" dirty="0" smtClean="0"/>
              <a:t>. </a:t>
            </a:r>
            <a:endParaRPr lang="fr-FR" b="0" dirty="0" smtClean="0"/>
          </a:p>
          <a:p>
            <a:endParaRPr lang="de-CH" b="0" dirty="0"/>
          </a:p>
        </p:txBody>
      </p:sp>
      <p:sp>
        <p:nvSpPr>
          <p:cNvPr id="4" name="Espace réservé du numéro de diapositive 3"/>
          <p:cNvSpPr>
            <a:spLocks noGrp="1"/>
          </p:cNvSpPr>
          <p:nvPr>
            <p:ph type="sldNum" sz="quarter" idx="10"/>
          </p:nvPr>
        </p:nvSpPr>
        <p:spPr/>
        <p:txBody>
          <a:bodyPr/>
          <a:lstStyle/>
          <a:p>
            <a:fld id="{B677E404-3A3D-4478-AA61-8BF7998F8030}" type="slidenum">
              <a:rPr lang="de-CH" smtClean="0"/>
              <a:pPr/>
              <a:t>13</a:t>
            </a:fld>
            <a:endParaRPr lang="de-CH"/>
          </a:p>
        </p:txBody>
      </p:sp>
    </p:spTree>
    <p:extLst>
      <p:ext uri="{BB962C8B-B14F-4D97-AF65-F5344CB8AC3E}">
        <p14:creationId xmlns:p14="http://schemas.microsoft.com/office/powerpoint/2010/main" val="28968248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079" name="Picture 7" descr="AI_Logo_col_PowerPoint"/>
          <p:cNvPicPr>
            <a:picLocks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466725" y="466729"/>
            <a:ext cx="8237538" cy="3548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4" name="Rectangle 2"/>
          <p:cNvSpPr>
            <a:spLocks noGrp="1" noChangeArrowheads="1"/>
          </p:cNvSpPr>
          <p:nvPr>
            <p:ph type="ctrTitle"/>
          </p:nvPr>
        </p:nvSpPr>
        <p:spPr>
          <a:xfrm>
            <a:off x="741363" y="741363"/>
            <a:ext cx="7683500" cy="989012"/>
          </a:xfrm>
          <a:noFill/>
          <a:extLst>
            <a:ext uri="{909E8E84-426E-40dd-AFC4-6F175D3DCCD1}">
              <a14:hiddenFill xmlns:a14="http://schemas.microsoft.com/office/drawing/2010/main" xmlns="">
                <a:solidFill>
                  <a:schemeClr val="accent1"/>
                </a:solidFill>
              </a14:hiddenFill>
            </a:ext>
          </a:extLst>
        </p:spPr>
        <p:txBody>
          <a:bodyPr lIns="0" tIns="45720" rIns="0" bIns="45720"/>
          <a:lstStyle>
            <a:lvl1pPr>
              <a:lnSpc>
                <a:spcPts val="4000"/>
              </a:lnSpc>
              <a:defRPr/>
            </a:lvl1pPr>
          </a:lstStyle>
          <a:p>
            <a:pPr lvl="0"/>
            <a:r>
              <a:rPr lang="fr-FR" noProof="0" smtClean="0"/>
              <a:t>Modifiez le style du titre</a:t>
            </a:r>
            <a:endParaRPr lang="de-CH" noProof="0" smtClean="0"/>
          </a:p>
        </p:txBody>
      </p:sp>
      <p:sp>
        <p:nvSpPr>
          <p:cNvPr id="3075" name="Rectangle 3"/>
          <p:cNvSpPr>
            <a:spLocks noGrp="1" noChangeArrowheads="1"/>
          </p:cNvSpPr>
          <p:nvPr>
            <p:ph type="subTitle" idx="1"/>
          </p:nvPr>
        </p:nvSpPr>
        <p:spPr>
          <a:xfrm>
            <a:off x="741363" y="4318000"/>
            <a:ext cx="1439862" cy="719138"/>
          </a:xfrm>
        </p:spPr>
        <p:txBody>
          <a:bodyPr lIns="0" tIns="45720" rIns="91440" bIns="45720"/>
          <a:lstStyle>
            <a:lvl1pPr marL="0" indent="0">
              <a:buFont typeface="Wingdings" pitchFamily="2" charset="2"/>
              <a:buNone/>
              <a:defRPr sz="600"/>
            </a:lvl1pPr>
          </a:lstStyle>
          <a:p>
            <a:pPr lvl="0"/>
            <a:r>
              <a:rPr lang="fr-FR" noProof="0" smtClean="0"/>
              <a:t>Modifiez le style des sous-titres du masque</a:t>
            </a:r>
            <a:endParaRPr lang="de-CH" noProof="0" smtClean="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FR" smtClean="0"/>
              <a:t>Modifiez le style du titre</a:t>
            </a:r>
            <a:endParaRPr lang="de-CH"/>
          </a:p>
        </p:txBody>
      </p:sp>
      <p:sp>
        <p:nvSpPr>
          <p:cNvPr id="3" name="Vertikaler Textplatzhalt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CH"/>
          </a:p>
        </p:txBody>
      </p:sp>
      <p:sp>
        <p:nvSpPr>
          <p:cNvPr id="4" name="Datumsplatzhalter 3"/>
          <p:cNvSpPr>
            <a:spLocks noGrp="1"/>
          </p:cNvSpPr>
          <p:nvPr>
            <p:ph type="dt" sz="half" idx="10"/>
          </p:nvPr>
        </p:nvSpPr>
        <p:spPr/>
        <p:txBody>
          <a:bodyPr/>
          <a:lstStyle>
            <a:lvl1pPr>
              <a:defRPr/>
            </a:lvl1pPr>
          </a:lstStyle>
          <a:p>
            <a:fld id="{56C24E8F-7538-4F65-948E-1E825CFAFF64}" type="datetime4">
              <a:rPr lang="de-CH"/>
              <a:pPr/>
              <a:t>11. Mai 2017</a:t>
            </a:fld>
            <a:r>
              <a:rPr lang="de-CH"/>
              <a:t> | Folie </a:t>
            </a:r>
            <a:fld id="{C820700E-0F79-4FB5-B6B5-7EB3DC997FD2}" type="slidenum">
              <a:rPr lang="de-CH"/>
              <a:pPr/>
              <a:t>‹N°›</a:t>
            </a:fld>
            <a:endParaRPr lang="de-CH"/>
          </a:p>
        </p:txBody>
      </p:sp>
    </p:spTree>
    <p:extLst>
      <p:ext uri="{BB962C8B-B14F-4D97-AF65-F5344CB8AC3E}">
        <p14:creationId xmlns:p14="http://schemas.microsoft.com/office/powerpoint/2010/main" val="32564425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40513" y="466729"/>
            <a:ext cx="2057400" cy="5643563"/>
          </a:xfrm>
        </p:spPr>
        <p:txBody>
          <a:bodyPr vert="eaVert"/>
          <a:lstStyle/>
          <a:p>
            <a:r>
              <a:rPr lang="fr-FR" smtClean="0"/>
              <a:t>Modifiez le style du titre</a:t>
            </a:r>
            <a:endParaRPr lang="de-CH"/>
          </a:p>
        </p:txBody>
      </p:sp>
      <p:sp>
        <p:nvSpPr>
          <p:cNvPr id="3" name="Vertikaler Textplatzhalter 2"/>
          <p:cNvSpPr>
            <a:spLocks noGrp="1"/>
          </p:cNvSpPr>
          <p:nvPr>
            <p:ph type="body" orient="vert" idx="1"/>
          </p:nvPr>
        </p:nvSpPr>
        <p:spPr>
          <a:xfrm>
            <a:off x="466725" y="466729"/>
            <a:ext cx="6021388" cy="5643563"/>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CH"/>
          </a:p>
        </p:txBody>
      </p:sp>
      <p:sp>
        <p:nvSpPr>
          <p:cNvPr id="4" name="Datumsplatzhalter 3"/>
          <p:cNvSpPr>
            <a:spLocks noGrp="1"/>
          </p:cNvSpPr>
          <p:nvPr>
            <p:ph type="dt" sz="half" idx="10"/>
          </p:nvPr>
        </p:nvSpPr>
        <p:spPr/>
        <p:txBody>
          <a:bodyPr/>
          <a:lstStyle>
            <a:lvl1pPr>
              <a:defRPr/>
            </a:lvl1pPr>
          </a:lstStyle>
          <a:p>
            <a:fld id="{56C24E8F-7538-4F65-948E-1E825CFAFF64}" type="datetime4">
              <a:rPr lang="de-CH"/>
              <a:pPr/>
              <a:t>11. Mai 2017</a:t>
            </a:fld>
            <a:r>
              <a:rPr lang="de-CH"/>
              <a:t> | Folie </a:t>
            </a:r>
            <a:fld id="{30DF8794-824F-47B0-8476-1769E7A8388D}" type="slidenum">
              <a:rPr lang="de-CH"/>
              <a:pPr/>
              <a:t>‹N°›</a:t>
            </a:fld>
            <a:endParaRPr lang="de-CH"/>
          </a:p>
        </p:txBody>
      </p:sp>
    </p:spTree>
    <p:extLst>
      <p:ext uri="{BB962C8B-B14F-4D97-AF65-F5344CB8AC3E}">
        <p14:creationId xmlns:p14="http://schemas.microsoft.com/office/powerpoint/2010/main" val="23833473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el und Tabelle">
    <p:spTree>
      <p:nvGrpSpPr>
        <p:cNvPr id="1" name=""/>
        <p:cNvGrpSpPr/>
        <p:nvPr/>
      </p:nvGrpSpPr>
      <p:grpSpPr>
        <a:xfrm>
          <a:off x="0" y="0"/>
          <a:ext cx="0" cy="0"/>
          <a:chOff x="0" y="0"/>
          <a:chExt cx="0" cy="0"/>
        </a:xfrm>
      </p:grpSpPr>
      <p:sp>
        <p:nvSpPr>
          <p:cNvPr id="2" name="Titel 1"/>
          <p:cNvSpPr>
            <a:spLocks noGrp="1"/>
          </p:cNvSpPr>
          <p:nvPr>
            <p:ph type="title"/>
          </p:nvPr>
        </p:nvSpPr>
        <p:spPr>
          <a:xfrm>
            <a:off x="466725" y="466725"/>
            <a:ext cx="8229600" cy="1143000"/>
          </a:xfrm>
        </p:spPr>
        <p:txBody>
          <a:bodyPr/>
          <a:lstStyle/>
          <a:p>
            <a:r>
              <a:rPr lang="fr-FR" smtClean="0"/>
              <a:t>Modifiez le style du titre</a:t>
            </a:r>
            <a:endParaRPr lang="de-CH"/>
          </a:p>
        </p:txBody>
      </p:sp>
      <p:sp>
        <p:nvSpPr>
          <p:cNvPr id="3" name="Tabellenplatzhalter 2"/>
          <p:cNvSpPr>
            <a:spLocks noGrp="1"/>
          </p:cNvSpPr>
          <p:nvPr>
            <p:ph type="tbl" idx="1"/>
          </p:nvPr>
        </p:nvSpPr>
        <p:spPr>
          <a:xfrm>
            <a:off x="466725" y="1914529"/>
            <a:ext cx="8231188" cy="4195763"/>
          </a:xfrm>
        </p:spPr>
        <p:txBody>
          <a:bodyPr/>
          <a:lstStyle/>
          <a:p>
            <a:r>
              <a:rPr lang="fr-FR" smtClean="0"/>
              <a:t>Cliquez sur l'icône pour ajouter un tableau</a:t>
            </a:r>
            <a:endParaRPr lang="de-CH"/>
          </a:p>
        </p:txBody>
      </p:sp>
      <p:sp>
        <p:nvSpPr>
          <p:cNvPr id="4" name="Datumsplatzhalter 3"/>
          <p:cNvSpPr>
            <a:spLocks noGrp="1"/>
          </p:cNvSpPr>
          <p:nvPr>
            <p:ph type="dt" sz="half" idx="10"/>
          </p:nvPr>
        </p:nvSpPr>
        <p:spPr>
          <a:xfrm>
            <a:off x="744540" y="6440492"/>
            <a:ext cx="1436291" cy="138499"/>
          </a:xfrm>
        </p:spPr>
        <p:txBody>
          <a:bodyPr/>
          <a:lstStyle>
            <a:lvl1pPr>
              <a:defRPr/>
            </a:lvl1pPr>
          </a:lstStyle>
          <a:p>
            <a:fld id="{56C24E8F-7538-4F65-948E-1E825CFAFF64}" type="datetime4">
              <a:rPr lang="de-CH"/>
              <a:pPr/>
              <a:t>11. Mai 2017</a:t>
            </a:fld>
            <a:r>
              <a:rPr lang="de-CH"/>
              <a:t> | Folie </a:t>
            </a:r>
            <a:fld id="{0E1704F9-6596-4C0B-AC10-A1870C34EE1C}" type="slidenum">
              <a:rPr lang="de-CH"/>
              <a:pPr/>
              <a:t>‹N°›</a:t>
            </a:fld>
            <a:endParaRPr lang="de-CH"/>
          </a:p>
        </p:txBody>
      </p:sp>
    </p:spTree>
    <p:extLst>
      <p:ext uri="{BB962C8B-B14F-4D97-AF65-F5344CB8AC3E}">
        <p14:creationId xmlns:p14="http://schemas.microsoft.com/office/powerpoint/2010/main" val="5442853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hart" preserve="1">
  <p:cSld name="Titel, Text und Diagramm">
    <p:spTree>
      <p:nvGrpSpPr>
        <p:cNvPr id="1" name=""/>
        <p:cNvGrpSpPr/>
        <p:nvPr/>
      </p:nvGrpSpPr>
      <p:grpSpPr>
        <a:xfrm>
          <a:off x="0" y="0"/>
          <a:ext cx="0" cy="0"/>
          <a:chOff x="0" y="0"/>
          <a:chExt cx="0" cy="0"/>
        </a:xfrm>
      </p:grpSpPr>
      <p:sp>
        <p:nvSpPr>
          <p:cNvPr id="2" name="Titel 1"/>
          <p:cNvSpPr>
            <a:spLocks noGrp="1"/>
          </p:cNvSpPr>
          <p:nvPr>
            <p:ph type="title"/>
          </p:nvPr>
        </p:nvSpPr>
        <p:spPr>
          <a:xfrm>
            <a:off x="466725" y="466725"/>
            <a:ext cx="8229600" cy="1143000"/>
          </a:xfrm>
        </p:spPr>
        <p:txBody>
          <a:bodyPr/>
          <a:lstStyle/>
          <a:p>
            <a:r>
              <a:rPr lang="fr-FR" smtClean="0"/>
              <a:t>Modifiez le style du titre</a:t>
            </a:r>
            <a:endParaRPr lang="de-CH"/>
          </a:p>
        </p:txBody>
      </p:sp>
      <p:sp>
        <p:nvSpPr>
          <p:cNvPr id="3" name="Textplatzhalter 2"/>
          <p:cNvSpPr>
            <a:spLocks noGrp="1"/>
          </p:cNvSpPr>
          <p:nvPr>
            <p:ph type="body" sz="half" idx="1"/>
          </p:nvPr>
        </p:nvSpPr>
        <p:spPr>
          <a:xfrm>
            <a:off x="466725" y="1914529"/>
            <a:ext cx="4038600" cy="4195763"/>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CH"/>
          </a:p>
        </p:txBody>
      </p:sp>
      <p:sp>
        <p:nvSpPr>
          <p:cNvPr id="4" name="Diagrammplatzhalter 3"/>
          <p:cNvSpPr>
            <a:spLocks noGrp="1"/>
          </p:cNvSpPr>
          <p:nvPr>
            <p:ph type="chart" sz="half" idx="2"/>
          </p:nvPr>
        </p:nvSpPr>
        <p:spPr>
          <a:xfrm>
            <a:off x="4657725" y="1914529"/>
            <a:ext cx="4040188" cy="4195763"/>
          </a:xfrm>
        </p:spPr>
        <p:txBody>
          <a:bodyPr/>
          <a:lstStyle/>
          <a:p>
            <a:r>
              <a:rPr lang="fr-FR" smtClean="0"/>
              <a:t>Cliquez sur l'icône pour ajouter un graphique</a:t>
            </a:r>
            <a:endParaRPr lang="de-CH"/>
          </a:p>
        </p:txBody>
      </p:sp>
      <p:sp>
        <p:nvSpPr>
          <p:cNvPr id="5" name="Datumsplatzhalter 4"/>
          <p:cNvSpPr>
            <a:spLocks noGrp="1"/>
          </p:cNvSpPr>
          <p:nvPr>
            <p:ph type="dt" sz="half" idx="10"/>
          </p:nvPr>
        </p:nvSpPr>
        <p:spPr>
          <a:xfrm>
            <a:off x="744540" y="6440492"/>
            <a:ext cx="1436291" cy="138499"/>
          </a:xfrm>
        </p:spPr>
        <p:txBody>
          <a:bodyPr/>
          <a:lstStyle>
            <a:lvl1pPr>
              <a:defRPr/>
            </a:lvl1pPr>
          </a:lstStyle>
          <a:p>
            <a:fld id="{56C24E8F-7538-4F65-948E-1E825CFAFF64}" type="datetime4">
              <a:rPr lang="de-CH"/>
              <a:pPr/>
              <a:t>11. Mai 2017</a:t>
            </a:fld>
            <a:r>
              <a:rPr lang="de-CH"/>
              <a:t> | Folie </a:t>
            </a:r>
            <a:fld id="{844592C6-3D44-49F8-AA9C-8BEF7C5591CE}" type="slidenum">
              <a:rPr lang="de-CH"/>
              <a:pPr/>
              <a:t>‹N°›</a:t>
            </a:fld>
            <a:endParaRPr lang="de-CH"/>
          </a:p>
        </p:txBody>
      </p:sp>
    </p:spTree>
    <p:extLst>
      <p:ext uri="{BB962C8B-B14F-4D97-AF65-F5344CB8AC3E}">
        <p14:creationId xmlns:p14="http://schemas.microsoft.com/office/powerpoint/2010/main" val="41272254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FR" smtClean="0"/>
              <a:t>Modifiez le style du titre</a:t>
            </a:r>
            <a:endParaRPr lang="de-CH"/>
          </a:p>
        </p:txBody>
      </p:sp>
      <p:sp>
        <p:nvSpPr>
          <p:cNvPr id="3" name="Inhaltsplatzhalt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CH"/>
          </a:p>
        </p:txBody>
      </p:sp>
      <p:sp>
        <p:nvSpPr>
          <p:cNvPr id="4" name="Datumsplatzhalter 3"/>
          <p:cNvSpPr>
            <a:spLocks noGrp="1"/>
          </p:cNvSpPr>
          <p:nvPr>
            <p:ph type="dt" sz="half" idx="10"/>
          </p:nvPr>
        </p:nvSpPr>
        <p:spPr/>
        <p:txBody>
          <a:bodyPr/>
          <a:lstStyle>
            <a:lvl1pPr>
              <a:defRPr/>
            </a:lvl1pPr>
          </a:lstStyle>
          <a:p>
            <a:fld id="{56C24E8F-7538-4F65-948E-1E825CFAFF64}" type="datetime4">
              <a:rPr lang="de-CH"/>
              <a:pPr/>
              <a:t>11. Mai 2017</a:t>
            </a:fld>
            <a:r>
              <a:rPr lang="de-CH"/>
              <a:t> | Folie </a:t>
            </a:r>
            <a:fld id="{9B26C301-F588-4569-B7F8-F3807FA93386}" type="slidenum">
              <a:rPr lang="de-CH"/>
              <a:pPr/>
              <a:t>‹N°›</a:t>
            </a:fld>
            <a:endParaRPr lang="de-CH"/>
          </a:p>
        </p:txBody>
      </p:sp>
    </p:spTree>
    <p:extLst>
      <p:ext uri="{BB962C8B-B14F-4D97-AF65-F5344CB8AC3E}">
        <p14:creationId xmlns:p14="http://schemas.microsoft.com/office/powerpoint/2010/main" val="23838437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4"/>
            <a:ext cx="7772400" cy="1362075"/>
          </a:xfrm>
        </p:spPr>
        <p:txBody>
          <a:bodyPr anchor="t"/>
          <a:lstStyle>
            <a:lvl1pPr algn="l">
              <a:defRPr sz="4000" b="1" cap="all"/>
            </a:lvl1pPr>
          </a:lstStyle>
          <a:p>
            <a:r>
              <a:rPr lang="fr-FR" smtClean="0"/>
              <a:t>Modifiez le style du titre</a:t>
            </a:r>
            <a:endParaRPr lang="de-CH"/>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Datumsplatzhalter 3"/>
          <p:cNvSpPr>
            <a:spLocks noGrp="1"/>
          </p:cNvSpPr>
          <p:nvPr>
            <p:ph type="dt" sz="half" idx="10"/>
          </p:nvPr>
        </p:nvSpPr>
        <p:spPr/>
        <p:txBody>
          <a:bodyPr/>
          <a:lstStyle>
            <a:lvl1pPr>
              <a:defRPr/>
            </a:lvl1pPr>
          </a:lstStyle>
          <a:p>
            <a:fld id="{56C24E8F-7538-4F65-948E-1E825CFAFF64}" type="datetime4">
              <a:rPr lang="de-CH"/>
              <a:pPr/>
              <a:t>11. Mai 2017</a:t>
            </a:fld>
            <a:r>
              <a:rPr lang="de-CH"/>
              <a:t> | Folie </a:t>
            </a:r>
            <a:fld id="{DA13250E-9C71-4CF8-A29A-ECAD175D9489}" type="slidenum">
              <a:rPr lang="de-CH"/>
              <a:pPr/>
              <a:t>‹N°›</a:t>
            </a:fld>
            <a:endParaRPr lang="de-CH"/>
          </a:p>
        </p:txBody>
      </p:sp>
    </p:spTree>
    <p:extLst>
      <p:ext uri="{BB962C8B-B14F-4D97-AF65-F5344CB8AC3E}">
        <p14:creationId xmlns:p14="http://schemas.microsoft.com/office/powerpoint/2010/main" val="2101885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FR" smtClean="0"/>
              <a:t>Modifiez le style du titre</a:t>
            </a:r>
            <a:endParaRPr lang="de-CH"/>
          </a:p>
        </p:txBody>
      </p:sp>
      <p:sp>
        <p:nvSpPr>
          <p:cNvPr id="3" name="Inhaltsplatzhalter 2"/>
          <p:cNvSpPr>
            <a:spLocks noGrp="1"/>
          </p:cNvSpPr>
          <p:nvPr>
            <p:ph sz="half" idx="1"/>
          </p:nvPr>
        </p:nvSpPr>
        <p:spPr>
          <a:xfrm>
            <a:off x="466725" y="1914529"/>
            <a:ext cx="4038600" cy="4195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CH"/>
          </a:p>
        </p:txBody>
      </p:sp>
      <p:sp>
        <p:nvSpPr>
          <p:cNvPr id="4" name="Inhaltsplatzhalter 3"/>
          <p:cNvSpPr>
            <a:spLocks noGrp="1"/>
          </p:cNvSpPr>
          <p:nvPr>
            <p:ph sz="half" idx="2"/>
          </p:nvPr>
        </p:nvSpPr>
        <p:spPr>
          <a:xfrm>
            <a:off x="4657725" y="1914529"/>
            <a:ext cx="4040188" cy="4195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CH"/>
          </a:p>
        </p:txBody>
      </p:sp>
      <p:sp>
        <p:nvSpPr>
          <p:cNvPr id="5" name="Datumsplatzhalter 4"/>
          <p:cNvSpPr>
            <a:spLocks noGrp="1"/>
          </p:cNvSpPr>
          <p:nvPr>
            <p:ph type="dt" sz="half" idx="10"/>
          </p:nvPr>
        </p:nvSpPr>
        <p:spPr/>
        <p:txBody>
          <a:bodyPr/>
          <a:lstStyle>
            <a:lvl1pPr>
              <a:defRPr/>
            </a:lvl1pPr>
          </a:lstStyle>
          <a:p>
            <a:fld id="{56C24E8F-7538-4F65-948E-1E825CFAFF64}" type="datetime4">
              <a:rPr lang="de-CH"/>
              <a:pPr/>
              <a:t>11. Mai 2017</a:t>
            </a:fld>
            <a:r>
              <a:rPr lang="de-CH"/>
              <a:t> | Folie </a:t>
            </a:r>
            <a:fld id="{812AB564-E46B-4ED3-857C-9532289BBB64}" type="slidenum">
              <a:rPr lang="de-CH"/>
              <a:pPr/>
              <a:t>‹N°›</a:t>
            </a:fld>
            <a:endParaRPr lang="de-CH"/>
          </a:p>
        </p:txBody>
      </p:sp>
    </p:spTree>
    <p:extLst>
      <p:ext uri="{BB962C8B-B14F-4D97-AF65-F5344CB8AC3E}">
        <p14:creationId xmlns:p14="http://schemas.microsoft.com/office/powerpoint/2010/main" val="1456792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de-CH"/>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CH"/>
          </a:p>
        </p:txBody>
      </p:sp>
      <p:sp>
        <p:nvSpPr>
          <p:cNvPr id="5" name="Textplatzhalt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Inhaltsplatzhalt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CH"/>
          </a:p>
        </p:txBody>
      </p:sp>
      <p:sp>
        <p:nvSpPr>
          <p:cNvPr id="7" name="Datumsplatzhalter 6"/>
          <p:cNvSpPr>
            <a:spLocks noGrp="1"/>
          </p:cNvSpPr>
          <p:nvPr>
            <p:ph type="dt" sz="half" idx="10"/>
          </p:nvPr>
        </p:nvSpPr>
        <p:spPr/>
        <p:txBody>
          <a:bodyPr/>
          <a:lstStyle>
            <a:lvl1pPr>
              <a:defRPr/>
            </a:lvl1pPr>
          </a:lstStyle>
          <a:p>
            <a:fld id="{56C24E8F-7538-4F65-948E-1E825CFAFF64}" type="datetime4">
              <a:rPr lang="de-CH"/>
              <a:pPr/>
              <a:t>11. Mai 2017</a:t>
            </a:fld>
            <a:r>
              <a:rPr lang="de-CH"/>
              <a:t> | Folie </a:t>
            </a:r>
            <a:fld id="{2408505F-FB2B-492C-94FF-84BBBB4D87CD}" type="slidenum">
              <a:rPr lang="de-CH"/>
              <a:pPr/>
              <a:t>‹N°›</a:t>
            </a:fld>
            <a:endParaRPr lang="de-CH"/>
          </a:p>
        </p:txBody>
      </p:sp>
    </p:spTree>
    <p:extLst>
      <p:ext uri="{BB962C8B-B14F-4D97-AF65-F5344CB8AC3E}">
        <p14:creationId xmlns:p14="http://schemas.microsoft.com/office/powerpoint/2010/main" val="20383368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FR" smtClean="0"/>
              <a:t>Modifiez le style du titre</a:t>
            </a:r>
            <a:endParaRPr lang="de-CH"/>
          </a:p>
        </p:txBody>
      </p:sp>
      <p:sp>
        <p:nvSpPr>
          <p:cNvPr id="3" name="Datumsplatzhalter 2"/>
          <p:cNvSpPr>
            <a:spLocks noGrp="1"/>
          </p:cNvSpPr>
          <p:nvPr>
            <p:ph type="dt" sz="half" idx="10"/>
          </p:nvPr>
        </p:nvSpPr>
        <p:spPr/>
        <p:txBody>
          <a:bodyPr/>
          <a:lstStyle>
            <a:lvl1pPr>
              <a:defRPr/>
            </a:lvl1pPr>
          </a:lstStyle>
          <a:p>
            <a:fld id="{56C24E8F-7538-4F65-948E-1E825CFAFF64}" type="datetime4">
              <a:rPr lang="de-CH"/>
              <a:pPr/>
              <a:t>11. Mai 2017</a:t>
            </a:fld>
            <a:r>
              <a:rPr lang="de-CH"/>
              <a:t> | Folie </a:t>
            </a:r>
            <a:fld id="{A155F353-1B76-49E5-8648-2CE69CE9517E}" type="slidenum">
              <a:rPr lang="de-CH"/>
              <a:pPr/>
              <a:t>‹N°›</a:t>
            </a:fld>
            <a:endParaRPr lang="de-CH"/>
          </a:p>
        </p:txBody>
      </p:sp>
    </p:spTree>
    <p:extLst>
      <p:ext uri="{BB962C8B-B14F-4D97-AF65-F5344CB8AC3E}">
        <p14:creationId xmlns:p14="http://schemas.microsoft.com/office/powerpoint/2010/main" val="3856592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fld id="{56C24E8F-7538-4F65-948E-1E825CFAFF64}" type="datetime4">
              <a:rPr lang="de-CH"/>
              <a:pPr/>
              <a:t>11. Mai 2017</a:t>
            </a:fld>
            <a:r>
              <a:rPr lang="de-CH"/>
              <a:t> | Folie </a:t>
            </a:r>
            <a:fld id="{E1372BF9-BA2D-4721-99C1-348A2CE28D7A}" type="slidenum">
              <a:rPr lang="de-CH"/>
              <a:pPr/>
              <a:t>‹N°›</a:t>
            </a:fld>
            <a:endParaRPr lang="de-CH"/>
          </a:p>
        </p:txBody>
      </p:sp>
    </p:spTree>
    <p:extLst>
      <p:ext uri="{BB962C8B-B14F-4D97-AF65-F5344CB8AC3E}">
        <p14:creationId xmlns:p14="http://schemas.microsoft.com/office/powerpoint/2010/main" val="936728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de-CH"/>
          </a:p>
        </p:txBody>
      </p:sp>
      <p:sp>
        <p:nvSpPr>
          <p:cNvPr id="3" name="Inhaltsplatzhalter 2"/>
          <p:cNvSpPr>
            <a:spLocks noGrp="1"/>
          </p:cNvSpPr>
          <p:nvPr>
            <p:ph idx="1"/>
          </p:nvPr>
        </p:nvSpPr>
        <p:spPr>
          <a:xfrm>
            <a:off x="3575051"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CH"/>
          </a:p>
        </p:txBody>
      </p:sp>
      <p:sp>
        <p:nvSpPr>
          <p:cNvPr id="4" name="Textplatzhalter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umsplatzhalter 4"/>
          <p:cNvSpPr>
            <a:spLocks noGrp="1"/>
          </p:cNvSpPr>
          <p:nvPr>
            <p:ph type="dt" sz="half" idx="10"/>
          </p:nvPr>
        </p:nvSpPr>
        <p:spPr/>
        <p:txBody>
          <a:bodyPr/>
          <a:lstStyle>
            <a:lvl1pPr>
              <a:defRPr/>
            </a:lvl1pPr>
          </a:lstStyle>
          <a:p>
            <a:fld id="{56C24E8F-7538-4F65-948E-1E825CFAFF64}" type="datetime4">
              <a:rPr lang="de-CH"/>
              <a:pPr/>
              <a:t>11. Mai 2017</a:t>
            </a:fld>
            <a:r>
              <a:rPr lang="de-CH"/>
              <a:t> | Folie </a:t>
            </a:r>
            <a:fld id="{F9F0179E-6CC2-42C9-B8A1-44B468901367}" type="slidenum">
              <a:rPr lang="de-CH"/>
              <a:pPr/>
              <a:t>‹N°›</a:t>
            </a:fld>
            <a:endParaRPr lang="de-CH"/>
          </a:p>
        </p:txBody>
      </p:sp>
    </p:spTree>
    <p:extLst>
      <p:ext uri="{BB962C8B-B14F-4D97-AF65-F5344CB8AC3E}">
        <p14:creationId xmlns:p14="http://schemas.microsoft.com/office/powerpoint/2010/main" val="2459120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de-CH"/>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de-CH"/>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umsplatzhalter 4"/>
          <p:cNvSpPr>
            <a:spLocks noGrp="1"/>
          </p:cNvSpPr>
          <p:nvPr>
            <p:ph type="dt" sz="half" idx="10"/>
          </p:nvPr>
        </p:nvSpPr>
        <p:spPr/>
        <p:txBody>
          <a:bodyPr/>
          <a:lstStyle>
            <a:lvl1pPr>
              <a:defRPr/>
            </a:lvl1pPr>
          </a:lstStyle>
          <a:p>
            <a:fld id="{56C24E8F-7538-4F65-948E-1E825CFAFF64}" type="datetime4">
              <a:rPr lang="de-CH"/>
              <a:pPr/>
              <a:t>11. Mai 2017</a:t>
            </a:fld>
            <a:r>
              <a:rPr lang="de-CH"/>
              <a:t> | Folie </a:t>
            </a:r>
            <a:fld id="{A4BDB276-B53E-4860-8ED6-BCC262D10076}" type="slidenum">
              <a:rPr lang="de-CH"/>
              <a:pPr/>
              <a:t>‹N°›</a:t>
            </a:fld>
            <a:endParaRPr lang="de-CH"/>
          </a:p>
        </p:txBody>
      </p:sp>
    </p:spTree>
    <p:extLst>
      <p:ext uri="{BB962C8B-B14F-4D97-AF65-F5344CB8AC3E}">
        <p14:creationId xmlns:p14="http://schemas.microsoft.com/office/powerpoint/2010/main" val="13348514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6725" y="466725"/>
            <a:ext cx="8229600" cy="1143000"/>
          </a:xfrm>
          <a:prstGeom prst="rect">
            <a:avLst/>
          </a:prstGeom>
          <a:solidFill>
            <a:srgbClr val="FFF20D"/>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288000" tIns="90000" rIns="288000" bIns="90000" numCol="1" anchor="ctr" anchorCtr="0" compatLnSpc="1">
            <a:prstTxWarp prst="textNoShape">
              <a:avLst/>
            </a:prstTxWarp>
          </a:bodyPr>
          <a:lstStyle/>
          <a:p>
            <a:pPr lvl="0"/>
            <a:r>
              <a:rPr lang="de-CH" smtClean="0"/>
              <a:t>KURZ KNAPP KNACKIG</a:t>
            </a:r>
          </a:p>
        </p:txBody>
      </p:sp>
      <p:sp>
        <p:nvSpPr>
          <p:cNvPr id="1027" name="Rectangle 3"/>
          <p:cNvSpPr>
            <a:spLocks noGrp="1" noChangeArrowheads="1"/>
          </p:cNvSpPr>
          <p:nvPr>
            <p:ph type="body" idx="1"/>
          </p:nvPr>
        </p:nvSpPr>
        <p:spPr bwMode="auto">
          <a:xfrm>
            <a:off x="466725" y="1914529"/>
            <a:ext cx="8231188" cy="41957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288000" tIns="90000" rIns="288000" bIns="90000" numCol="1" anchor="t" anchorCtr="0" compatLnSpc="1">
            <a:prstTxWarp prst="textNoShape">
              <a:avLst/>
            </a:prstTxWarp>
          </a:bodyPr>
          <a:lstStyle/>
          <a:p>
            <a:pPr lvl="0"/>
            <a:r>
              <a:rPr lang="de-CH" smtClean="0"/>
              <a:t>Textmasterformate durch Klicken bearbeiten</a:t>
            </a:r>
          </a:p>
          <a:p>
            <a:pPr lvl="1"/>
            <a:r>
              <a:rPr lang="de-CH" smtClean="0"/>
              <a:t>Zweite Ebene</a:t>
            </a:r>
          </a:p>
          <a:p>
            <a:pPr lvl="2"/>
            <a:r>
              <a:rPr lang="de-CH" smtClean="0"/>
              <a:t>Dritte Ebene</a:t>
            </a:r>
          </a:p>
          <a:p>
            <a:pPr lvl="3"/>
            <a:r>
              <a:rPr lang="de-CH" smtClean="0"/>
              <a:t>Vierte Ebene</a:t>
            </a:r>
          </a:p>
          <a:p>
            <a:pPr lvl="4"/>
            <a:r>
              <a:rPr lang="de-CH" smtClean="0"/>
              <a:t>Fünfte Ebene</a:t>
            </a:r>
          </a:p>
        </p:txBody>
      </p:sp>
      <p:sp>
        <p:nvSpPr>
          <p:cNvPr id="1028" name="Rectangle 4"/>
          <p:cNvSpPr>
            <a:spLocks noGrp="1" noChangeArrowheads="1"/>
          </p:cNvSpPr>
          <p:nvPr>
            <p:ph type="dt" sz="half" idx="2"/>
          </p:nvPr>
        </p:nvSpPr>
        <p:spPr bwMode="auto">
          <a:xfrm>
            <a:off x="744540" y="6440492"/>
            <a:ext cx="1436291" cy="1384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defRPr sz="900"/>
            </a:lvl1pPr>
          </a:lstStyle>
          <a:p>
            <a:fld id="{56C24E8F-7538-4F65-948E-1E825CFAFF64}" type="datetime4">
              <a:rPr lang="de-CH"/>
              <a:pPr/>
              <a:t>11. Mai 2017</a:t>
            </a:fld>
            <a:r>
              <a:rPr lang="de-CH"/>
              <a:t> | Folie </a:t>
            </a:r>
            <a:fld id="{0FBA3EBA-695B-4106-95B8-DCEB1C540E04}" type="slidenum">
              <a:rPr lang="de-CH"/>
              <a:pPr/>
              <a:t>‹N°›</a:t>
            </a:fld>
            <a:endParaRPr lang="de-CH"/>
          </a:p>
        </p:txBody>
      </p:sp>
      <p:pic>
        <p:nvPicPr>
          <p:cNvPr id="1031" name="Picture 7" descr="AI_Logo_sw_klein_PowerPoint"/>
          <p:cNvPicPr>
            <a:picLocks noChangeArrowheads="1"/>
          </p:cNvPicPr>
          <p:nvPr/>
        </p:nvPicPr>
        <p:blipFill>
          <a:blip r:embed="rId15" cstate="screen">
            <a:extLst>
              <a:ext uri="{28A0092B-C50C-407E-A947-70E740481C1C}">
                <a14:useLocalDpi xmlns:a14="http://schemas.microsoft.com/office/drawing/2010/main" val="0"/>
              </a:ext>
            </a:extLst>
          </a:blip>
          <a:srcRect/>
          <a:stretch>
            <a:fillRect/>
          </a:stretch>
        </p:blipFill>
        <p:spPr bwMode="auto">
          <a:xfrm>
            <a:off x="7362826" y="6200779"/>
            <a:ext cx="1346200" cy="392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p:txStyles>
    <p:titleStyle>
      <a:lvl1pPr algn="l" rtl="0" eaLnBrk="1" fontAlgn="base" hangingPunct="1">
        <a:lnSpc>
          <a:spcPts val="3900"/>
        </a:lnSpc>
        <a:spcBef>
          <a:spcPct val="0"/>
        </a:spcBef>
        <a:spcAft>
          <a:spcPct val="0"/>
        </a:spcAft>
        <a:defRPr sz="4000" b="1">
          <a:solidFill>
            <a:schemeClr val="tx2"/>
          </a:solidFill>
          <a:latin typeface="+mj-lt"/>
          <a:ea typeface="+mj-ea"/>
          <a:cs typeface="+mj-cs"/>
        </a:defRPr>
      </a:lvl1pPr>
      <a:lvl2pPr algn="l" rtl="0" eaLnBrk="1" fontAlgn="base" hangingPunct="1">
        <a:lnSpc>
          <a:spcPts val="3900"/>
        </a:lnSpc>
        <a:spcBef>
          <a:spcPct val="0"/>
        </a:spcBef>
        <a:spcAft>
          <a:spcPct val="0"/>
        </a:spcAft>
        <a:defRPr sz="4000" b="1">
          <a:solidFill>
            <a:schemeClr val="tx2"/>
          </a:solidFill>
          <a:latin typeface="Amnesty Trade Gothic Cn" pitchFamily="34" charset="0"/>
        </a:defRPr>
      </a:lvl2pPr>
      <a:lvl3pPr algn="l" rtl="0" eaLnBrk="1" fontAlgn="base" hangingPunct="1">
        <a:lnSpc>
          <a:spcPts val="3900"/>
        </a:lnSpc>
        <a:spcBef>
          <a:spcPct val="0"/>
        </a:spcBef>
        <a:spcAft>
          <a:spcPct val="0"/>
        </a:spcAft>
        <a:defRPr sz="4000" b="1">
          <a:solidFill>
            <a:schemeClr val="tx2"/>
          </a:solidFill>
          <a:latin typeface="Amnesty Trade Gothic Cn" pitchFamily="34" charset="0"/>
        </a:defRPr>
      </a:lvl3pPr>
      <a:lvl4pPr algn="l" rtl="0" eaLnBrk="1" fontAlgn="base" hangingPunct="1">
        <a:lnSpc>
          <a:spcPts val="3900"/>
        </a:lnSpc>
        <a:spcBef>
          <a:spcPct val="0"/>
        </a:spcBef>
        <a:spcAft>
          <a:spcPct val="0"/>
        </a:spcAft>
        <a:defRPr sz="4000" b="1">
          <a:solidFill>
            <a:schemeClr val="tx2"/>
          </a:solidFill>
          <a:latin typeface="Amnesty Trade Gothic Cn" pitchFamily="34" charset="0"/>
        </a:defRPr>
      </a:lvl4pPr>
      <a:lvl5pPr algn="l" rtl="0" eaLnBrk="1" fontAlgn="base" hangingPunct="1">
        <a:lnSpc>
          <a:spcPts val="3900"/>
        </a:lnSpc>
        <a:spcBef>
          <a:spcPct val="0"/>
        </a:spcBef>
        <a:spcAft>
          <a:spcPct val="0"/>
        </a:spcAft>
        <a:defRPr sz="4000" b="1">
          <a:solidFill>
            <a:schemeClr val="tx2"/>
          </a:solidFill>
          <a:latin typeface="Amnesty Trade Gothic Cn" pitchFamily="34" charset="0"/>
        </a:defRPr>
      </a:lvl5pPr>
      <a:lvl6pPr marL="457200" algn="l" rtl="0" eaLnBrk="1" fontAlgn="base" hangingPunct="1">
        <a:lnSpc>
          <a:spcPts val="3900"/>
        </a:lnSpc>
        <a:spcBef>
          <a:spcPct val="0"/>
        </a:spcBef>
        <a:spcAft>
          <a:spcPct val="0"/>
        </a:spcAft>
        <a:defRPr sz="4000" b="1">
          <a:solidFill>
            <a:schemeClr val="tx2"/>
          </a:solidFill>
          <a:latin typeface="Amnesty Trade Gothic Cn" pitchFamily="34" charset="0"/>
        </a:defRPr>
      </a:lvl6pPr>
      <a:lvl7pPr marL="914400" algn="l" rtl="0" eaLnBrk="1" fontAlgn="base" hangingPunct="1">
        <a:lnSpc>
          <a:spcPts val="3900"/>
        </a:lnSpc>
        <a:spcBef>
          <a:spcPct val="0"/>
        </a:spcBef>
        <a:spcAft>
          <a:spcPct val="0"/>
        </a:spcAft>
        <a:defRPr sz="4000" b="1">
          <a:solidFill>
            <a:schemeClr val="tx2"/>
          </a:solidFill>
          <a:latin typeface="Amnesty Trade Gothic Cn" pitchFamily="34" charset="0"/>
        </a:defRPr>
      </a:lvl7pPr>
      <a:lvl8pPr marL="1371600" algn="l" rtl="0" eaLnBrk="1" fontAlgn="base" hangingPunct="1">
        <a:lnSpc>
          <a:spcPts val="3900"/>
        </a:lnSpc>
        <a:spcBef>
          <a:spcPct val="0"/>
        </a:spcBef>
        <a:spcAft>
          <a:spcPct val="0"/>
        </a:spcAft>
        <a:defRPr sz="4000" b="1">
          <a:solidFill>
            <a:schemeClr val="tx2"/>
          </a:solidFill>
          <a:latin typeface="Amnesty Trade Gothic Cn" pitchFamily="34" charset="0"/>
        </a:defRPr>
      </a:lvl8pPr>
      <a:lvl9pPr marL="1828800" algn="l" rtl="0" eaLnBrk="1" fontAlgn="base" hangingPunct="1">
        <a:lnSpc>
          <a:spcPts val="3900"/>
        </a:lnSpc>
        <a:spcBef>
          <a:spcPct val="0"/>
        </a:spcBef>
        <a:spcAft>
          <a:spcPct val="0"/>
        </a:spcAft>
        <a:defRPr sz="4000" b="1">
          <a:solidFill>
            <a:schemeClr val="tx2"/>
          </a:solidFill>
          <a:latin typeface="Amnesty Trade Gothic Cn" pitchFamily="34" charset="0"/>
        </a:defRPr>
      </a:lvl9pPr>
    </p:titleStyle>
    <p:bodyStyle>
      <a:lvl1pPr marL="342900" indent="-342900" algn="l" rtl="0" eaLnBrk="1" fontAlgn="base" hangingPunct="1">
        <a:lnSpc>
          <a:spcPts val="2200"/>
        </a:lnSpc>
        <a:spcBef>
          <a:spcPts val="500"/>
        </a:spcBef>
        <a:spcAft>
          <a:spcPct val="0"/>
        </a:spcAft>
        <a:buFont typeface="Wingdings" pitchFamily="2" charset="2"/>
        <a:buChar char="§"/>
        <a:defRPr sz="2000">
          <a:solidFill>
            <a:schemeClr val="tx1"/>
          </a:solidFill>
          <a:latin typeface="+mn-lt"/>
          <a:ea typeface="+mn-ea"/>
          <a:cs typeface="+mn-cs"/>
        </a:defRPr>
      </a:lvl1pPr>
      <a:lvl2pPr marL="742950" indent="-285750" algn="l" rtl="0" eaLnBrk="1" fontAlgn="base" hangingPunct="1">
        <a:lnSpc>
          <a:spcPts val="2000"/>
        </a:lnSpc>
        <a:spcBef>
          <a:spcPts val="400"/>
        </a:spcBef>
        <a:spcAft>
          <a:spcPct val="0"/>
        </a:spcAft>
        <a:buFont typeface="Arial" charset="0"/>
        <a:buChar char="–"/>
        <a:defRPr sz="2000">
          <a:solidFill>
            <a:schemeClr val="tx1"/>
          </a:solidFill>
          <a:latin typeface="+mn-lt"/>
        </a:defRPr>
      </a:lvl2pPr>
      <a:lvl3pPr marL="1143000" indent="-228600" algn="l" rtl="0" eaLnBrk="1" fontAlgn="base" hangingPunct="1">
        <a:lnSpc>
          <a:spcPts val="2000"/>
        </a:lnSpc>
        <a:spcBef>
          <a:spcPts val="400"/>
        </a:spcBef>
        <a:spcAft>
          <a:spcPct val="0"/>
        </a:spcAft>
        <a:buFont typeface="Arial" charset="0"/>
        <a:buChar char="–"/>
        <a:defRPr sz="2000">
          <a:solidFill>
            <a:schemeClr val="tx1"/>
          </a:solidFill>
          <a:latin typeface="+mn-lt"/>
        </a:defRPr>
      </a:lvl3pPr>
      <a:lvl4pPr marL="1600200" indent="-228600" algn="l" rtl="0" eaLnBrk="1" fontAlgn="base" hangingPunct="1">
        <a:lnSpc>
          <a:spcPts val="2000"/>
        </a:lnSpc>
        <a:spcBef>
          <a:spcPts val="400"/>
        </a:spcBef>
        <a:spcAft>
          <a:spcPct val="0"/>
        </a:spcAft>
        <a:buFont typeface="Arial" charset="0"/>
        <a:buChar char="–"/>
        <a:defRPr sz="2000">
          <a:solidFill>
            <a:schemeClr val="tx1"/>
          </a:solidFill>
          <a:latin typeface="+mn-lt"/>
        </a:defRPr>
      </a:lvl4pPr>
      <a:lvl5pPr marL="2057400" indent="-228600" algn="l" rtl="0" eaLnBrk="1" fontAlgn="base" hangingPunct="1">
        <a:lnSpc>
          <a:spcPts val="2000"/>
        </a:lnSpc>
        <a:spcBef>
          <a:spcPts val="400"/>
        </a:spcBef>
        <a:spcAft>
          <a:spcPct val="0"/>
        </a:spcAft>
        <a:buFont typeface="Arial" charset="0"/>
        <a:buChar char="–"/>
        <a:defRPr sz="2000">
          <a:solidFill>
            <a:schemeClr val="tx1"/>
          </a:solidFill>
          <a:latin typeface="+mn-lt"/>
        </a:defRPr>
      </a:lvl5pPr>
      <a:lvl6pPr marL="2514600" indent="-228600" algn="l" rtl="0" eaLnBrk="1" fontAlgn="base" hangingPunct="1">
        <a:lnSpc>
          <a:spcPts val="2000"/>
        </a:lnSpc>
        <a:spcBef>
          <a:spcPts val="400"/>
        </a:spcBef>
        <a:spcAft>
          <a:spcPct val="0"/>
        </a:spcAft>
        <a:buFont typeface="Arial" charset="0"/>
        <a:buChar char="–"/>
        <a:defRPr sz="2000">
          <a:solidFill>
            <a:schemeClr val="tx1"/>
          </a:solidFill>
          <a:latin typeface="+mn-lt"/>
        </a:defRPr>
      </a:lvl6pPr>
      <a:lvl7pPr marL="2971800" indent="-228600" algn="l" rtl="0" eaLnBrk="1" fontAlgn="base" hangingPunct="1">
        <a:lnSpc>
          <a:spcPts val="2000"/>
        </a:lnSpc>
        <a:spcBef>
          <a:spcPts val="400"/>
        </a:spcBef>
        <a:spcAft>
          <a:spcPct val="0"/>
        </a:spcAft>
        <a:buFont typeface="Arial" charset="0"/>
        <a:buChar char="–"/>
        <a:defRPr sz="2000">
          <a:solidFill>
            <a:schemeClr val="tx1"/>
          </a:solidFill>
          <a:latin typeface="+mn-lt"/>
        </a:defRPr>
      </a:lvl7pPr>
      <a:lvl8pPr marL="3429000" indent="-228600" algn="l" rtl="0" eaLnBrk="1" fontAlgn="base" hangingPunct="1">
        <a:lnSpc>
          <a:spcPts val="2000"/>
        </a:lnSpc>
        <a:spcBef>
          <a:spcPts val="400"/>
        </a:spcBef>
        <a:spcAft>
          <a:spcPct val="0"/>
        </a:spcAft>
        <a:buFont typeface="Arial" charset="0"/>
        <a:buChar char="–"/>
        <a:defRPr sz="2000">
          <a:solidFill>
            <a:schemeClr val="tx1"/>
          </a:solidFill>
          <a:latin typeface="+mn-lt"/>
        </a:defRPr>
      </a:lvl8pPr>
      <a:lvl9pPr marL="3886200" indent="-228600" algn="l" rtl="0" eaLnBrk="1" fontAlgn="base" hangingPunct="1">
        <a:lnSpc>
          <a:spcPts val="2000"/>
        </a:lnSpc>
        <a:spcBef>
          <a:spcPts val="400"/>
        </a:spcBef>
        <a:spcAft>
          <a:spcPct val="0"/>
        </a:spcAft>
        <a:buFont typeface="Arial" charset="0"/>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www.amnestyyouth.ch/"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CH" sz="3600" b="1" dirty="0" smtClean="0">
              <a:solidFill>
                <a:srgbClr val="FFFF00"/>
              </a:solidFill>
              <a:latin typeface="+mj-lt"/>
            </a:endParaRPr>
          </a:p>
          <a:p>
            <a:pPr algn="ctr"/>
            <a:endParaRPr lang="fr-CH" sz="3600" b="1" dirty="0">
              <a:solidFill>
                <a:srgbClr val="FFFF00"/>
              </a:solidFill>
              <a:latin typeface="+mj-lt"/>
            </a:endParaRPr>
          </a:p>
          <a:p>
            <a:pPr algn="ctr"/>
            <a:endParaRPr lang="fr-CH" sz="3600" b="1" dirty="0" smtClean="0">
              <a:solidFill>
                <a:srgbClr val="FFFF00"/>
              </a:solidFill>
              <a:latin typeface="+mj-lt"/>
            </a:endParaRPr>
          </a:p>
        </p:txBody>
      </p:sp>
      <p:pic>
        <p:nvPicPr>
          <p:cNvPr id="10" name="Image 9"/>
          <p:cNvPicPr>
            <a:picLocks noChangeAspect="1"/>
          </p:cNvPicPr>
          <p:nvPr/>
        </p:nvPicPr>
        <p:blipFill rotWithShape="1">
          <a:blip r:embed="rId3" cstate="screen">
            <a:extLst>
              <a:ext uri="{28A0092B-C50C-407E-A947-70E740481C1C}">
                <a14:useLocalDpi xmlns:a14="http://schemas.microsoft.com/office/drawing/2010/main" val="0"/>
              </a:ext>
            </a:extLst>
          </a:blip>
          <a:srcRect t="-1600"/>
          <a:stretch/>
        </p:blipFill>
        <p:spPr>
          <a:xfrm>
            <a:off x="-24239" y="764704"/>
            <a:ext cx="9147733" cy="5328592"/>
          </a:xfrm>
          <a:prstGeom prst="rect">
            <a:avLst/>
          </a:prstGeom>
          <a:ln>
            <a:noFill/>
          </a:ln>
          <a:effectLst>
            <a:softEdge rad="112500"/>
          </a:effectLst>
        </p:spPr>
      </p:pic>
      <p:sp>
        <p:nvSpPr>
          <p:cNvPr id="5123" name="Titre 1"/>
          <p:cNvSpPr>
            <a:spLocks noGrp="1"/>
          </p:cNvSpPr>
          <p:nvPr>
            <p:ph type="title"/>
          </p:nvPr>
        </p:nvSpPr>
        <p:spPr>
          <a:xfrm>
            <a:off x="3347864" y="2924944"/>
            <a:ext cx="5801399" cy="2530316"/>
          </a:xfrm>
          <a:solidFill>
            <a:srgbClr val="FFFF00"/>
          </a:solidFill>
        </p:spPr>
        <p:txBody>
          <a:bodyPr/>
          <a:lstStyle/>
          <a:p>
            <a:pPr>
              <a:lnSpc>
                <a:spcPct val="100000"/>
              </a:lnSpc>
            </a:pPr>
            <a:r>
              <a:rPr lang="fr-CH" sz="4800" dirty="0" smtClean="0"/>
              <a:t>LE DROIT D’ASILE EST </a:t>
            </a:r>
            <a:br>
              <a:rPr lang="fr-CH" sz="4800" dirty="0" smtClean="0"/>
            </a:br>
            <a:r>
              <a:rPr lang="fr-CH" sz="4800" dirty="0" smtClean="0"/>
              <a:t>UN DROIT HUMAIN</a:t>
            </a:r>
          </a:p>
        </p:txBody>
      </p:sp>
      <p:pic>
        <p:nvPicPr>
          <p:cNvPr id="5" name="Image 4"/>
          <p:cNvPicPr>
            <a:picLocks noChangeAspect="1"/>
          </p:cNvPicPr>
          <p:nvPr/>
        </p:nvPicPr>
        <p:blipFill>
          <a:blip r:embed="rId4"/>
          <a:stretch>
            <a:fillRect/>
          </a:stretch>
        </p:blipFill>
        <p:spPr>
          <a:xfrm>
            <a:off x="7407690" y="2924944"/>
            <a:ext cx="1741573" cy="1306180"/>
          </a:xfrm>
          <a:prstGeom prst="rect">
            <a:avLst/>
          </a:prstGeom>
        </p:spPr>
      </p:pic>
    </p:spTree>
    <p:extLst>
      <p:ext uri="{BB962C8B-B14F-4D97-AF65-F5344CB8AC3E}">
        <p14:creationId xmlns:p14="http://schemas.microsoft.com/office/powerpoint/2010/main" val="155145738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6C24E8F-7538-4F65-948E-1E825CFAFF64}" type="datetime4">
              <a:rPr lang="de-CH" smtClean="0"/>
              <a:pPr/>
              <a:t>11. Mai 2017</a:t>
            </a:fld>
            <a:r>
              <a:rPr lang="de-CH" smtClean="0"/>
              <a:t> | Folie </a:t>
            </a:r>
            <a:fld id="{E1372BF9-BA2D-4721-99C1-348A2CE28D7A}" type="slidenum">
              <a:rPr lang="de-CH" smtClean="0"/>
              <a:pPr/>
              <a:t>10</a:t>
            </a:fld>
            <a:endParaRPr lang="de-CH"/>
          </a:p>
        </p:txBody>
      </p:sp>
      <p:sp>
        <p:nvSpPr>
          <p:cNvPr id="3" name="ZoneTexte 2"/>
          <p:cNvSpPr txBox="1"/>
          <p:nvPr/>
        </p:nvSpPr>
        <p:spPr>
          <a:xfrm>
            <a:off x="899592" y="2996952"/>
            <a:ext cx="7643439" cy="523220"/>
          </a:xfrm>
          <a:prstGeom prst="rect">
            <a:avLst/>
          </a:prstGeom>
          <a:noFill/>
        </p:spPr>
        <p:txBody>
          <a:bodyPr wrap="none" rtlCol="0">
            <a:spAutoFit/>
          </a:bodyPr>
          <a:lstStyle/>
          <a:p>
            <a:r>
              <a:rPr lang="fr-CH" sz="2800" i="1" dirty="0" smtClean="0"/>
              <a:t>Insérer une image «négative» de votre choix ici.</a:t>
            </a:r>
            <a:endParaRPr lang="de-CH" sz="2800" i="1" dirty="0"/>
          </a:p>
        </p:txBody>
      </p:sp>
    </p:spTree>
    <p:extLst>
      <p:ext uri="{BB962C8B-B14F-4D97-AF65-F5344CB8AC3E}">
        <p14:creationId xmlns:p14="http://schemas.microsoft.com/office/powerpoint/2010/main" val="35980640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FFFF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56C24E8F-7538-4F65-948E-1E825CFAFF64}" type="datetime4">
              <a:rPr lang="de-CH" smtClean="0"/>
              <a:pPr/>
              <a:t>11. Mai 2017</a:t>
            </a:fld>
            <a:r>
              <a:rPr lang="de-CH" smtClean="0"/>
              <a:t> | Folie </a:t>
            </a:r>
            <a:fld id="{9B26C301-F588-4569-B7F8-F3807FA93386}" type="slidenum">
              <a:rPr lang="de-CH" smtClean="0"/>
              <a:pPr/>
              <a:t>11</a:t>
            </a:fld>
            <a:endParaRPr lang="de-CH"/>
          </a:p>
        </p:txBody>
      </p:sp>
      <p:sp>
        <p:nvSpPr>
          <p:cNvPr id="5" name="ZoneTexte 4"/>
          <p:cNvSpPr txBox="1"/>
          <p:nvPr/>
        </p:nvSpPr>
        <p:spPr>
          <a:xfrm>
            <a:off x="2051720" y="2564904"/>
            <a:ext cx="5243743" cy="923330"/>
          </a:xfrm>
          <a:prstGeom prst="rect">
            <a:avLst/>
          </a:prstGeom>
          <a:noFill/>
        </p:spPr>
        <p:txBody>
          <a:bodyPr wrap="none" rtlCol="0">
            <a:spAutoFit/>
          </a:bodyPr>
          <a:lstStyle/>
          <a:p>
            <a:r>
              <a:rPr lang="fr-CH" sz="5400" b="1" dirty="0" smtClean="0"/>
              <a:t>Quatrième partie</a:t>
            </a:r>
            <a:endParaRPr lang="de-CH" sz="5400" b="1" dirty="0"/>
          </a:p>
        </p:txBody>
      </p:sp>
    </p:spTree>
    <p:extLst>
      <p:ext uri="{BB962C8B-B14F-4D97-AF65-F5344CB8AC3E}">
        <p14:creationId xmlns:p14="http://schemas.microsoft.com/office/powerpoint/2010/main" val="12679962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dirty="0" smtClean="0"/>
              <a:t>ARTICLE 14 DE </a:t>
            </a:r>
            <a:r>
              <a:rPr lang="fr-CH" dirty="0" smtClean="0"/>
              <a:t>LA </a:t>
            </a:r>
            <a:r>
              <a:rPr lang="fr-CH" dirty="0" smtClean="0"/>
              <a:t>DUDH</a:t>
            </a:r>
            <a:endParaRPr lang="de-CH" dirty="0"/>
          </a:p>
        </p:txBody>
      </p:sp>
      <p:sp>
        <p:nvSpPr>
          <p:cNvPr id="4" name="Espace réservé de la date 3"/>
          <p:cNvSpPr>
            <a:spLocks noGrp="1"/>
          </p:cNvSpPr>
          <p:nvPr>
            <p:ph type="dt" sz="half" idx="10"/>
          </p:nvPr>
        </p:nvSpPr>
        <p:spPr/>
        <p:txBody>
          <a:bodyPr/>
          <a:lstStyle/>
          <a:p>
            <a:fld id="{56C24E8F-7538-4F65-948E-1E825CFAFF64}" type="datetime4">
              <a:rPr lang="de-CH" smtClean="0"/>
              <a:pPr/>
              <a:t>11. Mai 2017</a:t>
            </a:fld>
            <a:r>
              <a:rPr lang="de-CH" smtClean="0"/>
              <a:t> | Folie </a:t>
            </a:r>
            <a:fld id="{9B26C301-F588-4569-B7F8-F3807FA93386}" type="slidenum">
              <a:rPr lang="de-CH" smtClean="0"/>
              <a:pPr/>
              <a:t>12</a:t>
            </a:fld>
            <a:endParaRPr lang="de-CH"/>
          </a:p>
        </p:txBody>
      </p:sp>
      <p:sp>
        <p:nvSpPr>
          <p:cNvPr id="5" name="Espace réservé du contenu 4"/>
          <p:cNvSpPr txBox="1">
            <a:spLocks noGrp="1"/>
          </p:cNvSpPr>
          <p:nvPr>
            <p:ph idx="1"/>
          </p:nvPr>
        </p:nvSpPr>
        <p:spPr>
          <a:xfrm>
            <a:off x="466725" y="1914529"/>
            <a:ext cx="8231188" cy="3851993"/>
          </a:xfrm>
          <a:prstGeom prst="rect">
            <a:avLst/>
          </a:prstGeom>
          <a:solidFill>
            <a:srgbClr val="FFFF00"/>
          </a:solidFill>
          <a:ln w="57150">
            <a:solidFill>
              <a:schemeClr val="tx1">
                <a:lumMod val="95000"/>
                <a:lumOff val="5000"/>
              </a:schemeClr>
            </a:solidFill>
          </a:ln>
        </p:spPr>
        <p:txBody>
          <a:bodyPr wrap="square" rtlCol="0">
            <a:spAutoFit/>
          </a:bodyPr>
          <a:lstStyle/>
          <a:p>
            <a:endParaRPr lang="fr-CH" sz="2800" b="1" dirty="0" smtClean="0"/>
          </a:p>
          <a:p>
            <a:r>
              <a:rPr lang="fr-CH" sz="2800" b="1" dirty="0" smtClean="0"/>
              <a:t>Article 14 – Droit d’asile</a:t>
            </a:r>
          </a:p>
          <a:p>
            <a:endParaRPr lang="fr-CH" sz="2800" dirty="0"/>
          </a:p>
          <a:p>
            <a:pPr marL="0" indent="0">
              <a:lnSpc>
                <a:spcPct val="150000"/>
              </a:lnSpc>
              <a:buNone/>
            </a:pPr>
            <a:r>
              <a:rPr lang="fr-CH" sz="2800" b="1" dirty="0" smtClean="0"/>
              <a:t>Devant la persécution, </a:t>
            </a:r>
            <a:r>
              <a:rPr lang="fr-CH" sz="2800" b="1" dirty="0" smtClean="0"/>
              <a:t>toute </a:t>
            </a:r>
            <a:r>
              <a:rPr lang="fr-CH" sz="2800" b="1" dirty="0" smtClean="0"/>
              <a:t>personne a le </a:t>
            </a:r>
            <a:r>
              <a:rPr lang="fr-CH" sz="2800" b="1" dirty="0" smtClean="0"/>
              <a:t>droit </a:t>
            </a:r>
            <a:r>
              <a:rPr lang="fr-CH" sz="2800" b="1" dirty="0" smtClean="0"/>
              <a:t>de chercher asile et de bénéficier de l’asile en d’autres pays.</a:t>
            </a:r>
          </a:p>
          <a:p>
            <a:endParaRPr lang="fr-CH" sz="2800" b="1" dirty="0" smtClean="0"/>
          </a:p>
          <a:p>
            <a:endParaRPr lang="de-CH" sz="2800" b="1" dirty="0"/>
          </a:p>
        </p:txBody>
      </p:sp>
    </p:spTree>
    <p:extLst>
      <p:ext uri="{BB962C8B-B14F-4D97-AF65-F5344CB8AC3E}">
        <p14:creationId xmlns:p14="http://schemas.microsoft.com/office/powerpoint/2010/main" val="51942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3041" y="332656"/>
            <a:ext cx="8738555" cy="1531807"/>
          </a:xfrm>
        </p:spPr>
        <p:txBody>
          <a:bodyPr/>
          <a:lstStyle/>
          <a:p>
            <a:pPr algn="ctr"/>
            <a:r>
              <a:rPr lang="fr-CH" dirty="0" smtClean="0"/>
              <a:t>CONVENTION RELATIVE AU STATUT DES RÉFUGIÉS 1951</a:t>
            </a:r>
            <a:endParaRPr lang="de-CH" dirty="0"/>
          </a:p>
        </p:txBody>
      </p:sp>
      <p:sp>
        <p:nvSpPr>
          <p:cNvPr id="4" name="Espace réservé de la date 3"/>
          <p:cNvSpPr>
            <a:spLocks noGrp="1"/>
          </p:cNvSpPr>
          <p:nvPr>
            <p:ph type="dt" sz="half" idx="10"/>
          </p:nvPr>
        </p:nvSpPr>
        <p:spPr/>
        <p:txBody>
          <a:bodyPr/>
          <a:lstStyle/>
          <a:p>
            <a:fld id="{56C24E8F-7538-4F65-948E-1E825CFAFF64}" type="datetime4">
              <a:rPr lang="de-CH" smtClean="0"/>
              <a:pPr/>
              <a:t>11. Mai 2017</a:t>
            </a:fld>
            <a:r>
              <a:rPr lang="de-CH" smtClean="0"/>
              <a:t> | Folie </a:t>
            </a:r>
            <a:fld id="{9B26C301-F588-4569-B7F8-F3807FA93386}" type="slidenum">
              <a:rPr lang="de-CH" smtClean="0"/>
              <a:pPr/>
              <a:t>13</a:t>
            </a:fld>
            <a:endParaRPr lang="de-CH"/>
          </a:p>
        </p:txBody>
      </p:sp>
      <p:pic>
        <p:nvPicPr>
          <p:cNvPr id="9" name="Espace réservé du contenu 8"/>
          <p:cNvPicPr>
            <a:picLocks noGrp="1" noChangeAspect="1"/>
          </p:cNvPicPr>
          <p:nvPr>
            <p:ph idx="1"/>
          </p:nvPr>
        </p:nvPicPr>
        <p:blipFill>
          <a:blip r:embed="rId3"/>
          <a:stretch>
            <a:fillRect/>
          </a:stretch>
        </p:blipFill>
        <p:spPr>
          <a:xfrm>
            <a:off x="466725" y="2013288"/>
            <a:ext cx="8231188" cy="3215912"/>
          </a:xfrm>
          <a:prstGeom prst="rect">
            <a:avLst/>
          </a:prstGeom>
        </p:spPr>
      </p:pic>
      <p:sp>
        <p:nvSpPr>
          <p:cNvPr id="10" name="ZoneTexte 9"/>
          <p:cNvSpPr txBox="1"/>
          <p:nvPr/>
        </p:nvSpPr>
        <p:spPr>
          <a:xfrm>
            <a:off x="611560" y="5373216"/>
            <a:ext cx="7776864" cy="523220"/>
          </a:xfrm>
          <a:prstGeom prst="rect">
            <a:avLst/>
          </a:prstGeom>
          <a:noFill/>
        </p:spPr>
        <p:txBody>
          <a:bodyPr wrap="square" rtlCol="0">
            <a:spAutoFit/>
          </a:bodyPr>
          <a:lstStyle/>
          <a:p>
            <a:pPr algn="ctr"/>
            <a:r>
              <a:rPr lang="fr-FR" sz="2800" b="1" dirty="0" smtClean="0"/>
              <a:t>+ Protocole additionnel (1967)</a:t>
            </a:r>
            <a:endParaRPr lang="de-CH" sz="2800" dirty="0"/>
          </a:p>
        </p:txBody>
      </p:sp>
    </p:spTree>
    <p:extLst>
      <p:ext uri="{BB962C8B-B14F-4D97-AF65-F5344CB8AC3E}">
        <p14:creationId xmlns:p14="http://schemas.microsoft.com/office/powerpoint/2010/main" val="10586632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de-DE" dirty="0"/>
              <a:t/>
            </a:r>
            <a:br>
              <a:rPr lang="de-DE" dirty="0"/>
            </a:br>
            <a:r>
              <a:rPr lang="fr-CH" dirty="0" smtClean="0"/>
              <a:t>UNE PERSONNE REFUGIÉE, C’EST QUOI?</a:t>
            </a:r>
            <a:r>
              <a:rPr lang="de-CH" dirty="0"/>
              <a:t/>
            </a:r>
            <a:br>
              <a:rPr lang="de-CH" dirty="0"/>
            </a:br>
            <a:endParaRPr lang="de-CH" dirty="0"/>
          </a:p>
        </p:txBody>
      </p:sp>
      <p:sp>
        <p:nvSpPr>
          <p:cNvPr id="3" name="Espace réservé du contenu 2"/>
          <p:cNvSpPr>
            <a:spLocks noGrp="1"/>
          </p:cNvSpPr>
          <p:nvPr>
            <p:ph idx="1"/>
          </p:nvPr>
        </p:nvSpPr>
        <p:spPr>
          <a:xfrm>
            <a:off x="426920" y="1609725"/>
            <a:ext cx="8269405" cy="3115419"/>
          </a:xfrm>
        </p:spPr>
        <p:txBody>
          <a:bodyPr/>
          <a:lstStyle/>
          <a:p>
            <a:pPr marL="0" indent="0" algn="just">
              <a:lnSpc>
                <a:spcPct val="100000"/>
              </a:lnSpc>
              <a:buNone/>
            </a:pPr>
            <a:r>
              <a:rPr lang="fr-CH" sz="2800" dirty="0" smtClean="0"/>
              <a:t>C’est</a:t>
            </a:r>
            <a:r>
              <a:rPr lang="fr-CH" sz="2800" b="1" dirty="0" smtClean="0"/>
              <a:t> «une personne qui se trouve </a:t>
            </a:r>
            <a:r>
              <a:rPr lang="fr-CH" sz="2800" b="1" u="sng" dirty="0" smtClean="0"/>
              <a:t>hors du pays dont elle a la nationalité ou sa résidence habituelle</a:t>
            </a:r>
            <a:r>
              <a:rPr lang="fr-CH" sz="2800" b="1" dirty="0" smtClean="0"/>
              <a:t>, car elle y a été </a:t>
            </a:r>
            <a:r>
              <a:rPr lang="fr-CH" sz="2800" b="1" u="sng" dirty="0" smtClean="0"/>
              <a:t>persécutée ou craint d’y être persécutées</a:t>
            </a:r>
            <a:r>
              <a:rPr lang="fr-CH" sz="2800" b="1" dirty="0" smtClean="0"/>
              <a:t> du fait </a:t>
            </a:r>
            <a:r>
              <a:rPr lang="fr-CH" sz="2800" b="1" u="sng" dirty="0" smtClean="0"/>
              <a:t>de sa race, sa religion, de sans nationalité, de son appartenance à un certain groupe social ou de ses opinions politiques</a:t>
            </a:r>
            <a:r>
              <a:rPr lang="fr-CH" sz="2800" b="1" dirty="0" smtClean="0"/>
              <a:t>.»</a:t>
            </a:r>
          </a:p>
          <a:p>
            <a:pPr marL="0" indent="0">
              <a:lnSpc>
                <a:spcPct val="100000"/>
              </a:lnSpc>
              <a:buNone/>
            </a:pPr>
            <a:endParaRPr lang="de-CH" sz="2800" b="1" dirty="0"/>
          </a:p>
        </p:txBody>
      </p:sp>
      <p:sp>
        <p:nvSpPr>
          <p:cNvPr id="4" name="Espace réservé de la date 3"/>
          <p:cNvSpPr>
            <a:spLocks noGrp="1"/>
          </p:cNvSpPr>
          <p:nvPr>
            <p:ph type="dt" sz="half" idx="10"/>
          </p:nvPr>
        </p:nvSpPr>
        <p:spPr/>
        <p:txBody>
          <a:bodyPr/>
          <a:lstStyle/>
          <a:p>
            <a:fld id="{56C24E8F-7538-4F65-948E-1E825CFAFF64}" type="datetime4">
              <a:rPr lang="de-CH" smtClean="0"/>
              <a:pPr/>
              <a:t>11. Mai 2017</a:t>
            </a:fld>
            <a:r>
              <a:rPr lang="de-CH" smtClean="0"/>
              <a:t> | Folie </a:t>
            </a:r>
            <a:fld id="{9B26C301-F588-4569-B7F8-F3807FA93386}" type="slidenum">
              <a:rPr lang="de-CH" smtClean="0"/>
              <a:pPr/>
              <a:t>14</a:t>
            </a:fld>
            <a:endParaRPr lang="de-CH"/>
          </a:p>
        </p:txBody>
      </p:sp>
      <p:pic>
        <p:nvPicPr>
          <p:cNvPr id="5" name="Image 4"/>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475656" y="4797152"/>
            <a:ext cx="5832648" cy="1781839"/>
          </a:xfrm>
          <a:prstGeom prst="rect">
            <a:avLst/>
          </a:prstGeom>
        </p:spPr>
      </p:pic>
    </p:spTree>
    <p:extLst>
      <p:ext uri="{BB962C8B-B14F-4D97-AF65-F5344CB8AC3E}">
        <p14:creationId xmlns:p14="http://schemas.microsoft.com/office/powerpoint/2010/main" val="23415937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dirty="0" smtClean="0"/>
              <a:t>NON-REFOULEMENT</a:t>
            </a:r>
            <a:endParaRPr lang="de-CH" dirty="0"/>
          </a:p>
        </p:txBody>
      </p:sp>
      <p:sp>
        <p:nvSpPr>
          <p:cNvPr id="3" name="Espace réservé du contenu 2"/>
          <p:cNvSpPr>
            <a:spLocks noGrp="1"/>
          </p:cNvSpPr>
          <p:nvPr>
            <p:ph idx="1"/>
          </p:nvPr>
        </p:nvSpPr>
        <p:spPr>
          <a:xfrm>
            <a:off x="466725" y="1914529"/>
            <a:ext cx="8231188" cy="4525963"/>
          </a:xfrm>
        </p:spPr>
        <p:txBody>
          <a:bodyPr/>
          <a:lstStyle/>
          <a:p>
            <a:pPr marL="0" indent="0">
              <a:lnSpc>
                <a:spcPct val="100000"/>
              </a:lnSpc>
              <a:buNone/>
            </a:pPr>
            <a:r>
              <a:rPr lang="fr-CH" sz="2400" b="1" dirty="0" smtClean="0"/>
              <a:t>Convention relative </a:t>
            </a:r>
            <a:r>
              <a:rPr lang="fr-CH" sz="2400" b="1" dirty="0" smtClean="0"/>
              <a:t>au statut </a:t>
            </a:r>
            <a:r>
              <a:rPr lang="fr-CH" sz="2400" b="1" dirty="0" smtClean="0"/>
              <a:t>des réfugié-e-s</a:t>
            </a:r>
          </a:p>
          <a:p>
            <a:pPr>
              <a:lnSpc>
                <a:spcPct val="100000"/>
              </a:lnSpc>
            </a:pPr>
            <a:r>
              <a:rPr lang="fr-CH" sz="2400" dirty="0" smtClean="0"/>
              <a:t>Art. 33: Défense d’expulsion ou de refoulement</a:t>
            </a:r>
            <a:endParaRPr lang="de-CH" sz="2400" dirty="0"/>
          </a:p>
          <a:p>
            <a:pPr marL="0" indent="0">
              <a:lnSpc>
                <a:spcPct val="100000"/>
              </a:lnSpc>
              <a:buNone/>
            </a:pPr>
            <a:endParaRPr lang="fr-CH" sz="2400" dirty="0"/>
          </a:p>
          <a:p>
            <a:pPr marL="0" indent="0">
              <a:lnSpc>
                <a:spcPct val="100000"/>
              </a:lnSpc>
              <a:buNone/>
            </a:pPr>
            <a:r>
              <a:rPr lang="fr-CH" sz="2400" b="1" dirty="0" smtClean="0"/>
              <a:t>Constitution fédérale de la Confédération suisse</a:t>
            </a:r>
          </a:p>
          <a:p>
            <a:pPr>
              <a:lnSpc>
                <a:spcPct val="100000"/>
              </a:lnSpc>
            </a:pPr>
            <a:r>
              <a:rPr lang="fr-CH" sz="2400" dirty="0" smtClean="0"/>
              <a:t>Art. 25: (2) «Les réfugiés </a:t>
            </a:r>
            <a:r>
              <a:rPr lang="fr-CH" sz="2400" b="1" dirty="0" smtClean="0">
                <a:solidFill>
                  <a:schemeClr val="accent6">
                    <a:lumMod val="60000"/>
                    <a:lumOff val="40000"/>
                  </a:schemeClr>
                </a:solidFill>
              </a:rPr>
              <a:t>ne peuvent être refoulés sur le territoire d’un État dans lequel ils sont persécutés </a:t>
            </a:r>
            <a:r>
              <a:rPr lang="fr-CH" sz="2400" dirty="0" smtClean="0"/>
              <a:t>ni remis aux autorités d’un tel </a:t>
            </a:r>
            <a:r>
              <a:rPr lang="fr-CH" sz="2400" dirty="0" smtClean="0"/>
              <a:t>État</a:t>
            </a:r>
            <a:r>
              <a:rPr lang="fr-CH" sz="2400" dirty="0" smtClean="0"/>
              <a:t>.</a:t>
            </a:r>
          </a:p>
          <a:p>
            <a:pPr>
              <a:lnSpc>
                <a:spcPct val="100000"/>
              </a:lnSpc>
            </a:pPr>
            <a:r>
              <a:rPr lang="fr-CH" sz="2400" dirty="0" smtClean="0"/>
              <a:t>(3) Nul ne peut être refoulé sur le territoire d’un </a:t>
            </a:r>
            <a:r>
              <a:rPr lang="fr-CH" sz="2400" dirty="0"/>
              <a:t>État </a:t>
            </a:r>
            <a:r>
              <a:rPr lang="fr-CH" sz="2400" dirty="0" smtClean="0"/>
              <a:t>dans lequel il risque la </a:t>
            </a:r>
            <a:r>
              <a:rPr lang="fr-CH" sz="2400" b="1" dirty="0" smtClean="0">
                <a:solidFill>
                  <a:schemeClr val="accent6">
                    <a:lumMod val="60000"/>
                    <a:lumOff val="40000"/>
                  </a:schemeClr>
                </a:solidFill>
              </a:rPr>
              <a:t>torture</a:t>
            </a:r>
            <a:r>
              <a:rPr lang="fr-CH" sz="2400" dirty="0" smtClean="0"/>
              <a:t> ou tout autre traitement ou </a:t>
            </a:r>
            <a:r>
              <a:rPr lang="fr-CH" sz="2400" b="1" dirty="0" smtClean="0">
                <a:solidFill>
                  <a:schemeClr val="accent6">
                    <a:lumMod val="60000"/>
                    <a:lumOff val="40000"/>
                  </a:schemeClr>
                </a:solidFill>
              </a:rPr>
              <a:t>peine cruels et inhumains</a:t>
            </a:r>
            <a:r>
              <a:rPr lang="fr-CH" sz="2400" dirty="0" smtClean="0"/>
              <a:t>.</a:t>
            </a:r>
            <a:endParaRPr lang="de-CH" sz="2400" dirty="0"/>
          </a:p>
        </p:txBody>
      </p:sp>
      <p:sp>
        <p:nvSpPr>
          <p:cNvPr id="4" name="Espace réservé de la date 3"/>
          <p:cNvSpPr>
            <a:spLocks noGrp="1"/>
          </p:cNvSpPr>
          <p:nvPr>
            <p:ph type="dt" sz="half" idx="10"/>
          </p:nvPr>
        </p:nvSpPr>
        <p:spPr/>
        <p:txBody>
          <a:bodyPr/>
          <a:lstStyle/>
          <a:p>
            <a:fld id="{56C24E8F-7538-4F65-948E-1E825CFAFF64}" type="datetime4">
              <a:rPr lang="de-CH" smtClean="0"/>
              <a:pPr/>
              <a:t>11. Mai 2017</a:t>
            </a:fld>
            <a:r>
              <a:rPr lang="de-CH" smtClean="0"/>
              <a:t> | Folie </a:t>
            </a:r>
            <a:fld id="{9B26C301-F588-4569-B7F8-F3807FA93386}" type="slidenum">
              <a:rPr lang="de-CH" smtClean="0"/>
              <a:pPr/>
              <a:t>15</a:t>
            </a:fld>
            <a:endParaRPr lang="de-CH"/>
          </a:p>
        </p:txBody>
      </p:sp>
    </p:spTree>
    <p:extLst>
      <p:ext uri="{BB962C8B-B14F-4D97-AF65-F5344CB8AC3E}">
        <p14:creationId xmlns:p14="http://schemas.microsoft.com/office/powerpoint/2010/main" val="7856718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fr-CH" dirty="0" smtClean="0"/>
              <a:t>À VOTRE AVIS…</a:t>
            </a:r>
            <a:endParaRPr lang="fr-CH" dirty="0"/>
          </a:p>
        </p:txBody>
      </p:sp>
      <p:sp>
        <p:nvSpPr>
          <p:cNvPr id="4099" name="Rectangle 3"/>
          <p:cNvSpPr>
            <a:spLocks noGrp="1" noChangeArrowheads="1"/>
          </p:cNvSpPr>
          <p:nvPr>
            <p:ph type="body" idx="1"/>
          </p:nvPr>
        </p:nvSpPr>
        <p:spPr>
          <a:xfrm>
            <a:off x="465137" y="2852936"/>
            <a:ext cx="8231188" cy="794395"/>
          </a:xfrm>
        </p:spPr>
        <p:txBody>
          <a:bodyPr/>
          <a:lstStyle/>
          <a:p>
            <a:pPr marL="0" indent="0" algn="ctr">
              <a:lnSpc>
                <a:spcPct val="150000"/>
              </a:lnSpc>
              <a:buNone/>
            </a:pPr>
            <a:r>
              <a:rPr lang="fr-CH" sz="3600" b="1" dirty="0" smtClean="0"/>
              <a:t>Qui est </a:t>
            </a:r>
            <a:r>
              <a:rPr lang="fr-CH" sz="3600" b="1" dirty="0" err="1" smtClean="0"/>
              <a:t>censé∙e∙s</a:t>
            </a:r>
            <a:r>
              <a:rPr lang="fr-CH" sz="3600" b="1" dirty="0" smtClean="0"/>
              <a:t> protéger les droits humains?</a:t>
            </a:r>
            <a:endParaRPr lang="fr-CH" sz="3600" b="1" dirty="0"/>
          </a:p>
        </p:txBody>
      </p:sp>
    </p:spTree>
    <p:extLst>
      <p:ext uri="{BB962C8B-B14F-4D97-AF65-F5344CB8AC3E}">
        <p14:creationId xmlns:p14="http://schemas.microsoft.com/office/powerpoint/2010/main" val="25719595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llipse 8"/>
          <p:cNvSpPr/>
          <p:nvPr/>
        </p:nvSpPr>
        <p:spPr>
          <a:xfrm>
            <a:off x="1071531" y="1688112"/>
            <a:ext cx="6956853" cy="4837232"/>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de-CH" sz="1500" dirty="0"/>
          </a:p>
        </p:txBody>
      </p:sp>
      <p:sp>
        <p:nvSpPr>
          <p:cNvPr id="10" name="Ellipse 9"/>
          <p:cNvSpPr/>
          <p:nvPr/>
        </p:nvSpPr>
        <p:spPr>
          <a:xfrm>
            <a:off x="1893253" y="2409564"/>
            <a:ext cx="5331942" cy="3395700"/>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de-CH" sz="1500" dirty="0"/>
          </a:p>
        </p:txBody>
      </p:sp>
      <p:sp>
        <p:nvSpPr>
          <p:cNvPr id="11" name="Ellipse 10"/>
          <p:cNvSpPr/>
          <p:nvPr/>
        </p:nvSpPr>
        <p:spPr>
          <a:xfrm>
            <a:off x="2771800" y="3066619"/>
            <a:ext cx="3771901" cy="2162581"/>
          </a:xfrm>
          <a:prstGeom prst="ellipse">
            <a:avLst/>
          </a:prstGeom>
          <a:solidFill>
            <a:srgbClr val="2BF5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de-CH" sz="1500" dirty="0"/>
          </a:p>
        </p:txBody>
      </p:sp>
      <p:sp>
        <p:nvSpPr>
          <p:cNvPr id="12" name="Ellipse 11"/>
          <p:cNvSpPr/>
          <p:nvPr/>
        </p:nvSpPr>
        <p:spPr>
          <a:xfrm>
            <a:off x="3419872" y="3770225"/>
            <a:ext cx="2448271" cy="92996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fr-CH" sz="1500" b="1" dirty="0">
                <a:solidFill>
                  <a:schemeClr val="tx1"/>
                </a:solidFill>
                <a:latin typeface="Amnesty Trade Gothic Cn" panose="020B0506040303020004" pitchFamily="34" charset="0"/>
              </a:rPr>
              <a:t>Moi, toi, nous, vous, toutes, tous</a:t>
            </a:r>
            <a:endParaRPr lang="de-CH" sz="1500" b="1" dirty="0">
              <a:solidFill>
                <a:schemeClr val="tx1"/>
              </a:solidFill>
              <a:latin typeface="Amnesty Trade Gothic Cn" panose="020B0506040303020004" pitchFamily="34" charset="0"/>
            </a:endParaRPr>
          </a:p>
        </p:txBody>
      </p:sp>
      <p:sp>
        <p:nvSpPr>
          <p:cNvPr id="13" name="ZoneTexte 12"/>
          <p:cNvSpPr txBox="1"/>
          <p:nvPr/>
        </p:nvSpPr>
        <p:spPr>
          <a:xfrm>
            <a:off x="3178188" y="3378572"/>
            <a:ext cx="2952328" cy="600164"/>
          </a:xfrm>
          <a:prstGeom prst="rect">
            <a:avLst/>
          </a:prstGeom>
          <a:noFill/>
        </p:spPr>
        <p:txBody>
          <a:bodyPr wrap="square" rtlCol="0">
            <a:spAutoFit/>
          </a:bodyPr>
          <a:lstStyle/>
          <a:p>
            <a:pPr algn="ctr"/>
            <a:r>
              <a:rPr lang="fr-CH" sz="1800" b="1" dirty="0">
                <a:latin typeface="Amnesty Trade Gothic Cn" panose="020B0506040303020004" pitchFamily="34" charset="0"/>
              </a:rPr>
              <a:t>Système de protection national</a:t>
            </a:r>
            <a:endParaRPr lang="de-CH" sz="1800" b="1" dirty="0">
              <a:latin typeface="Amnesty Trade Gothic Cn" panose="020B0506040303020004" pitchFamily="34" charset="0"/>
            </a:endParaRPr>
          </a:p>
          <a:p>
            <a:endParaRPr lang="de-CH" sz="1500" dirty="0"/>
          </a:p>
        </p:txBody>
      </p:sp>
      <p:sp>
        <p:nvSpPr>
          <p:cNvPr id="14" name="ZoneTexte 13"/>
          <p:cNvSpPr txBox="1"/>
          <p:nvPr/>
        </p:nvSpPr>
        <p:spPr>
          <a:xfrm>
            <a:off x="2771800" y="2654817"/>
            <a:ext cx="4032448" cy="630942"/>
          </a:xfrm>
          <a:prstGeom prst="rect">
            <a:avLst/>
          </a:prstGeom>
          <a:noFill/>
        </p:spPr>
        <p:txBody>
          <a:bodyPr wrap="square" rtlCol="0">
            <a:spAutoFit/>
          </a:bodyPr>
          <a:lstStyle/>
          <a:p>
            <a:r>
              <a:rPr lang="fr-CH" b="1" dirty="0" smtClean="0">
                <a:latin typeface="Amnesty Trade Gothic Cn" panose="020B0506040303020004" pitchFamily="34" charset="0"/>
              </a:rPr>
              <a:t>Systèmes </a:t>
            </a:r>
            <a:r>
              <a:rPr lang="fr-CH" b="1" dirty="0">
                <a:latin typeface="Amnesty Trade Gothic Cn" panose="020B0506040303020004" pitchFamily="34" charset="0"/>
              </a:rPr>
              <a:t>de protection </a:t>
            </a:r>
            <a:r>
              <a:rPr lang="fr-CH" b="1" dirty="0" smtClean="0">
                <a:latin typeface="Amnesty Trade Gothic Cn" panose="020B0506040303020004" pitchFamily="34" charset="0"/>
              </a:rPr>
              <a:t>régionaux</a:t>
            </a:r>
            <a:endParaRPr lang="de-CH" b="1" dirty="0">
              <a:latin typeface="Amnesty Trade Gothic Cn" panose="020B0506040303020004" pitchFamily="34" charset="0"/>
            </a:endParaRPr>
          </a:p>
          <a:p>
            <a:endParaRPr lang="de-CH" sz="1500" dirty="0"/>
          </a:p>
        </p:txBody>
      </p:sp>
      <p:sp>
        <p:nvSpPr>
          <p:cNvPr id="15" name="ZoneTexte 14"/>
          <p:cNvSpPr txBox="1"/>
          <p:nvPr/>
        </p:nvSpPr>
        <p:spPr>
          <a:xfrm>
            <a:off x="2731330" y="2016669"/>
            <a:ext cx="3655788" cy="630942"/>
          </a:xfrm>
          <a:prstGeom prst="rect">
            <a:avLst/>
          </a:prstGeom>
          <a:noFill/>
        </p:spPr>
        <p:txBody>
          <a:bodyPr wrap="square" rtlCol="0">
            <a:spAutoFit/>
          </a:bodyPr>
          <a:lstStyle/>
          <a:p>
            <a:r>
              <a:rPr lang="fr-CH" b="1" dirty="0">
                <a:latin typeface="Amnesty Trade Gothic Cn" panose="020B0506040303020004" pitchFamily="34" charset="0"/>
              </a:rPr>
              <a:t>Système de protection international</a:t>
            </a:r>
            <a:endParaRPr lang="de-CH" b="1" dirty="0">
              <a:latin typeface="Amnesty Trade Gothic Cn" panose="020B0506040303020004" pitchFamily="34" charset="0"/>
            </a:endParaRPr>
          </a:p>
          <a:p>
            <a:endParaRPr lang="de-CH" sz="1500" dirty="0">
              <a:solidFill>
                <a:schemeClr val="bg1"/>
              </a:solidFill>
              <a:latin typeface="Amnesty Trade Gothic Cn" panose="020B0506040303020004" pitchFamily="34" charset="0"/>
            </a:endParaRPr>
          </a:p>
        </p:txBody>
      </p:sp>
      <p:sp>
        <p:nvSpPr>
          <p:cNvPr id="16" name="Rectangle 2"/>
          <p:cNvSpPr>
            <a:spLocks noGrp="1" noChangeArrowheads="1"/>
          </p:cNvSpPr>
          <p:nvPr>
            <p:ph type="title"/>
          </p:nvPr>
        </p:nvSpPr>
        <p:spPr>
          <a:xfrm>
            <a:off x="539552" y="201541"/>
            <a:ext cx="8229600" cy="1143000"/>
          </a:xfrm>
        </p:spPr>
        <p:txBody>
          <a:bodyPr/>
          <a:lstStyle/>
          <a:p>
            <a:r>
              <a:rPr lang="fr-CH" dirty="0" smtClean="0"/>
              <a:t>SYSTEMES DE PROTECTION ET DE GARANTIE DES DROITS HUMAINS</a:t>
            </a:r>
            <a:endParaRPr lang="fr-CH" dirty="0"/>
          </a:p>
        </p:txBody>
      </p:sp>
    </p:spTree>
    <p:extLst>
      <p:ext uri="{BB962C8B-B14F-4D97-AF65-F5344CB8AC3E}">
        <p14:creationId xmlns:p14="http://schemas.microsoft.com/office/powerpoint/2010/main" val="5715713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pPr algn="ctr"/>
            <a:r>
              <a:rPr lang="fr-CH" dirty="0"/>
              <a:t>É</a:t>
            </a:r>
            <a:r>
              <a:rPr lang="fr-CH" dirty="0" smtClean="0"/>
              <a:t>TATS ET RESPONSABILITÉS</a:t>
            </a:r>
            <a:endParaRPr lang="de-CH" dirty="0"/>
          </a:p>
        </p:txBody>
      </p:sp>
      <p:sp>
        <p:nvSpPr>
          <p:cNvPr id="7" name="Espace réservé du contenu 6"/>
          <p:cNvSpPr>
            <a:spLocks noGrp="1"/>
          </p:cNvSpPr>
          <p:nvPr>
            <p:ph idx="1"/>
          </p:nvPr>
        </p:nvSpPr>
        <p:spPr>
          <a:xfrm>
            <a:off x="179512" y="1617909"/>
            <a:ext cx="6336704" cy="4961082"/>
          </a:xfrm>
        </p:spPr>
        <p:txBody>
          <a:bodyPr/>
          <a:lstStyle/>
          <a:p>
            <a:pPr>
              <a:lnSpc>
                <a:spcPct val="100000"/>
              </a:lnSpc>
            </a:pPr>
            <a:endParaRPr lang="fr-CH" sz="2400" b="1" dirty="0" smtClean="0"/>
          </a:p>
          <a:p>
            <a:pPr>
              <a:lnSpc>
                <a:spcPct val="100000"/>
              </a:lnSpc>
            </a:pPr>
            <a:r>
              <a:rPr lang="fr-CH" sz="2400" b="1" dirty="0" smtClean="0"/>
              <a:t>Les États sont souverains</a:t>
            </a:r>
            <a:r>
              <a:rPr lang="fr-CH" sz="2400" dirty="0"/>
              <a:t> </a:t>
            </a:r>
            <a:r>
              <a:rPr lang="fr-CH" sz="2400" dirty="0" smtClean="0"/>
              <a:t>&gt; C’est la loi </a:t>
            </a:r>
            <a:r>
              <a:rPr lang="fr-CH" sz="2400" dirty="0" smtClean="0"/>
              <a:t>suisse </a:t>
            </a:r>
            <a:r>
              <a:rPr lang="fr-CH" sz="2400" dirty="0" smtClean="0"/>
              <a:t>qui régit la présence/résidence d’étrangers sur son territoire. </a:t>
            </a:r>
          </a:p>
          <a:p>
            <a:pPr>
              <a:lnSpc>
                <a:spcPct val="100000"/>
              </a:lnSpc>
            </a:pPr>
            <a:endParaRPr lang="fr-CH" sz="2400" dirty="0" smtClean="0"/>
          </a:p>
          <a:p>
            <a:pPr>
              <a:lnSpc>
                <a:spcPct val="100000"/>
              </a:lnSpc>
            </a:pPr>
            <a:r>
              <a:rPr lang="fr-CH" sz="2400" b="1" dirty="0" smtClean="0"/>
              <a:t>Les États ont le devoir </a:t>
            </a:r>
            <a:r>
              <a:rPr lang="fr-CH" sz="2400" dirty="0" smtClean="0"/>
              <a:t>de respecter leurs engagements. Ils ont </a:t>
            </a:r>
            <a:r>
              <a:rPr lang="fr-CH" sz="2400" b="1" dirty="0" smtClean="0"/>
              <a:t>la responsabilité de </a:t>
            </a:r>
            <a:r>
              <a:rPr lang="fr-CH" sz="2400" b="1" dirty="0"/>
              <a:t>protéger les </a:t>
            </a:r>
            <a:r>
              <a:rPr lang="fr-CH" sz="2400" b="1" dirty="0" smtClean="0"/>
              <a:t>réfugié-e-s et </a:t>
            </a:r>
            <a:r>
              <a:rPr lang="fr-CH" sz="2400" dirty="0" smtClean="0"/>
              <a:t>leurs droits.</a:t>
            </a:r>
            <a:endParaRPr lang="fr-CH" sz="2400" dirty="0"/>
          </a:p>
          <a:p>
            <a:pPr algn="just">
              <a:lnSpc>
                <a:spcPct val="100000"/>
              </a:lnSpc>
            </a:pPr>
            <a:endParaRPr lang="de-CH" sz="2400" dirty="0"/>
          </a:p>
        </p:txBody>
      </p:sp>
      <p:sp>
        <p:nvSpPr>
          <p:cNvPr id="5" name="Espace réservé de la date 4"/>
          <p:cNvSpPr>
            <a:spLocks noGrp="1"/>
          </p:cNvSpPr>
          <p:nvPr>
            <p:ph type="dt" sz="half" idx="10"/>
          </p:nvPr>
        </p:nvSpPr>
        <p:spPr/>
        <p:txBody>
          <a:bodyPr/>
          <a:lstStyle/>
          <a:p>
            <a:fld id="{56C24E8F-7538-4F65-948E-1E825CFAFF64}" type="datetime4">
              <a:rPr lang="de-CH" smtClean="0"/>
              <a:pPr/>
              <a:t>11. Mai 2017</a:t>
            </a:fld>
            <a:r>
              <a:rPr lang="de-CH" smtClean="0"/>
              <a:t> | Folie </a:t>
            </a:r>
            <a:fld id="{812AB564-E46B-4ED3-857C-9532289BBB64}" type="slidenum">
              <a:rPr lang="de-CH" smtClean="0"/>
              <a:pPr/>
              <a:t>18</a:t>
            </a:fld>
            <a:endParaRPr lang="de-CH"/>
          </a:p>
        </p:txBody>
      </p:sp>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4962" y="2010218"/>
            <a:ext cx="2376264" cy="4176464"/>
          </a:xfrm>
          <a:prstGeom prst="rect">
            <a:avLst/>
          </a:prstGeom>
        </p:spPr>
      </p:pic>
    </p:spTree>
    <p:extLst>
      <p:ext uri="{BB962C8B-B14F-4D97-AF65-F5344CB8AC3E}">
        <p14:creationId xmlns:p14="http://schemas.microsoft.com/office/powerpoint/2010/main" val="1513294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dirty="0" smtClean="0"/>
              <a:t>AMNESTY ET «I WELCOME»</a:t>
            </a:r>
            <a:endParaRPr lang="de-CH" dirty="0"/>
          </a:p>
        </p:txBody>
      </p:sp>
      <p:sp>
        <p:nvSpPr>
          <p:cNvPr id="3" name="Espace réservé du contenu 2"/>
          <p:cNvSpPr>
            <a:spLocks noGrp="1"/>
          </p:cNvSpPr>
          <p:nvPr>
            <p:ph idx="1"/>
          </p:nvPr>
        </p:nvSpPr>
        <p:spPr>
          <a:xfrm>
            <a:off x="466725" y="1628484"/>
            <a:ext cx="8231188" cy="4195763"/>
          </a:xfrm>
        </p:spPr>
        <p:txBody>
          <a:bodyPr/>
          <a:lstStyle/>
          <a:p>
            <a:pPr marL="457200" lvl="1" indent="0">
              <a:buNone/>
            </a:pPr>
            <a:endParaRPr lang="de-CH" sz="2200" dirty="0" smtClean="0"/>
          </a:p>
          <a:p>
            <a:pPr marL="0" lvl="0" indent="0">
              <a:buNone/>
            </a:pPr>
            <a:endParaRPr lang="de-CH" sz="2200" dirty="0" smtClean="0"/>
          </a:p>
          <a:p>
            <a:pPr lvl="0"/>
            <a:endParaRPr lang="de-CH" sz="2200" dirty="0"/>
          </a:p>
          <a:p>
            <a:pPr>
              <a:spcBef>
                <a:spcPts val="1200"/>
              </a:spcBef>
            </a:pPr>
            <a:endParaRPr lang="fr-CH" dirty="0" smtClean="0"/>
          </a:p>
        </p:txBody>
      </p:sp>
      <p:sp>
        <p:nvSpPr>
          <p:cNvPr id="6" name="Textfeld 5"/>
          <p:cNvSpPr txBox="1"/>
          <p:nvPr/>
        </p:nvSpPr>
        <p:spPr>
          <a:xfrm>
            <a:off x="714383" y="2002890"/>
            <a:ext cx="6163195" cy="430887"/>
          </a:xfrm>
          <a:prstGeom prst="rect">
            <a:avLst/>
          </a:prstGeom>
          <a:noFill/>
        </p:spPr>
        <p:txBody>
          <a:bodyPr wrap="square" rtlCol="0">
            <a:spAutoFit/>
          </a:bodyPr>
          <a:lstStyle/>
          <a:p>
            <a:r>
              <a:rPr lang="de-CH" sz="2200" dirty="0" smtClean="0"/>
              <a:t>3 Sujets: Mann</a:t>
            </a:r>
            <a:r>
              <a:rPr lang="de-CH" sz="2200" smtClean="0"/>
              <a:t>, Frau und </a:t>
            </a:r>
            <a:r>
              <a:rPr lang="de-CH" sz="2200" dirty="0" smtClean="0"/>
              <a:t>Kind</a:t>
            </a:r>
          </a:p>
        </p:txBody>
      </p:sp>
      <p:pic>
        <p:nvPicPr>
          <p:cNvPr id="8" name="Grafik 7"/>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38161" y="1844824"/>
            <a:ext cx="9144000" cy="4331680"/>
          </a:xfrm>
          <a:prstGeom prst="rect">
            <a:avLst/>
          </a:prstGeom>
        </p:spPr>
      </p:pic>
      <p:sp>
        <p:nvSpPr>
          <p:cNvPr id="4" name="Rectangle 3"/>
          <p:cNvSpPr/>
          <p:nvPr/>
        </p:nvSpPr>
        <p:spPr>
          <a:xfrm>
            <a:off x="2915816" y="2025505"/>
            <a:ext cx="4572000" cy="3970318"/>
          </a:xfrm>
          <a:prstGeom prst="rect">
            <a:avLst/>
          </a:prstGeom>
          <a:solidFill>
            <a:schemeClr val="bg1"/>
          </a:solidFill>
        </p:spPr>
        <p:txBody>
          <a:bodyPr>
            <a:spAutoFit/>
          </a:bodyPr>
          <a:lstStyle/>
          <a:p>
            <a:pPr marL="0" lvl="0" indent="0">
              <a:lnSpc>
                <a:spcPct val="100000"/>
              </a:lnSpc>
              <a:buNone/>
            </a:pPr>
            <a:r>
              <a:rPr lang="fr-CH" sz="2800" b="1" dirty="0"/>
              <a:t>OBJECTIF MONDIAL: </a:t>
            </a:r>
          </a:p>
          <a:p>
            <a:pPr lvl="0">
              <a:lnSpc>
                <a:spcPct val="100000"/>
              </a:lnSpc>
            </a:pPr>
            <a:endParaRPr lang="fr-CH" sz="2800" b="1" dirty="0"/>
          </a:p>
          <a:p>
            <a:pPr marL="0" lvl="0" indent="0">
              <a:lnSpc>
                <a:spcPct val="100000"/>
              </a:lnSpc>
              <a:buNone/>
            </a:pPr>
            <a:r>
              <a:rPr lang="fr-CH" sz="2800" b="1" dirty="0"/>
              <a:t>Les </a:t>
            </a:r>
            <a:r>
              <a:rPr lang="fr-CH" sz="2800" b="1" dirty="0" err="1"/>
              <a:t>réfugié</a:t>
            </a:r>
            <a:r>
              <a:rPr lang="fr-CH" altLang="fr-FR" sz="2800" b="1" dirty="0" err="1"/>
              <a:t>·e·</a:t>
            </a:r>
            <a:r>
              <a:rPr lang="fr-CH" sz="2800" b="1" dirty="0" err="1"/>
              <a:t>s</a:t>
            </a:r>
            <a:r>
              <a:rPr lang="fr-CH" sz="2800" b="1" dirty="0"/>
              <a:t> sont mieux </a:t>
            </a:r>
            <a:r>
              <a:rPr lang="fr-CH" sz="2800" b="1" dirty="0" err="1"/>
              <a:t>protégé</a:t>
            </a:r>
            <a:r>
              <a:rPr lang="fr-CH" altLang="fr-FR" sz="2800" b="1" dirty="0" err="1"/>
              <a:t>·e·</a:t>
            </a:r>
            <a:r>
              <a:rPr lang="fr-CH" sz="2800" b="1" dirty="0" err="1"/>
              <a:t>s</a:t>
            </a:r>
            <a:r>
              <a:rPr lang="fr-CH" sz="2800" b="1" dirty="0"/>
              <a:t> et peuvent exercer leurs </a:t>
            </a:r>
            <a:r>
              <a:rPr lang="fr-CH" sz="2800" b="1" dirty="0" smtClean="0"/>
              <a:t>droits </a:t>
            </a:r>
            <a:r>
              <a:rPr lang="fr-CH" sz="2800" b="1" dirty="0"/>
              <a:t>humains grâce au partage renforcé des responsabilités au niveau mondial et à la coopération internationale</a:t>
            </a:r>
          </a:p>
        </p:txBody>
      </p:sp>
    </p:spTree>
    <p:extLst>
      <p:ext uri="{BB962C8B-B14F-4D97-AF65-F5344CB8AC3E}">
        <p14:creationId xmlns:p14="http://schemas.microsoft.com/office/powerpoint/2010/main" val="76960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FFFF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56C24E8F-7538-4F65-948E-1E825CFAFF64}" type="datetime4">
              <a:rPr lang="de-CH" smtClean="0"/>
              <a:pPr/>
              <a:t>11. Mai 2017</a:t>
            </a:fld>
            <a:r>
              <a:rPr lang="de-CH" smtClean="0"/>
              <a:t> | Folie </a:t>
            </a:r>
            <a:fld id="{9B26C301-F588-4569-B7F8-F3807FA93386}" type="slidenum">
              <a:rPr lang="de-CH" smtClean="0"/>
              <a:pPr/>
              <a:t>2</a:t>
            </a:fld>
            <a:endParaRPr lang="de-CH"/>
          </a:p>
        </p:txBody>
      </p:sp>
      <p:sp>
        <p:nvSpPr>
          <p:cNvPr id="5" name="ZoneTexte 4"/>
          <p:cNvSpPr txBox="1"/>
          <p:nvPr/>
        </p:nvSpPr>
        <p:spPr>
          <a:xfrm>
            <a:off x="2051720" y="2564904"/>
            <a:ext cx="4820550" cy="923330"/>
          </a:xfrm>
          <a:prstGeom prst="rect">
            <a:avLst/>
          </a:prstGeom>
          <a:noFill/>
        </p:spPr>
        <p:txBody>
          <a:bodyPr wrap="none" rtlCol="0">
            <a:spAutoFit/>
          </a:bodyPr>
          <a:lstStyle/>
          <a:p>
            <a:r>
              <a:rPr lang="fr-CH" sz="5400" b="1" dirty="0" smtClean="0"/>
              <a:t>Première partie</a:t>
            </a:r>
            <a:endParaRPr lang="de-CH" sz="5400" b="1" dirty="0"/>
          </a:p>
        </p:txBody>
      </p:sp>
    </p:spTree>
    <p:extLst>
      <p:ext uri="{BB962C8B-B14F-4D97-AF65-F5344CB8AC3E}">
        <p14:creationId xmlns:p14="http://schemas.microsoft.com/office/powerpoint/2010/main" val="14502927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chor="b"/>
          <a:lstStyle/>
          <a:p>
            <a:r>
              <a:rPr lang="de-CH" sz="4500" dirty="0"/>
              <a:t>AMNESTY YOUTH</a:t>
            </a:r>
          </a:p>
        </p:txBody>
      </p:sp>
      <p:sp>
        <p:nvSpPr>
          <p:cNvPr id="4099" name="Rectangle 3"/>
          <p:cNvSpPr>
            <a:spLocks noGrp="1" noChangeArrowheads="1"/>
          </p:cNvSpPr>
          <p:nvPr>
            <p:ph type="body" idx="1"/>
          </p:nvPr>
        </p:nvSpPr>
        <p:spPr>
          <a:xfrm>
            <a:off x="1" y="2128828"/>
            <a:ext cx="6152539" cy="3493647"/>
          </a:xfrm>
        </p:spPr>
        <p:txBody>
          <a:bodyPr/>
          <a:lstStyle/>
          <a:p>
            <a:pPr marL="0" indent="0">
              <a:buNone/>
            </a:pPr>
            <a:endParaRPr lang="fr-CH" dirty="0" smtClean="0"/>
          </a:p>
          <a:p>
            <a:pPr lvl="0"/>
            <a:r>
              <a:rPr lang="fr-CH" dirty="0"/>
              <a:t>Rejoins AMNESTY YOUTH et change le monde</a:t>
            </a:r>
          </a:p>
          <a:p>
            <a:pPr lvl="0"/>
            <a:r>
              <a:rPr lang="fr-CH" dirty="0"/>
              <a:t>Depuis chez toi ou lors de rencontres nationales</a:t>
            </a:r>
          </a:p>
          <a:p>
            <a:pPr lvl="0"/>
            <a:r>
              <a:rPr lang="fr-CH" dirty="0" smtClean="0"/>
              <a:t>60</a:t>
            </a:r>
            <a:r>
              <a:rPr lang="fr-CH" dirty="0" smtClean="0"/>
              <a:t>00 </a:t>
            </a:r>
            <a:r>
              <a:rPr lang="fr-CH" dirty="0"/>
              <a:t>personnes de moins de 26 ans s’engagent déjà </a:t>
            </a:r>
            <a:r>
              <a:rPr lang="fr-CH" dirty="0" smtClean="0"/>
              <a:t>dans </a:t>
            </a:r>
            <a:r>
              <a:rPr lang="fr-CH" dirty="0"/>
              <a:t>tout le pays</a:t>
            </a:r>
          </a:p>
          <a:p>
            <a:pPr lvl="0"/>
            <a:r>
              <a:rPr lang="fr-CH" dirty="0"/>
              <a:t>Gratuit et garanti sans spam</a:t>
            </a:r>
          </a:p>
          <a:p>
            <a:r>
              <a:rPr lang="fr-CH" dirty="0"/>
              <a:t>Ensemble, nous pouvons faire la différence ! </a:t>
            </a:r>
          </a:p>
          <a:p>
            <a:pPr marL="0" indent="0">
              <a:buNone/>
            </a:pPr>
            <a:endParaRPr lang="fr-CH" dirty="0" smtClean="0"/>
          </a:p>
          <a:p>
            <a:pPr marL="0" indent="0">
              <a:buNone/>
            </a:pPr>
            <a:r>
              <a:rPr lang="fr-CH" sz="2400" b="1" dirty="0"/>
              <a:t>INSCRIPTION </a:t>
            </a:r>
            <a:r>
              <a:rPr lang="fr-CH" sz="2400" dirty="0"/>
              <a:t>: </a:t>
            </a:r>
            <a:r>
              <a:rPr lang="fr-CH" sz="2400" dirty="0">
                <a:hlinkClick r:id="rId3"/>
              </a:rPr>
              <a:t>www.amnestyyouth.ch</a:t>
            </a:r>
            <a:r>
              <a:rPr lang="fr-CH" sz="2400" dirty="0"/>
              <a:t> </a:t>
            </a:r>
          </a:p>
        </p:txBody>
      </p:sp>
      <p:pic>
        <p:nvPicPr>
          <p:cNvPr id="2" name="Grafik 1"/>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5996875" y="2323222"/>
            <a:ext cx="2641690" cy="2641690"/>
          </a:xfrm>
          <a:prstGeom prst="rect">
            <a:avLst/>
          </a:prstGeom>
        </p:spPr>
      </p:pic>
      <p:sp>
        <p:nvSpPr>
          <p:cNvPr id="3" name="Textfeld 2"/>
          <p:cNvSpPr txBox="1"/>
          <p:nvPr/>
        </p:nvSpPr>
        <p:spPr>
          <a:xfrm>
            <a:off x="5885361" y="4994380"/>
            <a:ext cx="2173993" cy="323165"/>
          </a:xfrm>
          <a:prstGeom prst="rect">
            <a:avLst/>
          </a:prstGeom>
          <a:noFill/>
        </p:spPr>
        <p:txBody>
          <a:bodyPr wrap="none" rtlCol="0">
            <a:spAutoFit/>
          </a:bodyPr>
          <a:lstStyle/>
          <a:p>
            <a:pPr algn="r"/>
            <a:r>
              <a:rPr lang="de-CH" sz="1500" dirty="0"/>
              <a:t>Suis-</a:t>
            </a:r>
            <a:r>
              <a:rPr lang="de-CH" sz="1500" dirty="0" err="1"/>
              <a:t>nous</a:t>
            </a:r>
            <a:r>
              <a:rPr lang="de-CH" sz="1500" dirty="0"/>
              <a:t> </a:t>
            </a:r>
            <a:r>
              <a:rPr lang="de-CH" sz="1500" dirty="0" err="1"/>
              <a:t>sur</a:t>
            </a:r>
            <a:r>
              <a:rPr lang="de-CH" sz="1500" dirty="0"/>
              <a:t> </a:t>
            </a:r>
            <a:r>
              <a:rPr lang="de-CH" sz="1500" dirty="0" err="1"/>
              <a:t>Snapchat</a:t>
            </a:r>
            <a:endParaRPr lang="de-CH" sz="1500" dirty="0"/>
          </a:p>
        </p:txBody>
      </p:sp>
    </p:spTree>
    <p:extLst>
      <p:ext uri="{BB962C8B-B14F-4D97-AF65-F5344CB8AC3E}">
        <p14:creationId xmlns:p14="http://schemas.microsoft.com/office/powerpoint/2010/main" val="39891746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dirty="0" smtClean="0"/>
              <a:t>MERCI</a:t>
            </a:r>
            <a:endParaRPr lang="de-CH" dirty="0"/>
          </a:p>
        </p:txBody>
      </p:sp>
      <p:pic>
        <p:nvPicPr>
          <p:cNvPr id="7" name="Image 6"/>
          <p:cNvPicPr>
            <a:picLocks noChangeAspect="1"/>
          </p:cNvPicPr>
          <p:nvPr/>
        </p:nvPicPr>
        <p:blipFill>
          <a:blip r:embed="rId2"/>
          <a:stretch>
            <a:fillRect/>
          </a:stretch>
        </p:blipFill>
        <p:spPr>
          <a:xfrm>
            <a:off x="683570" y="1916832"/>
            <a:ext cx="7747661" cy="3979756"/>
          </a:xfrm>
          <a:prstGeom prst="rect">
            <a:avLst/>
          </a:prstGeom>
        </p:spPr>
      </p:pic>
    </p:spTree>
    <p:extLst>
      <p:ext uri="{BB962C8B-B14F-4D97-AF65-F5344CB8AC3E}">
        <p14:creationId xmlns:p14="http://schemas.microsoft.com/office/powerpoint/2010/main" val="36334387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dirty="0" smtClean="0"/>
              <a:t>C’EST QUOI LES DROITS HUMAINS?</a:t>
            </a:r>
            <a:endParaRPr lang="fr-CH" dirty="0"/>
          </a:p>
        </p:txBody>
      </p:sp>
      <p:sp>
        <p:nvSpPr>
          <p:cNvPr id="4" name="Espace réservé de la date 3"/>
          <p:cNvSpPr>
            <a:spLocks noGrp="1"/>
          </p:cNvSpPr>
          <p:nvPr>
            <p:ph type="dt" sz="half" idx="10"/>
          </p:nvPr>
        </p:nvSpPr>
        <p:spPr/>
        <p:txBody>
          <a:bodyPr/>
          <a:lstStyle/>
          <a:p>
            <a:fld id="{56C24E8F-7538-4F65-948E-1E825CFAFF64}" type="datetime4">
              <a:rPr lang="de-CH" smtClean="0"/>
              <a:pPr/>
              <a:t>11. Mai 2017</a:t>
            </a:fld>
            <a:r>
              <a:rPr lang="de-CH" smtClean="0"/>
              <a:t> | Folie </a:t>
            </a:r>
            <a:fld id="{9B26C301-F588-4569-B7F8-F3807FA93386}" type="slidenum">
              <a:rPr lang="de-CH" smtClean="0"/>
              <a:pPr/>
              <a:t>3</a:t>
            </a:fld>
            <a:endParaRPr lang="de-CH"/>
          </a:p>
        </p:txBody>
      </p:sp>
      <p:pic>
        <p:nvPicPr>
          <p:cNvPr id="3" name="Image 2"/>
          <p:cNvPicPr>
            <a:picLocks noChangeAspect="1"/>
          </p:cNvPicPr>
          <p:nvPr/>
        </p:nvPicPr>
        <p:blipFill>
          <a:blip r:embed="rId3"/>
          <a:stretch>
            <a:fillRect/>
          </a:stretch>
        </p:blipFill>
        <p:spPr>
          <a:xfrm>
            <a:off x="330956" y="2580420"/>
            <a:ext cx="8501137" cy="4277579"/>
          </a:xfrm>
          <a:prstGeom prst="rect">
            <a:avLst/>
          </a:prstGeom>
        </p:spPr>
      </p:pic>
      <p:sp>
        <p:nvSpPr>
          <p:cNvPr id="6" name="ZoneTexte 5"/>
          <p:cNvSpPr txBox="1"/>
          <p:nvPr/>
        </p:nvSpPr>
        <p:spPr>
          <a:xfrm>
            <a:off x="567337" y="1741130"/>
            <a:ext cx="8280408" cy="707886"/>
          </a:xfrm>
          <a:prstGeom prst="rect">
            <a:avLst/>
          </a:prstGeom>
          <a:noFill/>
        </p:spPr>
        <p:txBody>
          <a:bodyPr wrap="none" rtlCol="0">
            <a:spAutoFit/>
          </a:bodyPr>
          <a:lstStyle/>
          <a:p>
            <a:r>
              <a:rPr lang="fr-CH" dirty="0" smtClean="0"/>
              <a:t>Vidéo: Les droits humains en 2 minutes…</a:t>
            </a:r>
            <a:endParaRPr lang="de-CH" dirty="0" smtClean="0"/>
          </a:p>
          <a:p>
            <a:r>
              <a:rPr lang="de-CH" dirty="0" smtClean="0"/>
              <a:t>https</a:t>
            </a:r>
            <a:r>
              <a:rPr lang="de-CH" dirty="0"/>
              <a:t>://www.amnesty.ch/fr/ecole-et-formation/ecole/materiel-pedagogique</a:t>
            </a:r>
          </a:p>
        </p:txBody>
      </p:sp>
    </p:spTree>
    <p:extLst>
      <p:ext uri="{BB962C8B-B14F-4D97-AF65-F5344CB8AC3E}">
        <p14:creationId xmlns:p14="http://schemas.microsoft.com/office/powerpoint/2010/main" val="35898157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dirty="0" smtClean="0"/>
              <a:t>DÉCLARATION UNIVERSELLE DES DROITS DE L’HOMME</a:t>
            </a:r>
            <a:endParaRPr lang="fr-CH" dirty="0"/>
          </a:p>
        </p:txBody>
      </p:sp>
      <p:sp>
        <p:nvSpPr>
          <p:cNvPr id="3" name="Espace réservé du contenu 2"/>
          <p:cNvSpPr>
            <a:spLocks noGrp="1"/>
          </p:cNvSpPr>
          <p:nvPr>
            <p:ph idx="1"/>
          </p:nvPr>
        </p:nvSpPr>
        <p:spPr>
          <a:xfrm>
            <a:off x="323528" y="1255752"/>
            <a:ext cx="4612513" cy="4081005"/>
          </a:xfrm>
        </p:spPr>
        <p:txBody>
          <a:bodyPr/>
          <a:lstStyle/>
          <a:p>
            <a:endParaRPr lang="fr-CH" dirty="0" smtClean="0"/>
          </a:p>
          <a:p>
            <a:endParaRPr lang="fr-CH" dirty="0"/>
          </a:p>
          <a:p>
            <a:endParaRPr lang="fr-CH" dirty="0" smtClean="0"/>
          </a:p>
          <a:p>
            <a:endParaRPr lang="fr-CH" dirty="0" smtClean="0"/>
          </a:p>
          <a:p>
            <a:r>
              <a:rPr lang="fr-CH" sz="2400" dirty="0" smtClean="0"/>
              <a:t>Adoptée en 1948</a:t>
            </a:r>
          </a:p>
          <a:p>
            <a:endParaRPr lang="fr-CH" sz="2400" dirty="0"/>
          </a:p>
          <a:p>
            <a:r>
              <a:rPr lang="fr-CH" sz="2400" dirty="0" smtClean="0"/>
              <a:t>30 articles</a:t>
            </a:r>
          </a:p>
          <a:p>
            <a:endParaRPr lang="fr-CH" sz="2400" dirty="0"/>
          </a:p>
          <a:p>
            <a:r>
              <a:rPr lang="fr-CH" sz="2400" dirty="0" smtClean="0"/>
              <a:t>Idéal</a:t>
            </a:r>
          </a:p>
          <a:p>
            <a:endParaRPr lang="fr-CH" sz="2400" dirty="0"/>
          </a:p>
          <a:p>
            <a:r>
              <a:rPr lang="fr-CH" sz="2400" dirty="0" smtClean="0"/>
              <a:t>En découle </a:t>
            </a:r>
            <a:r>
              <a:rPr lang="fr-CH" sz="2400" dirty="0"/>
              <a:t>9</a:t>
            </a:r>
            <a:r>
              <a:rPr lang="fr-CH" sz="2400" dirty="0" smtClean="0"/>
              <a:t> Conventions</a:t>
            </a:r>
            <a:endParaRPr lang="fr-CH" sz="2400" dirty="0"/>
          </a:p>
        </p:txBody>
      </p:sp>
      <p:sp>
        <p:nvSpPr>
          <p:cNvPr id="4" name="Espace réservé de la date 3"/>
          <p:cNvSpPr>
            <a:spLocks noGrp="1"/>
          </p:cNvSpPr>
          <p:nvPr>
            <p:ph type="dt" sz="half" idx="10"/>
          </p:nvPr>
        </p:nvSpPr>
        <p:spPr/>
        <p:txBody>
          <a:bodyPr/>
          <a:lstStyle/>
          <a:p>
            <a:fld id="{56C24E8F-7538-4F65-948E-1E825CFAFF64}" type="datetime4">
              <a:rPr lang="de-CH" smtClean="0"/>
              <a:pPr/>
              <a:t>11. Mai 2017</a:t>
            </a:fld>
            <a:r>
              <a:rPr lang="de-CH" smtClean="0"/>
              <a:t> | Folie </a:t>
            </a:r>
            <a:fld id="{9B26C301-F588-4569-B7F8-F3807FA93386}" type="slidenum">
              <a:rPr lang="de-CH" smtClean="0"/>
              <a:pPr/>
              <a:t>4</a:t>
            </a:fld>
            <a:endParaRPr lang="de-CH"/>
          </a:p>
        </p:txBody>
      </p:sp>
      <p:pic>
        <p:nvPicPr>
          <p:cNvPr id="5" name="Image 4"/>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4592849" y="2398752"/>
            <a:ext cx="3923119" cy="3384376"/>
          </a:xfrm>
          <a:prstGeom prst="rect">
            <a:avLst/>
          </a:prstGeom>
        </p:spPr>
      </p:pic>
    </p:spTree>
    <p:extLst>
      <p:ext uri="{BB962C8B-B14F-4D97-AF65-F5344CB8AC3E}">
        <p14:creationId xmlns:p14="http://schemas.microsoft.com/office/powerpoint/2010/main" val="10513747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744540" y="6440492"/>
            <a:ext cx="1274763" cy="138499"/>
          </a:xfrm>
        </p:spPr>
        <p:txBody>
          <a:bodyPr/>
          <a:lstStyle/>
          <a:p>
            <a:fld id="{56C24E8F-7538-4F65-948E-1E825CFAFF64}" type="datetime4">
              <a:rPr lang="de-CH" smtClean="0"/>
              <a:pPr/>
              <a:t>11. Mai 2017</a:t>
            </a:fld>
            <a:r>
              <a:rPr lang="de-CH" smtClean="0"/>
              <a:t> | Folie </a:t>
            </a:r>
            <a:fld id="{9B26C301-F588-4569-B7F8-F3807FA93386}" type="slidenum">
              <a:rPr lang="de-CH" smtClean="0"/>
              <a:pPr/>
              <a:t>5</a:t>
            </a:fld>
            <a:endParaRPr lang="de-CH"/>
          </a:p>
        </p:txBody>
      </p:sp>
      <p:grpSp>
        <p:nvGrpSpPr>
          <p:cNvPr id="7" name="Groupe 6"/>
          <p:cNvGrpSpPr/>
          <p:nvPr/>
        </p:nvGrpSpPr>
        <p:grpSpPr>
          <a:xfrm>
            <a:off x="0" y="9448"/>
            <a:ext cx="9144000" cy="6839107"/>
            <a:chOff x="0" y="9446"/>
            <a:chExt cx="9144000" cy="6839107"/>
          </a:xfrm>
        </p:grpSpPr>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446"/>
              <a:ext cx="9144000" cy="6839107"/>
            </a:xfrm>
            <a:prstGeom prst="rect">
              <a:avLst/>
            </a:prstGeom>
          </p:spPr>
        </p:pic>
        <p:sp>
          <p:nvSpPr>
            <p:cNvPr id="6" name="ZoneTexte 5"/>
            <p:cNvSpPr txBox="1"/>
            <p:nvPr/>
          </p:nvSpPr>
          <p:spPr>
            <a:xfrm>
              <a:off x="1331640" y="2996952"/>
              <a:ext cx="6912768" cy="2215991"/>
            </a:xfrm>
            <a:prstGeom prst="rect">
              <a:avLst/>
            </a:prstGeom>
            <a:solidFill>
              <a:srgbClr val="FFFF00"/>
            </a:solidFill>
          </p:spPr>
          <p:txBody>
            <a:bodyPr wrap="square" rtlCol="0">
              <a:spAutoFit/>
            </a:bodyPr>
            <a:lstStyle/>
            <a:p>
              <a:r>
                <a:rPr lang="fr-CH" sz="4000" b="1" dirty="0" smtClean="0">
                  <a:latin typeface="+mn-lt"/>
                </a:rPr>
                <a:t>«Tous </a:t>
              </a:r>
              <a:r>
                <a:rPr lang="fr-CH" sz="4000" b="1" smtClean="0">
                  <a:latin typeface="+mn-lt"/>
                </a:rPr>
                <a:t>les êtres </a:t>
              </a:r>
              <a:r>
                <a:rPr lang="fr-CH" sz="4000" b="1" dirty="0" smtClean="0">
                  <a:latin typeface="+mn-lt"/>
                </a:rPr>
                <a:t>humains naissent libres et égaux en dignité et en droits»</a:t>
              </a:r>
              <a:r>
                <a:rPr lang="fr-CH" sz="2400" b="1" dirty="0" smtClean="0">
                  <a:latin typeface="+mn-lt"/>
                </a:rPr>
                <a:t> </a:t>
              </a:r>
              <a:br>
                <a:rPr lang="fr-CH" sz="2400" b="1" dirty="0" smtClean="0">
                  <a:latin typeface="+mn-lt"/>
                </a:rPr>
              </a:br>
              <a:endParaRPr lang="fr-CH" sz="1800" b="1" dirty="0">
                <a:latin typeface="+mn-lt"/>
              </a:endParaRPr>
            </a:p>
          </p:txBody>
        </p:sp>
      </p:grpSp>
    </p:spTree>
    <p:extLst>
      <p:ext uri="{BB962C8B-B14F-4D97-AF65-F5344CB8AC3E}">
        <p14:creationId xmlns:p14="http://schemas.microsoft.com/office/powerpoint/2010/main" val="34737837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971601" y="1196752"/>
            <a:ext cx="7416824" cy="4524316"/>
          </a:xfrm>
          <a:prstGeom prst="rect">
            <a:avLst/>
          </a:prstGeom>
          <a:noFill/>
        </p:spPr>
        <p:txBody>
          <a:bodyPr wrap="square" rtlCol="0">
            <a:spAutoFit/>
          </a:bodyPr>
          <a:lstStyle/>
          <a:p>
            <a:r>
              <a:rPr lang="fr-CH" sz="3600" b="1" dirty="0" smtClean="0"/>
              <a:t>«[…] sans discrimination aucune, notamment de race, de couleur, de sexe, de langue, de religion, d’opinion politique ou de toutes autre opinion, d’origine nationale ou sociale, de fortune, de naissance ou de toute autre situation»</a:t>
            </a:r>
          </a:p>
        </p:txBody>
      </p:sp>
    </p:spTree>
    <p:extLst>
      <p:ext uri="{BB962C8B-B14F-4D97-AF65-F5344CB8AC3E}">
        <p14:creationId xmlns:p14="http://schemas.microsoft.com/office/powerpoint/2010/main" val="18956718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FFFF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56C24E8F-7538-4F65-948E-1E825CFAFF64}" type="datetime4">
              <a:rPr lang="de-CH" smtClean="0"/>
              <a:pPr/>
              <a:t>11. Mai 2017</a:t>
            </a:fld>
            <a:r>
              <a:rPr lang="de-CH" smtClean="0"/>
              <a:t> | Folie </a:t>
            </a:r>
            <a:fld id="{9B26C301-F588-4569-B7F8-F3807FA93386}" type="slidenum">
              <a:rPr lang="de-CH" smtClean="0"/>
              <a:pPr/>
              <a:t>7</a:t>
            </a:fld>
            <a:endParaRPr lang="de-CH"/>
          </a:p>
        </p:txBody>
      </p:sp>
      <p:sp>
        <p:nvSpPr>
          <p:cNvPr id="5" name="ZoneTexte 4"/>
          <p:cNvSpPr txBox="1"/>
          <p:nvPr/>
        </p:nvSpPr>
        <p:spPr>
          <a:xfrm>
            <a:off x="2051720" y="2564904"/>
            <a:ext cx="5089855" cy="923330"/>
          </a:xfrm>
          <a:prstGeom prst="rect">
            <a:avLst/>
          </a:prstGeom>
          <a:noFill/>
        </p:spPr>
        <p:txBody>
          <a:bodyPr wrap="none" rtlCol="0">
            <a:spAutoFit/>
          </a:bodyPr>
          <a:lstStyle/>
          <a:p>
            <a:r>
              <a:rPr lang="fr-CH" sz="5400" b="1" dirty="0" smtClean="0"/>
              <a:t>Deuxième partie</a:t>
            </a:r>
            <a:endParaRPr lang="de-CH" sz="5400" b="1" dirty="0"/>
          </a:p>
        </p:txBody>
      </p:sp>
    </p:spTree>
    <p:extLst>
      <p:ext uri="{BB962C8B-B14F-4D97-AF65-F5344CB8AC3E}">
        <p14:creationId xmlns:p14="http://schemas.microsoft.com/office/powerpoint/2010/main" val="41156854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8313" y="287674"/>
            <a:ext cx="8229600" cy="1143000"/>
          </a:xfrm>
        </p:spPr>
        <p:txBody>
          <a:bodyPr/>
          <a:lstStyle/>
          <a:p>
            <a:pPr algn="ctr"/>
            <a:r>
              <a:rPr lang="fr-CH" dirty="0" smtClean="0"/>
              <a:t>MÉDIAS ET DÉCISIONS POLITIQUES</a:t>
            </a:r>
            <a:endParaRPr lang="de-CH" dirty="0"/>
          </a:p>
        </p:txBody>
      </p:sp>
      <p:sp>
        <p:nvSpPr>
          <p:cNvPr id="4" name="Espace réservé de la date 3"/>
          <p:cNvSpPr>
            <a:spLocks noGrp="1"/>
          </p:cNvSpPr>
          <p:nvPr>
            <p:ph type="dt" sz="half" idx="10"/>
          </p:nvPr>
        </p:nvSpPr>
        <p:spPr/>
        <p:txBody>
          <a:bodyPr/>
          <a:lstStyle/>
          <a:p>
            <a:fld id="{56C24E8F-7538-4F65-948E-1E825CFAFF64}" type="datetime4">
              <a:rPr lang="de-CH" smtClean="0"/>
              <a:pPr/>
              <a:t>11. Mai 2017</a:t>
            </a:fld>
            <a:r>
              <a:rPr lang="de-CH" smtClean="0"/>
              <a:t> | Folie </a:t>
            </a:r>
            <a:fld id="{9B26C301-F588-4569-B7F8-F3807FA93386}" type="slidenum">
              <a:rPr lang="de-CH" smtClean="0"/>
              <a:pPr/>
              <a:t>8</a:t>
            </a:fld>
            <a:endParaRPr lang="de-CH"/>
          </a:p>
        </p:txBody>
      </p:sp>
      <p:graphicFrame>
        <p:nvGraphicFramePr>
          <p:cNvPr id="7" name="Espace réservé du contenu 6"/>
          <p:cNvGraphicFramePr>
            <a:graphicFrameLocks noGrp="1"/>
          </p:cNvGraphicFramePr>
          <p:nvPr>
            <p:ph idx="1"/>
            <p:extLst>
              <p:ext uri="{D42A27DB-BD31-4B8C-83A1-F6EECF244321}">
                <p14:modId xmlns:p14="http://schemas.microsoft.com/office/powerpoint/2010/main" val="1827029210"/>
              </p:ext>
            </p:extLst>
          </p:nvPr>
        </p:nvGraphicFramePr>
        <p:xfrm>
          <a:off x="466725" y="2475783"/>
          <a:ext cx="8231188" cy="30986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ZoneTexte 7"/>
          <p:cNvSpPr txBox="1"/>
          <p:nvPr/>
        </p:nvSpPr>
        <p:spPr>
          <a:xfrm>
            <a:off x="7132784" y="2617464"/>
            <a:ext cx="1532037" cy="2092881"/>
          </a:xfrm>
          <a:prstGeom prst="rect">
            <a:avLst/>
          </a:prstGeom>
          <a:noFill/>
        </p:spPr>
        <p:txBody>
          <a:bodyPr wrap="square" rtlCol="0">
            <a:spAutoFit/>
          </a:bodyPr>
          <a:lstStyle/>
          <a:p>
            <a:pPr algn="ctr"/>
            <a:endParaRPr lang="fr-CH" sz="2600" dirty="0" smtClean="0"/>
          </a:p>
          <a:p>
            <a:pPr algn="ctr"/>
            <a:r>
              <a:rPr lang="fr-CH" sz="2600" b="1" dirty="0" smtClean="0"/>
              <a:t>Vie sociale et politique</a:t>
            </a:r>
            <a:endParaRPr lang="de-CH" sz="2600" b="1" dirty="0"/>
          </a:p>
        </p:txBody>
      </p:sp>
      <p:sp>
        <p:nvSpPr>
          <p:cNvPr id="9" name="Flèche courbée vers le bas 8"/>
          <p:cNvSpPr/>
          <p:nvPr/>
        </p:nvSpPr>
        <p:spPr>
          <a:xfrm>
            <a:off x="1115616" y="1740896"/>
            <a:ext cx="6783186" cy="969789"/>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solidFill>
                <a:schemeClr val="tx1"/>
              </a:solidFill>
            </a:endParaRPr>
          </a:p>
        </p:txBody>
      </p:sp>
      <p:sp>
        <p:nvSpPr>
          <p:cNvPr id="11" name="Flèche courbée vers le bas 10"/>
          <p:cNvSpPr/>
          <p:nvPr/>
        </p:nvSpPr>
        <p:spPr>
          <a:xfrm rot="10800000">
            <a:off x="1101025" y="5330790"/>
            <a:ext cx="6783186" cy="97853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b="1" dirty="0">
              <a:solidFill>
                <a:schemeClr val="tx1"/>
              </a:solidFill>
            </a:endParaRPr>
          </a:p>
        </p:txBody>
      </p:sp>
    </p:spTree>
    <p:extLst>
      <p:ext uri="{BB962C8B-B14F-4D97-AF65-F5344CB8AC3E}">
        <p14:creationId xmlns:p14="http://schemas.microsoft.com/office/powerpoint/2010/main" val="979831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FFFF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56C24E8F-7538-4F65-948E-1E825CFAFF64}" type="datetime4">
              <a:rPr lang="de-CH" smtClean="0"/>
              <a:pPr/>
              <a:t>11. Mai 2017</a:t>
            </a:fld>
            <a:r>
              <a:rPr lang="de-CH" smtClean="0"/>
              <a:t> | Folie </a:t>
            </a:r>
            <a:fld id="{9B26C301-F588-4569-B7F8-F3807FA93386}" type="slidenum">
              <a:rPr lang="de-CH" smtClean="0"/>
              <a:pPr/>
              <a:t>9</a:t>
            </a:fld>
            <a:endParaRPr lang="de-CH"/>
          </a:p>
        </p:txBody>
      </p:sp>
      <p:sp>
        <p:nvSpPr>
          <p:cNvPr id="5" name="ZoneTexte 4"/>
          <p:cNvSpPr txBox="1"/>
          <p:nvPr/>
        </p:nvSpPr>
        <p:spPr>
          <a:xfrm>
            <a:off x="2051720" y="2564904"/>
            <a:ext cx="5000151" cy="923330"/>
          </a:xfrm>
          <a:prstGeom prst="rect">
            <a:avLst/>
          </a:prstGeom>
          <a:noFill/>
        </p:spPr>
        <p:txBody>
          <a:bodyPr wrap="none" rtlCol="0">
            <a:spAutoFit/>
          </a:bodyPr>
          <a:lstStyle/>
          <a:p>
            <a:r>
              <a:rPr lang="fr-CH" sz="5400" b="1" dirty="0" smtClean="0"/>
              <a:t>Troisième partie</a:t>
            </a:r>
            <a:endParaRPr lang="de-CH" sz="5400" b="1" dirty="0"/>
          </a:p>
        </p:txBody>
      </p:sp>
    </p:spTree>
    <p:extLst>
      <p:ext uri="{BB962C8B-B14F-4D97-AF65-F5344CB8AC3E}">
        <p14:creationId xmlns:p14="http://schemas.microsoft.com/office/powerpoint/2010/main" val="2886231387"/>
      </p:ext>
    </p:extLst>
  </p:cSld>
  <p:clrMapOvr>
    <a:masterClrMapping/>
  </p:clrMapOvr>
</p:sld>
</file>

<file path=ppt/theme/theme1.xml><?xml version="1.0" encoding="utf-8"?>
<a:theme xmlns:a="http://schemas.openxmlformats.org/drawingml/2006/main" name="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Amnesty Trade Gothic Cn"/>
        <a:ea typeface=""/>
        <a:cs typeface=""/>
      </a:majorFont>
      <a:minorFont>
        <a:latin typeface="Amnesty Trade Gothic"/>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Präsentation</Template>
  <TotalTime>30</TotalTime>
  <Words>1241</Words>
  <Application>Microsoft Office PowerPoint</Application>
  <PresentationFormat>Affichage à l'écran (4:3)</PresentationFormat>
  <Paragraphs>143</Paragraphs>
  <Slides>21</Slides>
  <Notes>15</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21</vt:i4>
      </vt:variant>
    </vt:vector>
  </HeadingPairs>
  <TitlesOfParts>
    <vt:vector size="27" baseType="lpstr">
      <vt:lpstr>Amnesty Trade Gothic</vt:lpstr>
      <vt:lpstr>Amnesty Trade Gothic Cn</vt:lpstr>
      <vt:lpstr>Arial</vt:lpstr>
      <vt:lpstr>Calibri</vt:lpstr>
      <vt:lpstr>Wingdings</vt:lpstr>
      <vt:lpstr>Standarddesign</vt:lpstr>
      <vt:lpstr>LE DROIT D’ASILE EST  UN DROIT HUMAIN</vt:lpstr>
      <vt:lpstr>Présentation PowerPoint</vt:lpstr>
      <vt:lpstr>C’EST QUOI LES DROITS HUMAINS?</vt:lpstr>
      <vt:lpstr>DÉCLARATION UNIVERSELLE DES DROITS DE L’HOMME</vt:lpstr>
      <vt:lpstr>Présentation PowerPoint</vt:lpstr>
      <vt:lpstr>Présentation PowerPoint</vt:lpstr>
      <vt:lpstr>Présentation PowerPoint</vt:lpstr>
      <vt:lpstr>MÉDIAS ET DÉCISIONS POLITIQUES</vt:lpstr>
      <vt:lpstr>Présentation PowerPoint</vt:lpstr>
      <vt:lpstr>Présentation PowerPoint</vt:lpstr>
      <vt:lpstr>Présentation PowerPoint</vt:lpstr>
      <vt:lpstr>ARTICLE 14 DE LA DUDH</vt:lpstr>
      <vt:lpstr>CONVENTION RELATIVE AU STATUT DES RÉFUGIÉS 1951</vt:lpstr>
      <vt:lpstr> UNE PERSONNE REFUGIÉE, C’EST QUOI? </vt:lpstr>
      <vt:lpstr>NON-REFOULEMENT</vt:lpstr>
      <vt:lpstr>À VOTRE AVIS…</vt:lpstr>
      <vt:lpstr>SYSTEMES DE PROTECTION ET DE GARANTIE DES DROITS HUMAINS</vt:lpstr>
      <vt:lpstr>ÉTATS ET RESPONSABILITÉS</vt:lpstr>
      <vt:lpstr>AMNESTY ET «I WELCOME»</vt:lpstr>
      <vt:lpstr>AMNESTY YOUTH</vt:lpstr>
      <vt:lpstr>MERCI</vt:lpstr>
    </vt:vector>
  </TitlesOfParts>
  <Company>Amnesty International Schweizer Sektion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HIER KOMMT EIN MAXIMAL ZWEIZEILIGER TITEL HIN</dc:title>
  <dc:creator>Cyrielle Huguenot</dc:creator>
  <dc:description>AICH Präsentationsvorlage. Schrift: Amnesty Trade Gothic._x000d_
Ist nur auf Systemen zu gebrauchen, auf denen die Amnesty Trade Gothic Schriften installiert sind.</dc:description>
  <cp:lastModifiedBy>Angélique Duruz</cp:lastModifiedBy>
  <cp:revision>319</cp:revision>
  <dcterms:created xsi:type="dcterms:W3CDTF">2016-01-12T22:21:18Z</dcterms:created>
  <dcterms:modified xsi:type="dcterms:W3CDTF">2017-05-11T16:56:14Z</dcterms:modified>
</cp:coreProperties>
</file>