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4" r:id="rId2"/>
    <p:sldId id="265" r:id="rId3"/>
    <p:sldId id="257" r:id="rId4"/>
    <p:sldId id="301" r:id="rId5"/>
    <p:sldId id="292" r:id="rId6"/>
    <p:sldId id="293" r:id="rId7"/>
    <p:sldId id="294" r:id="rId8"/>
    <p:sldId id="300" r:id="rId9"/>
    <p:sldId id="288" r:id="rId10"/>
    <p:sldId id="268" r:id="rId11"/>
    <p:sldId id="269" r:id="rId12"/>
    <p:sldId id="270" r:id="rId13"/>
    <p:sldId id="276" r:id="rId14"/>
    <p:sldId id="299" r:id="rId15"/>
    <p:sldId id="290" r:id="rId16"/>
    <p:sldId id="273" r:id="rId17"/>
    <p:sldId id="274" r:id="rId18"/>
    <p:sldId id="298" r:id="rId19"/>
    <p:sldId id="281" r:id="rId20"/>
    <p:sldId id="282" r:id="rId21"/>
    <p:sldId id="280" r:id="rId22"/>
  </p:sldIdLst>
  <p:sldSz cx="9144000" cy="6858000" type="screen4x3"/>
  <p:notesSz cx="6735763" cy="9866313"/>
  <p:defaultTextStyle>
    <a:defPPr>
      <a:defRPr lang="de-CH"/>
    </a:defPPr>
    <a:lvl1pPr algn="l" rtl="0" fontAlgn="base">
      <a:spcBef>
        <a:spcPct val="0"/>
      </a:spcBef>
      <a:spcAft>
        <a:spcPct val="0"/>
      </a:spcAft>
      <a:defRPr sz="2000" kern="1200">
        <a:solidFill>
          <a:schemeClr val="tx1"/>
        </a:solidFill>
        <a:latin typeface="Amnesty Trade Gothic" pitchFamily="34" charset="0"/>
        <a:ea typeface="+mn-ea"/>
        <a:cs typeface="+mn-cs"/>
      </a:defRPr>
    </a:lvl1pPr>
    <a:lvl2pPr marL="457200" algn="l" rtl="0" fontAlgn="base">
      <a:spcBef>
        <a:spcPct val="0"/>
      </a:spcBef>
      <a:spcAft>
        <a:spcPct val="0"/>
      </a:spcAft>
      <a:defRPr sz="2000" kern="1200">
        <a:solidFill>
          <a:schemeClr val="tx1"/>
        </a:solidFill>
        <a:latin typeface="Amnesty Trade Gothic" pitchFamily="34" charset="0"/>
        <a:ea typeface="+mn-ea"/>
        <a:cs typeface="+mn-cs"/>
      </a:defRPr>
    </a:lvl2pPr>
    <a:lvl3pPr marL="914400" algn="l" rtl="0" fontAlgn="base">
      <a:spcBef>
        <a:spcPct val="0"/>
      </a:spcBef>
      <a:spcAft>
        <a:spcPct val="0"/>
      </a:spcAft>
      <a:defRPr sz="2000" kern="1200">
        <a:solidFill>
          <a:schemeClr val="tx1"/>
        </a:solidFill>
        <a:latin typeface="Amnesty Trade Gothic" pitchFamily="34" charset="0"/>
        <a:ea typeface="+mn-ea"/>
        <a:cs typeface="+mn-cs"/>
      </a:defRPr>
    </a:lvl3pPr>
    <a:lvl4pPr marL="1371600" algn="l" rtl="0" fontAlgn="base">
      <a:spcBef>
        <a:spcPct val="0"/>
      </a:spcBef>
      <a:spcAft>
        <a:spcPct val="0"/>
      </a:spcAft>
      <a:defRPr sz="2000" kern="1200">
        <a:solidFill>
          <a:schemeClr val="tx1"/>
        </a:solidFill>
        <a:latin typeface="Amnesty Trade Gothic" pitchFamily="34" charset="0"/>
        <a:ea typeface="+mn-ea"/>
        <a:cs typeface="+mn-cs"/>
      </a:defRPr>
    </a:lvl4pPr>
    <a:lvl5pPr marL="1828800" algn="l" rtl="0" fontAlgn="base">
      <a:spcBef>
        <a:spcPct val="0"/>
      </a:spcBef>
      <a:spcAft>
        <a:spcPct val="0"/>
      </a:spcAft>
      <a:defRPr sz="2000" kern="1200">
        <a:solidFill>
          <a:schemeClr val="tx1"/>
        </a:solidFill>
        <a:latin typeface="Amnesty Trade Gothic" pitchFamily="34" charset="0"/>
        <a:ea typeface="+mn-ea"/>
        <a:cs typeface="+mn-cs"/>
      </a:defRPr>
    </a:lvl5pPr>
    <a:lvl6pPr marL="2286000" algn="l" defTabSz="914400" rtl="0" eaLnBrk="1" latinLnBrk="0" hangingPunct="1">
      <a:defRPr sz="2000" kern="1200">
        <a:solidFill>
          <a:schemeClr val="tx1"/>
        </a:solidFill>
        <a:latin typeface="Amnesty Trade Gothic" pitchFamily="34" charset="0"/>
        <a:ea typeface="+mn-ea"/>
        <a:cs typeface="+mn-cs"/>
      </a:defRPr>
    </a:lvl6pPr>
    <a:lvl7pPr marL="2743200" algn="l" defTabSz="914400" rtl="0" eaLnBrk="1" latinLnBrk="0" hangingPunct="1">
      <a:defRPr sz="2000" kern="1200">
        <a:solidFill>
          <a:schemeClr val="tx1"/>
        </a:solidFill>
        <a:latin typeface="Amnesty Trade Gothic" pitchFamily="34" charset="0"/>
        <a:ea typeface="+mn-ea"/>
        <a:cs typeface="+mn-cs"/>
      </a:defRPr>
    </a:lvl7pPr>
    <a:lvl8pPr marL="3200400" algn="l" defTabSz="914400" rtl="0" eaLnBrk="1" latinLnBrk="0" hangingPunct="1">
      <a:defRPr sz="2000" kern="1200">
        <a:solidFill>
          <a:schemeClr val="tx1"/>
        </a:solidFill>
        <a:latin typeface="Amnesty Trade Gothic" pitchFamily="34" charset="0"/>
        <a:ea typeface="+mn-ea"/>
        <a:cs typeface="+mn-cs"/>
      </a:defRPr>
    </a:lvl8pPr>
    <a:lvl9pPr marL="3657600" algn="l" defTabSz="914400" rtl="0" eaLnBrk="1" latinLnBrk="0" hangingPunct="1">
      <a:defRPr sz="2000" kern="1200">
        <a:solidFill>
          <a:schemeClr val="tx1"/>
        </a:solidFill>
        <a:latin typeface="Amnesty Trade Gothic"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1" clrIdx="0"/>
  <p:cmAuthor id="1" name="Angélique Duruz" initials="AD" lastIdx="4" clrIdx="1">
    <p:extLst>
      <p:ext uri="{19B8F6BF-5375-455C-9EA6-DF929625EA0E}">
        <p15:presenceInfo xmlns:p15="http://schemas.microsoft.com/office/powerpoint/2012/main" userId="S-1-5-21-445411729-531407587-3265214295-71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0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8" autoAdjust="0"/>
    <p:restoredTop sz="58794" autoAdjust="0"/>
  </p:normalViewPr>
  <p:slideViewPr>
    <p:cSldViewPr>
      <p:cViewPr varScale="1">
        <p:scale>
          <a:sx n="55" d="100"/>
          <a:sy n="55" d="100"/>
        </p:scale>
        <p:origin x="1524" y="40"/>
      </p:cViewPr>
      <p:guideLst>
        <p:guide orient="horz" pos="2160"/>
        <p:guide pos="2880"/>
      </p:guideLst>
    </p:cSldViewPr>
  </p:slideViewPr>
  <p:notesTextViewPr>
    <p:cViewPr>
      <p:scale>
        <a:sx n="100" d="100"/>
        <a:sy n="100" d="100"/>
      </p:scale>
      <p:origin x="0" y="0"/>
    </p:cViewPr>
  </p:notesTextViewPr>
  <p:notesViewPr>
    <p:cSldViewPr>
      <p:cViewPr varScale="1">
        <p:scale>
          <a:sx n="65" d="100"/>
          <a:sy n="65" d="100"/>
        </p:scale>
        <p:origin x="2832"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A2156519-8136-4905-BB9A-4849EBDB08BC}" type="datetimeFigureOut">
              <a:rPr lang="de-CH" smtClean="0"/>
              <a:pPr/>
              <a:t>20.07.2016</a:t>
            </a:fld>
            <a:endParaRPr lang="de-CH"/>
          </a:p>
        </p:txBody>
      </p:sp>
      <p:sp>
        <p:nvSpPr>
          <p:cNvPr id="4" name="Fußzeilenplatzhalt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765615BE-F754-4934-B007-F4009C9E923B}" type="slidenum">
              <a:rPr lang="de-CH" smtClean="0"/>
              <a:pPr/>
              <a:t>‹N°›</a:t>
            </a:fld>
            <a:endParaRPr lang="de-CH"/>
          </a:p>
        </p:txBody>
      </p:sp>
    </p:spTree>
    <p:extLst>
      <p:ext uri="{BB962C8B-B14F-4D97-AF65-F5344CB8AC3E}">
        <p14:creationId xmlns:p14="http://schemas.microsoft.com/office/powerpoint/2010/main" val="1284726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CDA0A30-BF30-4928-87C9-36CD483A2AE7}" type="datetimeFigureOut">
              <a:rPr lang="de-CH" smtClean="0"/>
              <a:pPr/>
              <a:t>20.07.2016</a:t>
            </a:fld>
            <a:endParaRPr lang="de-CH"/>
          </a:p>
        </p:txBody>
      </p:sp>
      <p:sp>
        <p:nvSpPr>
          <p:cNvPr id="4" name="Folienbildplatzhalter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50CBBD6B-1FD7-482D-81CD-E6077D94CB1E}" type="slidenum">
              <a:rPr lang="de-CH" smtClean="0"/>
              <a:pPr/>
              <a:t>‹N°›</a:t>
            </a:fld>
            <a:endParaRPr lang="de-CH"/>
          </a:p>
        </p:txBody>
      </p:sp>
    </p:spTree>
    <p:extLst>
      <p:ext uri="{BB962C8B-B14F-4D97-AF65-F5344CB8AC3E}">
        <p14:creationId xmlns:p14="http://schemas.microsoft.com/office/powerpoint/2010/main" val="38978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Vous pouvez ajuster</a:t>
            </a:r>
            <a:r>
              <a:rPr lang="fr-CH" baseline="0" dirty="0" smtClean="0"/>
              <a:t> la présentation selon le temps alloué et selon les étapes de déroulement des activités. Pour compléter la deuxième phase, vous pouvez mettre l’accent sur les définitions.</a:t>
            </a:r>
          </a:p>
          <a:p>
            <a:endParaRPr lang="fr-CH" baseline="0" dirty="0" smtClean="0"/>
          </a:p>
          <a:p>
            <a:r>
              <a:rPr lang="fr-CH" baseline="0" dirty="0" smtClean="0"/>
              <a:t>Afin de vous familiariser avec la thématique, vous pouvez préparer cette présentation en vous inspirant sur les sites suivants</a:t>
            </a:r>
            <a:r>
              <a:rPr lang="fr-CH" baseline="0" dirty="0" smtClean="0"/>
              <a:t>:</a:t>
            </a:r>
          </a:p>
          <a:p>
            <a:endParaRPr lang="fr-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baseline="0" dirty="0" smtClean="0"/>
              <a:t>Humanrights.ch - </a:t>
            </a:r>
            <a:r>
              <a:rPr lang="fr-CH" dirty="0" smtClean="0"/>
              <a:t>http://www.humanrights.ch/fr/service/droits-humains/protection-de-la-sphere-privee/</a:t>
            </a:r>
          </a:p>
          <a:p>
            <a:pPr marL="0" marR="0" indent="0" algn="l" defTabSz="914400" rtl="0" eaLnBrk="1" fontAlgn="auto" latinLnBrk="0" hangingPunct="1">
              <a:lnSpc>
                <a:spcPct val="100000"/>
              </a:lnSpc>
              <a:spcBef>
                <a:spcPts val="0"/>
              </a:spcBef>
              <a:spcAft>
                <a:spcPts val="0"/>
              </a:spcAft>
              <a:buClrTx/>
              <a:buSzTx/>
              <a:buFontTx/>
              <a:buNone/>
              <a:tabLst/>
              <a:defRPr/>
            </a:pPr>
            <a:r>
              <a:rPr lang="fr-CH" dirty="0" smtClean="0"/>
              <a:t>Amnesty</a:t>
            </a:r>
            <a:r>
              <a:rPr lang="fr-CH" baseline="0" dirty="0" smtClean="0"/>
              <a:t> International - https://</a:t>
            </a:r>
            <a:r>
              <a:rPr lang="fr-CH" baseline="0" dirty="0" smtClean="0"/>
              <a:t>www.amnesty.ch/fr/sur-amnesty/publications/magazine-amnesty/2014-1/test-test</a:t>
            </a:r>
          </a:p>
          <a:p>
            <a:pPr marL="0" marR="0" indent="0" algn="l" defTabSz="914400" rtl="0" eaLnBrk="1" fontAlgn="auto" latinLnBrk="0" hangingPunct="1">
              <a:lnSpc>
                <a:spcPct val="100000"/>
              </a:lnSpc>
              <a:spcBef>
                <a:spcPts val="0"/>
              </a:spcBef>
              <a:spcAft>
                <a:spcPts val="0"/>
              </a:spcAft>
              <a:buClrTx/>
              <a:buSzTx/>
              <a:buFontTx/>
              <a:buNone/>
              <a:tabLst/>
              <a:defRPr/>
            </a:pPr>
            <a:endParaRPr lang="fr-CH" baseline="0" dirty="0" smtClean="0"/>
          </a:p>
          <a:p>
            <a:endParaRPr lang="fr-CH" baseline="0" dirty="0" smtClean="0"/>
          </a:p>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1</a:t>
            </a:fld>
            <a:endParaRPr lang="de-CH"/>
          </a:p>
        </p:txBody>
      </p:sp>
    </p:spTree>
    <p:extLst>
      <p:ext uri="{BB962C8B-B14F-4D97-AF65-F5344CB8AC3E}">
        <p14:creationId xmlns:p14="http://schemas.microsoft.com/office/powerpoint/2010/main" val="203599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12</a:t>
            </a:fld>
            <a:endParaRPr lang="de-CH"/>
          </a:p>
        </p:txBody>
      </p:sp>
    </p:spTree>
    <p:extLst>
      <p:ext uri="{BB962C8B-B14F-4D97-AF65-F5344CB8AC3E}">
        <p14:creationId xmlns:p14="http://schemas.microsoft.com/office/powerpoint/2010/main" val="342478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13</a:t>
            </a:fld>
            <a:endParaRPr lang="de-CH"/>
          </a:p>
        </p:txBody>
      </p:sp>
    </p:spTree>
    <p:extLst>
      <p:ext uri="{BB962C8B-B14F-4D97-AF65-F5344CB8AC3E}">
        <p14:creationId xmlns:p14="http://schemas.microsoft.com/office/powerpoint/2010/main" val="50913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nSpc>
                <a:spcPts val="2400"/>
              </a:lnSpc>
              <a:spcBef>
                <a:spcPts val="0"/>
              </a:spcBef>
              <a:spcAft>
                <a:spcPts val="900"/>
              </a:spcAft>
              <a:buNone/>
            </a:pPr>
            <a:r>
              <a:rPr lang="fr-FR" b="1" dirty="0" smtClean="0">
                <a:latin typeface="Amnesty Trade Gothic" panose="020B0503040303020004" pitchFamily="34" charset="0"/>
                <a:cs typeface="Arial" panose="020B0604020202020204" pitchFamily="34" charset="0"/>
              </a:rPr>
              <a:t>Différences</a:t>
            </a:r>
            <a:r>
              <a:rPr lang="fr-FR" dirty="0" smtClean="0">
                <a:latin typeface="Amnesty Trade Gothic" panose="020B0503040303020004" pitchFamily="34" charset="0"/>
                <a:cs typeface="Arial" panose="020B0604020202020204" pitchFamily="34" charset="0"/>
              </a:rPr>
              <a:t>: </a:t>
            </a:r>
          </a:p>
          <a:p>
            <a:pPr>
              <a:lnSpc>
                <a:spcPts val="2400"/>
              </a:lnSpc>
              <a:spcBef>
                <a:spcPts val="0"/>
              </a:spcBef>
              <a:spcAft>
                <a:spcPts val="900"/>
              </a:spcAft>
              <a:buFont typeface="Arial" panose="020B0604020202020204" pitchFamily="34" charset="0"/>
              <a:buChar char="•"/>
            </a:pPr>
            <a:r>
              <a:rPr lang="fr-FR" dirty="0" smtClean="0">
                <a:latin typeface="Amnesty Trade Gothic" panose="020B0503040303020004" pitchFamily="34" charset="0"/>
                <a:cs typeface="Arial" panose="020B0604020202020204" pitchFamily="34" charset="0"/>
              </a:rPr>
              <a:t>Accord «volontaire» sur les médias sociaux. Les entreprises ne recueillent pas des renseignements sur toutes les personnes, indépendamment du fait que vous utilisez ou non leur produit. Autrement dit,</a:t>
            </a:r>
            <a:r>
              <a:rPr lang="fr-FR" baseline="0" dirty="0" smtClean="0">
                <a:latin typeface="Amnesty Trade Gothic" panose="020B0503040303020004" pitchFamily="34" charset="0"/>
                <a:cs typeface="Arial" panose="020B0604020202020204" pitchFamily="34" charset="0"/>
              </a:rPr>
              <a:t> les entreprises récoltent des données lorsque vous consommez leur produits et non pas systématiquement, comme le ferait un gouvernement.</a:t>
            </a:r>
            <a:endParaRPr lang="fr-FR" dirty="0" smtClean="0">
              <a:latin typeface="Amnesty Trade Gothic" panose="020B0503040303020004" pitchFamily="34" charset="0"/>
              <a:cs typeface="Arial" panose="020B0604020202020204" pitchFamily="34" charset="0"/>
            </a:endParaRPr>
          </a:p>
          <a:p>
            <a:pPr>
              <a:lnSpc>
                <a:spcPts val="2400"/>
              </a:lnSpc>
              <a:spcBef>
                <a:spcPts val="0"/>
              </a:spcBef>
              <a:spcAft>
                <a:spcPts val="900"/>
              </a:spcAft>
              <a:buFont typeface="Arial" panose="020B0604020202020204" pitchFamily="34" charset="0"/>
              <a:buChar char="•"/>
            </a:pPr>
            <a:r>
              <a:rPr lang="fr-FR" dirty="0" smtClean="0">
                <a:latin typeface="Amnesty Trade Gothic" panose="020B0503040303020004" pitchFamily="34" charset="0"/>
                <a:cs typeface="Arial" panose="020B0604020202020204" pitchFamily="34" charset="0"/>
              </a:rPr>
              <a:t>L‘Etat dispose du monopole de la violence (mesures de contrainte), contrairement à l’entreprise.</a:t>
            </a:r>
          </a:p>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14</a:t>
            </a:fld>
            <a:endParaRPr lang="de-CH"/>
          </a:p>
        </p:txBody>
      </p:sp>
    </p:spTree>
    <p:extLst>
      <p:ext uri="{BB962C8B-B14F-4D97-AF65-F5344CB8AC3E}">
        <p14:creationId xmlns:p14="http://schemas.microsoft.com/office/powerpoint/2010/main" val="4009861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CH" dirty="0" err="1" smtClean="0"/>
              <a:t>Vous</a:t>
            </a:r>
            <a:r>
              <a:rPr lang="de-CH" dirty="0" smtClean="0"/>
              <a:t> </a:t>
            </a:r>
            <a:r>
              <a:rPr lang="de-CH" dirty="0" err="1" smtClean="0"/>
              <a:t>trouverez</a:t>
            </a:r>
            <a:r>
              <a:rPr lang="de-CH" dirty="0" smtClean="0"/>
              <a:t> </a:t>
            </a:r>
            <a:r>
              <a:rPr lang="de-CH" dirty="0" err="1" smtClean="0"/>
              <a:t>un</a:t>
            </a:r>
            <a:r>
              <a:rPr lang="de-CH" dirty="0" smtClean="0"/>
              <a:t> </a:t>
            </a:r>
            <a:r>
              <a:rPr lang="de-CH" dirty="0" err="1" smtClean="0"/>
              <a:t>complément</a:t>
            </a:r>
            <a:r>
              <a:rPr lang="de-CH" dirty="0" smtClean="0"/>
              <a:t> </a:t>
            </a:r>
            <a:r>
              <a:rPr lang="de-CH" dirty="0" err="1" smtClean="0"/>
              <a:t>d’information</a:t>
            </a:r>
            <a:r>
              <a:rPr lang="de-CH" dirty="0" smtClean="0"/>
              <a:t> </a:t>
            </a:r>
            <a:r>
              <a:rPr lang="de-CH" dirty="0" err="1" smtClean="0"/>
              <a:t>sur</a:t>
            </a:r>
            <a:r>
              <a:rPr lang="de-CH" dirty="0" smtClean="0"/>
              <a:t> le </a:t>
            </a:r>
            <a:r>
              <a:rPr lang="de-CH" dirty="0" err="1" smtClean="0"/>
              <a:t>cas</a:t>
            </a:r>
            <a:r>
              <a:rPr lang="de-CH" dirty="0" smtClean="0"/>
              <a:t> </a:t>
            </a:r>
            <a:r>
              <a:rPr lang="de-CH" dirty="0" err="1" smtClean="0"/>
              <a:t>Snowden</a:t>
            </a:r>
            <a:r>
              <a:rPr lang="de-CH" dirty="0" smtClean="0"/>
              <a:t> </a:t>
            </a:r>
            <a:r>
              <a:rPr lang="de-CH" dirty="0" err="1" smtClean="0"/>
              <a:t>ici</a:t>
            </a:r>
            <a:r>
              <a:rPr lang="de-CH" dirty="0" smtClean="0"/>
              <a:t>: </a:t>
            </a:r>
            <a:endParaRPr lang="de-CH" dirty="0" smtClean="0"/>
          </a:p>
          <a:p>
            <a:endParaRPr lang="de-CH" dirty="0" smtClean="0"/>
          </a:p>
          <a:p>
            <a:r>
              <a:rPr lang="de-CH" dirty="0" smtClean="0"/>
              <a:t>https</a:t>
            </a:r>
            <a:r>
              <a:rPr lang="de-CH" dirty="0" smtClean="0"/>
              <a:t>://</a:t>
            </a:r>
            <a:r>
              <a:rPr lang="de-CH" dirty="0" smtClean="0"/>
              <a:t>www.amnesty.ch/fr/themes/surveillance/edward-snowden/jaurais-du-me-manifester-plus-tot</a:t>
            </a:r>
          </a:p>
          <a:p>
            <a:r>
              <a:rPr lang="de-CH" dirty="0" smtClean="0"/>
              <a:t>https://www.amnesty.org/fr/latest/campaigns/2016/03/edward-snowden-privacy-is-for-the-powerless/</a:t>
            </a:r>
            <a:endParaRPr lang="de-CH" dirty="0" smtClean="0"/>
          </a:p>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16</a:t>
            </a:fld>
            <a:endParaRPr lang="de-CH"/>
          </a:p>
        </p:txBody>
      </p:sp>
    </p:spTree>
    <p:extLst>
      <p:ext uri="{BB962C8B-B14F-4D97-AF65-F5344CB8AC3E}">
        <p14:creationId xmlns:p14="http://schemas.microsoft.com/office/powerpoint/2010/main" val="582517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17</a:t>
            </a:fld>
            <a:endParaRPr lang="de-CH"/>
          </a:p>
        </p:txBody>
      </p:sp>
    </p:spTree>
    <p:extLst>
      <p:ext uri="{BB962C8B-B14F-4D97-AF65-F5344CB8AC3E}">
        <p14:creationId xmlns:p14="http://schemas.microsoft.com/office/powerpoint/2010/main" val="2039113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latin typeface="Arial" panose="020B0604020202020204" pitchFamily="34" charset="0"/>
                <a:cs typeface="Arial" panose="020B0604020202020204" pitchFamily="34" charset="0"/>
              </a:rPr>
              <a:t>Plus en détails si nécessaire</a:t>
            </a:r>
          </a:p>
          <a:p>
            <a:endParaRPr lang="fr-FR" sz="1200" dirty="0" smtClean="0">
              <a:latin typeface="Arial" panose="020B0604020202020204" pitchFamily="34" charset="0"/>
              <a:cs typeface="Arial" panose="020B0604020202020204" pitchFamily="34" charset="0"/>
            </a:endParaRPr>
          </a:p>
          <a:p>
            <a:r>
              <a:rPr lang="fr-FR" sz="1200" dirty="0" err="1" smtClean="0">
                <a:latin typeface="Arial" panose="020B0604020202020204" pitchFamily="34" charset="0"/>
                <a:cs typeface="Arial" panose="020B0604020202020204" pitchFamily="34" charset="0"/>
              </a:rPr>
              <a:t>LRens</a:t>
            </a:r>
            <a:r>
              <a:rPr lang="fr-FR" sz="1200" dirty="0" smtClean="0">
                <a:latin typeface="Arial" panose="020B0604020202020204" pitchFamily="34" charset="0"/>
                <a:cs typeface="Arial" panose="020B0604020202020204" pitchFamily="34" charset="0"/>
              </a:rPr>
              <a:t> (services secrets) &amp; </a:t>
            </a:r>
            <a:r>
              <a:rPr lang="de-DE" sz="1200" dirty="0" smtClean="0">
                <a:latin typeface="Arial" panose="020B0604020202020204" pitchFamily="34" charset="0"/>
                <a:cs typeface="Arial" panose="020B0604020202020204" pitchFamily="34" charset="0"/>
              </a:rPr>
              <a:t>LSCPT (</a:t>
            </a:r>
            <a:r>
              <a:rPr lang="de-DE" sz="1200" dirty="0" err="1" smtClean="0">
                <a:latin typeface="Arial" panose="020B0604020202020204" pitchFamily="34" charset="0"/>
                <a:cs typeface="Arial" panose="020B0604020202020204" pitchFamily="34" charset="0"/>
              </a:rPr>
              <a:t>police</a:t>
            </a:r>
            <a:r>
              <a:rPr lang="de-DE" sz="1200" dirty="0" smtClean="0">
                <a:latin typeface="Arial" panose="020B0604020202020204" pitchFamily="34" charset="0"/>
                <a:cs typeface="Arial" panose="020B0604020202020204" pitchFamily="34" charset="0"/>
              </a:rPr>
              <a:t>)</a:t>
            </a:r>
          </a:p>
          <a:p>
            <a:pPr marL="0" indent="0">
              <a:lnSpc>
                <a:spcPts val="2400"/>
              </a:lnSpc>
              <a:spcBef>
                <a:spcPts val="0"/>
              </a:spcBef>
              <a:spcAft>
                <a:spcPts val="900"/>
              </a:spcAft>
              <a:buNone/>
            </a:pPr>
            <a:r>
              <a:rPr lang="fr-FR" b="1" dirty="0" smtClean="0">
                <a:latin typeface="Arial" panose="020B0604020202020204" pitchFamily="34" charset="0"/>
                <a:cs typeface="Arial" panose="020B0604020202020204" pitchFamily="34" charset="0"/>
              </a:rPr>
              <a:t>Nouvelles mesures </a:t>
            </a:r>
            <a:r>
              <a:rPr lang="fr-FR" b="1" dirty="0" err="1" smtClean="0">
                <a:latin typeface="Arial" panose="020B0604020202020204" pitchFamily="34" charset="0"/>
                <a:cs typeface="Arial" panose="020B0604020202020204" pitchFamily="34" charset="0"/>
              </a:rPr>
              <a:t>LRens</a:t>
            </a:r>
            <a:r>
              <a:rPr lang="fr-FR" b="1" dirty="0" smtClean="0">
                <a:latin typeface="Arial" panose="020B0604020202020204" pitchFamily="34" charset="0"/>
                <a:cs typeface="Arial" panose="020B0604020202020204" pitchFamily="34" charset="0"/>
              </a:rPr>
              <a:t>:</a:t>
            </a:r>
          </a:p>
          <a:p>
            <a:pPr marL="0" indent="0">
              <a:lnSpc>
                <a:spcPts val="2400"/>
              </a:lnSpc>
              <a:spcBef>
                <a:spcPts val="0"/>
              </a:spcBef>
              <a:spcAft>
                <a:spcPts val="900"/>
              </a:spcAft>
              <a:buNone/>
            </a:pPr>
            <a:r>
              <a:rPr lang="fr-FR" dirty="0" err="1" smtClean="0">
                <a:latin typeface="Arial" panose="020B0604020202020204" pitchFamily="34" charset="0"/>
                <a:cs typeface="Arial" panose="020B0604020202020204" pitchFamily="34" charset="0"/>
              </a:rPr>
              <a:t>Drônes</a:t>
            </a:r>
            <a:r>
              <a:rPr lang="fr-FR" dirty="0" smtClean="0">
                <a:latin typeface="Arial" panose="020B0604020202020204" pitchFamily="34" charset="0"/>
                <a:cs typeface="Arial" panose="020B0604020202020204" pitchFamily="34" charset="0"/>
              </a:rPr>
              <a:t>, satellites</a:t>
            </a:r>
          </a:p>
          <a:p>
            <a:pPr marL="0" indent="0">
              <a:lnSpc>
                <a:spcPts val="2400"/>
              </a:lnSpc>
              <a:spcBef>
                <a:spcPts val="0"/>
              </a:spcBef>
              <a:spcAft>
                <a:spcPts val="900"/>
              </a:spcAft>
              <a:buNone/>
            </a:pPr>
            <a:r>
              <a:rPr lang="fr-FR" dirty="0" smtClean="0">
                <a:latin typeface="Arial" panose="020B0604020202020204" pitchFamily="34" charset="0"/>
                <a:cs typeface="Arial" panose="020B0604020202020204" pitchFamily="34" charset="0"/>
              </a:rPr>
              <a:t>Informateurs</a:t>
            </a:r>
          </a:p>
          <a:p>
            <a:pPr marL="0" indent="0">
              <a:lnSpc>
                <a:spcPts val="2400"/>
              </a:lnSpc>
              <a:spcBef>
                <a:spcPts val="0"/>
              </a:spcBef>
              <a:spcAft>
                <a:spcPts val="900"/>
              </a:spcAft>
              <a:buNone/>
            </a:pPr>
            <a:r>
              <a:rPr lang="fr-FR" dirty="0" smtClean="0">
                <a:latin typeface="Arial" panose="020B0604020202020204" pitchFamily="34" charset="0"/>
                <a:cs typeface="Arial" panose="020B0604020202020204" pitchFamily="34" charset="0"/>
              </a:rPr>
              <a:t>Surveillance correspondance par poste et télécommunications (mails </a:t>
            </a:r>
            <a:r>
              <a:rPr lang="fr-FR" dirty="0" err="1" smtClean="0">
                <a:latin typeface="Arial" panose="020B0604020202020204" pitchFamily="34" charset="0"/>
                <a:cs typeface="Arial" panose="020B0604020202020204" pitchFamily="34" charset="0"/>
              </a:rPr>
              <a:t>etc</a:t>
            </a:r>
            <a:r>
              <a:rPr lang="fr-FR" dirty="0" smtClean="0">
                <a:latin typeface="Arial" panose="020B0604020202020204" pitchFamily="34" charset="0"/>
                <a:cs typeface="Arial" panose="020B0604020202020204" pitchFamily="34" charset="0"/>
              </a:rPr>
              <a:t>)</a:t>
            </a:r>
          </a:p>
          <a:p>
            <a:pPr marL="0" indent="0">
              <a:lnSpc>
                <a:spcPts val="2400"/>
              </a:lnSpc>
              <a:spcBef>
                <a:spcPts val="0"/>
              </a:spcBef>
              <a:spcAft>
                <a:spcPts val="900"/>
              </a:spcAft>
              <a:buNone/>
            </a:pPr>
            <a:r>
              <a:rPr lang="fr-FR" dirty="0" smtClean="0">
                <a:latin typeface="Arial" panose="020B0604020202020204" pitchFamily="34" charset="0"/>
                <a:cs typeface="Arial" panose="020B0604020202020204" pitchFamily="34" charset="0"/>
              </a:rPr>
              <a:t>Caméras &amp; microphones dans des lieux privés</a:t>
            </a:r>
          </a:p>
          <a:p>
            <a:pPr marL="0" indent="0">
              <a:lnSpc>
                <a:spcPts val="2400"/>
              </a:lnSpc>
              <a:spcBef>
                <a:spcPts val="0"/>
              </a:spcBef>
              <a:spcAft>
                <a:spcPts val="900"/>
              </a:spcAft>
              <a:buNone/>
            </a:pPr>
            <a:r>
              <a:rPr lang="fr-FR" dirty="0" smtClean="0">
                <a:latin typeface="Arial" panose="020B0604020202020204" pitchFamily="34" charset="0"/>
                <a:cs typeface="Arial" panose="020B0604020202020204" pitchFamily="34" charset="0"/>
              </a:rPr>
              <a:t>Perquisitions secrètes</a:t>
            </a:r>
          </a:p>
          <a:p>
            <a:pPr marL="0" indent="0">
              <a:lnSpc>
                <a:spcPts val="2400"/>
              </a:lnSpc>
              <a:spcBef>
                <a:spcPts val="0"/>
              </a:spcBef>
              <a:spcAft>
                <a:spcPts val="900"/>
              </a:spcAft>
              <a:buNone/>
            </a:pPr>
            <a:r>
              <a:rPr lang="fr-FR" dirty="0" smtClean="0">
                <a:latin typeface="Arial" panose="020B0604020202020204" pitchFamily="34" charset="0"/>
                <a:cs typeface="Arial" panose="020B0604020202020204" pitchFamily="34" charset="0"/>
              </a:rPr>
              <a:t>IMSI-Catcher (descentes de police)</a:t>
            </a:r>
          </a:p>
          <a:p>
            <a:pPr marL="0" indent="0">
              <a:lnSpc>
                <a:spcPts val="2400"/>
              </a:lnSpc>
              <a:spcBef>
                <a:spcPts val="0"/>
              </a:spcBef>
              <a:spcAft>
                <a:spcPts val="900"/>
              </a:spcAft>
              <a:buNone/>
            </a:pPr>
            <a:r>
              <a:rPr lang="fr-FR" dirty="0" smtClean="0">
                <a:latin typeface="Arial" panose="020B0604020202020204" pitchFamily="34" charset="0"/>
                <a:cs typeface="Arial" panose="020B0604020202020204" pitchFamily="34" charset="0"/>
              </a:rPr>
              <a:t>Intrusion dans l‘ordinateur (cheval de Troie, cyberattaques)</a:t>
            </a:r>
          </a:p>
          <a:p>
            <a:pPr marL="0" indent="0">
              <a:lnSpc>
                <a:spcPts val="2400"/>
              </a:lnSpc>
              <a:spcBef>
                <a:spcPts val="0"/>
              </a:spcBef>
              <a:spcAft>
                <a:spcPts val="900"/>
              </a:spcAft>
              <a:buNone/>
            </a:pPr>
            <a:r>
              <a:rPr lang="fr-FR" dirty="0" smtClean="0">
                <a:latin typeface="Arial" panose="020B0604020202020204" pitchFamily="34" charset="0"/>
                <a:cs typeface="Arial" panose="020B0604020202020204" pitchFamily="34" charset="0"/>
              </a:rPr>
              <a:t>Exploration du réseau câblé (surveillance de masse)</a:t>
            </a:r>
          </a:p>
          <a:p>
            <a:endParaRPr lang="fr-CH" dirty="0" smtClean="0"/>
          </a:p>
          <a:p>
            <a:pPr marL="0" indent="0">
              <a:lnSpc>
                <a:spcPts val="2400"/>
              </a:lnSpc>
              <a:spcBef>
                <a:spcPts val="0"/>
              </a:spcBef>
              <a:spcAft>
                <a:spcPts val="900"/>
              </a:spcAft>
              <a:buNone/>
            </a:pPr>
            <a:r>
              <a:rPr lang="fr-FR" b="1" dirty="0" smtClean="0">
                <a:latin typeface="Arial" panose="020B0604020202020204" pitchFamily="34" charset="0"/>
                <a:cs typeface="Arial" panose="020B0604020202020204" pitchFamily="34" charset="0"/>
              </a:rPr>
              <a:t>Mesures LSCPT:</a:t>
            </a:r>
          </a:p>
          <a:p>
            <a:pPr marL="0" indent="0">
              <a:lnSpc>
                <a:spcPts val="2400"/>
              </a:lnSpc>
              <a:spcBef>
                <a:spcPts val="0"/>
              </a:spcBef>
              <a:spcAft>
                <a:spcPts val="900"/>
              </a:spcAft>
              <a:buNone/>
            </a:pPr>
            <a:r>
              <a:rPr lang="fr-FR" kern="0" dirty="0" smtClean="0">
                <a:latin typeface="Arial" panose="020B0604020202020204" pitchFamily="34" charset="0"/>
                <a:cs typeface="Arial" panose="020B0604020202020204" pitchFamily="34" charset="0"/>
              </a:rPr>
              <a:t>Surveillance en temps réel (téléphone, mail, Internet)</a:t>
            </a:r>
          </a:p>
          <a:p>
            <a:pPr marL="0" indent="0">
              <a:lnSpc>
                <a:spcPts val="2400"/>
              </a:lnSpc>
              <a:spcBef>
                <a:spcPts val="0"/>
              </a:spcBef>
              <a:spcAft>
                <a:spcPts val="900"/>
              </a:spcAft>
              <a:buNone/>
            </a:pPr>
            <a:r>
              <a:rPr lang="fr-FR" kern="0" dirty="0" smtClean="0">
                <a:latin typeface="Arial" panose="020B0604020202020204" pitchFamily="34" charset="0"/>
                <a:cs typeface="Arial" panose="020B0604020202020204" pitchFamily="34" charset="0"/>
              </a:rPr>
              <a:t>Conservation des données: métadonnées: qui communique quand, où et avec qui (surveillance de masse)</a:t>
            </a:r>
          </a:p>
          <a:p>
            <a:pPr marL="0" indent="0">
              <a:lnSpc>
                <a:spcPts val="2400"/>
              </a:lnSpc>
              <a:spcBef>
                <a:spcPts val="0"/>
              </a:spcBef>
              <a:spcAft>
                <a:spcPts val="900"/>
              </a:spcAft>
              <a:buNone/>
            </a:pPr>
            <a:r>
              <a:rPr lang="fr-FR" kern="0" dirty="0" smtClean="0">
                <a:latin typeface="Arial" panose="020B0604020202020204" pitchFamily="34" charset="0"/>
                <a:cs typeface="Arial" panose="020B0604020202020204" pitchFamily="34" charset="0"/>
              </a:rPr>
              <a:t>Cheval de Troie (nouveau)</a:t>
            </a:r>
          </a:p>
          <a:p>
            <a:pPr marL="0" indent="0">
              <a:lnSpc>
                <a:spcPts val="2400"/>
              </a:lnSpc>
              <a:spcBef>
                <a:spcPts val="0"/>
              </a:spcBef>
              <a:spcAft>
                <a:spcPts val="900"/>
              </a:spcAft>
              <a:buNone/>
            </a:pPr>
            <a:r>
              <a:rPr lang="fr-FR" kern="0" dirty="0" smtClean="0">
                <a:latin typeface="Arial" panose="020B0604020202020204" pitchFamily="34" charset="0"/>
                <a:cs typeface="Arial" panose="020B0604020202020204" pitchFamily="34" charset="0"/>
              </a:rPr>
              <a:t>IMSI-Catcher (nouveau)</a:t>
            </a:r>
          </a:p>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18</a:t>
            </a:fld>
            <a:endParaRPr lang="de-CH"/>
          </a:p>
        </p:txBody>
      </p:sp>
    </p:spTree>
    <p:extLst>
      <p:ext uri="{BB962C8B-B14F-4D97-AF65-F5344CB8AC3E}">
        <p14:creationId xmlns:p14="http://schemas.microsoft.com/office/powerpoint/2010/main" val="3744649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Ici,</a:t>
            </a:r>
            <a:r>
              <a:rPr lang="fr-CH" baseline="0" dirty="0" smtClean="0"/>
              <a:t> si vous le souhaitez, vous pouvez présenter la position d’Amnesty International sur cette question qui repose sur une perspective des droits humains</a:t>
            </a:r>
            <a:r>
              <a:rPr lang="fr-CH" baseline="0" dirty="0" smtClean="0"/>
              <a:t>.</a:t>
            </a:r>
          </a:p>
          <a:p>
            <a:endParaRPr lang="fr-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baseline="0" dirty="0" smtClean="0"/>
              <a:t>Vous trouverez plus de détails dans le rapport «</a:t>
            </a:r>
            <a:r>
              <a:rPr lang="fr-CH" baseline="0" dirty="0" err="1" smtClean="0"/>
              <a:t>Encryption</a:t>
            </a:r>
            <a:r>
              <a:rPr lang="fr-CH" baseline="0" dirty="0" smtClean="0"/>
              <a:t> : A Matter of </a:t>
            </a:r>
            <a:r>
              <a:rPr lang="fr-CH" baseline="0" dirty="0" err="1" smtClean="0"/>
              <a:t>Human</a:t>
            </a:r>
            <a:r>
              <a:rPr lang="fr-CH" baseline="0" dirty="0" smtClean="0"/>
              <a:t> </a:t>
            </a:r>
            <a:r>
              <a:rPr lang="fr-CH" baseline="0" dirty="0" err="1" smtClean="0"/>
              <a:t>Righst</a:t>
            </a:r>
            <a:r>
              <a:rPr lang="fr-CH" baseline="0" dirty="0" smtClean="0"/>
              <a:t>» publié ici (en anglais seulement): https://www.amnesty.org/en/documents/pol40/3682/2016/en/</a:t>
            </a:r>
            <a:endParaRPr lang="de-CH" dirty="0" smtClean="0"/>
          </a:p>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19</a:t>
            </a:fld>
            <a:endParaRPr lang="de-CH"/>
          </a:p>
        </p:txBody>
      </p:sp>
    </p:spTree>
    <p:extLst>
      <p:ext uri="{BB962C8B-B14F-4D97-AF65-F5344CB8AC3E}">
        <p14:creationId xmlns:p14="http://schemas.microsoft.com/office/powerpoint/2010/main" val="3769668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La</a:t>
            </a:r>
            <a:r>
              <a:rPr lang="fr-CH" baseline="0" dirty="0" smtClean="0"/>
              <a:t> sécurité est importante, mais </a:t>
            </a:r>
            <a:r>
              <a:rPr lang="fr-CH" baseline="0" dirty="0" err="1" smtClean="0"/>
              <a:t>doit-elle</a:t>
            </a:r>
            <a:r>
              <a:rPr lang="fr-CH" baseline="0" dirty="0" smtClean="0"/>
              <a:t> se faire au détriment des droits humains?  Amnesty International répond non à cette question. Il faut que les droits humains restent protégés.</a:t>
            </a:r>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20</a:t>
            </a:fld>
            <a:endParaRPr lang="de-CH"/>
          </a:p>
        </p:txBody>
      </p:sp>
    </p:spTree>
    <p:extLst>
      <p:ext uri="{BB962C8B-B14F-4D97-AF65-F5344CB8AC3E}">
        <p14:creationId xmlns:p14="http://schemas.microsoft.com/office/powerpoint/2010/main" val="3368523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21</a:t>
            </a:fld>
            <a:endParaRPr lang="de-CH"/>
          </a:p>
        </p:txBody>
      </p:sp>
    </p:spTree>
    <p:extLst>
      <p:ext uri="{BB962C8B-B14F-4D97-AF65-F5344CB8AC3E}">
        <p14:creationId xmlns:p14="http://schemas.microsoft.com/office/powerpoint/2010/main" val="212659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Ici,</a:t>
            </a:r>
            <a:r>
              <a:rPr lang="fr-CH" baseline="0" dirty="0" smtClean="0"/>
              <a:t> vous pouvez mentionner que la volonté de protéger la sphère privée n’est pas récente et qu’un lien très étroit existe entre l’idée de liberté et de sphère privée. </a:t>
            </a:r>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2</a:t>
            </a:fld>
            <a:endParaRPr lang="de-CH"/>
          </a:p>
        </p:txBody>
      </p:sp>
    </p:spTree>
    <p:extLst>
      <p:ext uri="{BB962C8B-B14F-4D97-AF65-F5344CB8AC3E}">
        <p14:creationId xmlns:p14="http://schemas.microsoft.com/office/powerpoint/2010/main" val="38053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Est-il encore d’actualité de parler de sphère privée aujourd’hui? Plus</a:t>
            </a:r>
            <a:r>
              <a:rPr lang="fr-CH" baseline="0" dirty="0" smtClean="0"/>
              <a:t> que jamais. La révolution technologique, malgré tous ses aspects positifs, entraine son lot de menaces pour la sphère privée de l’individu. C’est d’ailleurs le cas en matière de données numériques. </a:t>
            </a:r>
          </a:p>
          <a:p>
            <a:endParaRPr lang="fr-CH" baseline="0" dirty="0" smtClean="0"/>
          </a:p>
          <a:p>
            <a:r>
              <a:rPr lang="fr-CH" baseline="0" dirty="0" smtClean="0"/>
              <a:t>Ici, vous pouvez spécifier que ce n’est pas seulement l’Etat qui est impliqué, mais également les entreprises. Les conséquences sont différentes. Nous verrons plus loin en quoi. Mais tout d’abord, nous allons voir quelles conséquences cela peut entrainer sur la liberté lorsque les Etats abusent de la collecte d’information.</a:t>
            </a:r>
          </a:p>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3</a:t>
            </a:fld>
            <a:endParaRPr lang="de-CH"/>
          </a:p>
        </p:txBody>
      </p:sp>
    </p:spTree>
    <p:extLst>
      <p:ext uri="{BB962C8B-B14F-4D97-AF65-F5344CB8AC3E}">
        <p14:creationId xmlns:p14="http://schemas.microsoft.com/office/powerpoint/2010/main" val="260165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Commencez</a:t>
            </a:r>
            <a:r>
              <a:rPr lang="fr-CH" baseline="0" dirty="0" smtClean="0"/>
              <a:t> </a:t>
            </a:r>
            <a:r>
              <a:rPr lang="fr-CH" baseline="0" dirty="0" smtClean="0"/>
              <a:t>par un court sondage auprès de la classe.</a:t>
            </a:r>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t>4</a:t>
            </a:fld>
            <a:endParaRPr lang="de-CH"/>
          </a:p>
        </p:txBody>
      </p:sp>
    </p:spTree>
    <p:extLst>
      <p:ext uri="{BB962C8B-B14F-4D97-AF65-F5344CB8AC3E}">
        <p14:creationId xmlns:p14="http://schemas.microsoft.com/office/powerpoint/2010/main" val="122282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Ce sondage a été mené par Amnesty International auprès de 15’000</a:t>
            </a:r>
            <a:r>
              <a:rPr lang="fr-CH" baseline="0" dirty="0" smtClean="0"/>
              <a:t> personnes dans 13 pays. Plus d’info ici: </a:t>
            </a:r>
            <a:r>
              <a:rPr lang="fr-CH" dirty="0" smtClean="0"/>
              <a:t>https://www.amnesty.ch/fr/themes/surveillance/docs/2015/renseignement-americain-opposition-mondiale-a-la-surveillance-de-masse-exercee-par-les-etats-unis</a:t>
            </a:r>
          </a:p>
          <a:p>
            <a:endParaRPr lang="fr-CH" dirty="0" smtClean="0"/>
          </a:p>
          <a:p>
            <a:r>
              <a:rPr lang="fr-CH" dirty="0" smtClean="0"/>
              <a:t>Pour dynamiser</a:t>
            </a:r>
            <a:r>
              <a:rPr lang="fr-CH" baseline="0" dirty="0" smtClean="0"/>
              <a:t> le présentation, v</a:t>
            </a:r>
            <a:r>
              <a:rPr lang="fr-CH" dirty="0" smtClean="0"/>
              <a:t>ous pouvez demander aux élèves de répondre à ces questions au</a:t>
            </a:r>
            <a:r>
              <a:rPr lang="fr-CH" baseline="0" dirty="0" smtClean="0"/>
              <a:t> moment ou vous faites la présentation et de lever la main s’ils/elles sont d’accords. Comptez le nombres pour chacune des questions et vous pourrez ensuite comparer leurs réponses avec celles des répondants au sondage qui suivent.</a:t>
            </a:r>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5</a:t>
            </a:fld>
            <a:endParaRPr lang="de-CH"/>
          </a:p>
        </p:txBody>
      </p:sp>
    </p:spTree>
    <p:extLst>
      <p:ext uri="{BB962C8B-B14F-4D97-AF65-F5344CB8AC3E}">
        <p14:creationId xmlns:p14="http://schemas.microsoft.com/office/powerpoint/2010/main" val="189562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Beaucoup de «je ne sais pas» Le</a:t>
            </a:r>
            <a:r>
              <a:rPr lang="fr-CH" baseline="0" dirty="0" smtClean="0"/>
              <a:t>s réponses au sondage démontrent bien l’ambiguïté de la question de la sphère privée puisqu’elle est en tension avec un autre aspect fondamental de la vie en société, le besoin de sécurité. Ici, vous pouvez introduire les restrictions possibles mentionnées ci-dessous. Vous pourrez compléter l’information et trouver d’autres exemples (hooliganisme, </a:t>
            </a:r>
            <a:r>
              <a:rPr lang="fr-CH" baseline="0" dirty="0" err="1" smtClean="0"/>
              <a:t>etc</a:t>
            </a:r>
            <a:r>
              <a:rPr lang="fr-CH" baseline="0" dirty="0" smtClean="0"/>
              <a:t>) sur le site suivant:  </a:t>
            </a:r>
            <a:r>
              <a:rPr lang="fr-CH" dirty="0" smtClean="0"/>
              <a:t>http://www.humanrights.ch/fr/service/droits-humains/protection-de-la-sphere-privee/</a:t>
            </a:r>
          </a:p>
          <a:p>
            <a:endParaRPr lang="fr-CH" b="1" dirty="0" smtClean="0"/>
          </a:p>
          <a:p>
            <a:r>
              <a:rPr lang="fr-FR" b="1" dirty="0" smtClean="0"/>
              <a:t>Exemples de restrictions légitimes</a:t>
            </a:r>
          </a:p>
          <a:p>
            <a:r>
              <a:rPr lang="fr-FR" dirty="0" smtClean="0"/>
              <a:t>Mesures pour recueillir des données signalétiques, ou autres, dans le but d’élucider un délit, en particulier les mesures de contrainte ordonnées par la justice, comme la surveillance du courrier et des communications électroniques ou encore les perquisitions.</a:t>
            </a:r>
          </a:p>
          <a:p>
            <a:r>
              <a:rPr lang="fr-FR" dirty="0" smtClean="0"/>
              <a:t>Traitement médical vital administré à des enfants contre la volonté de leurs parents, examens médicaux effectués par le médecin scolaire ou vaccins obligatoires.</a:t>
            </a:r>
          </a:p>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7</a:t>
            </a:fld>
            <a:endParaRPr lang="de-CH"/>
          </a:p>
        </p:txBody>
      </p:sp>
    </p:spTree>
    <p:extLst>
      <p:ext uri="{BB962C8B-B14F-4D97-AF65-F5344CB8AC3E}">
        <p14:creationId xmlns:p14="http://schemas.microsoft.com/office/powerpoint/2010/main" val="1508133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Pour plus d’informations:</a:t>
            </a:r>
            <a:r>
              <a:rPr lang="fr-CH" baseline="0" dirty="0" smtClean="0"/>
              <a:t> http://www.humanrights.ch/fr/service/connaissances/restrictions/</a:t>
            </a:r>
          </a:p>
          <a:p>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8</a:t>
            </a:fld>
            <a:endParaRPr lang="de-CH"/>
          </a:p>
        </p:txBody>
      </p:sp>
    </p:spTree>
    <p:extLst>
      <p:ext uri="{BB962C8B-B14F-4D97-AF65-F5344CB8AC3E}">
        <p14:creationId xmlns:p14="http://schemas.microsoft.com/office/powerpoint/2010/main" val="3425895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Cette partie vise à faire comprendre que la résolution de cette tension vers trop de sécurité</a:t>
            </a:r>
            <a:r>
              <a:rPr lang="fr-CH" baseline="0" dirty="0" smtClean="0"/>
              <a:t> peut avoir des conséquences graves pour les droits humains et pour les communautés. Vous pouvez approfondir l’exemple ou les exemples de votre choix.</a:t>
            </a:r>
            <a:endParaRPr lang="de-CH" dirty="0"/>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9</a:t>
            </a:fld>
            <a:endParaRPr lang="de-CH"/>
          </a:p>
        </p:txBody>
      </p:sp>
    </p:spTree>
    <p:extLst>
      <p:ext uri="{BB962C8B-B14F-4D97-AF65-F5344CB8AC3E}">
        <p14:creationId xmlns:p14="http://schemas.microsoft.com/office/powerpoint/2010/main" val="1883895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10"/>
          </p:nvPr>
        </p:nvSpPr>
        <p:spPr/>
        <p:txBody>
          <a:bodyPr/>
          <a:lstStyle/>
          <a:p>
            <a:fld id="{50CBBD6B-1FD7-482D-81CD-E6077D94CB1E}" type="slidenum">
              <a:rPr lang="de-CH" smtClean="0"/>
              <a:pPr/>
              <a:t>11</a:t>
            </a:fld>
            <a:endParaRPr lang="de-CH"/>
          </a:p>
        </p:txBody>
      </p:sp>
    </p:spTree>
    <p:extLst>
      <p:ext uri="{BB962C8B-B14F-4D97-AF65-F5344CB8AC3E}">
        <p14:creationId xmlns:p14="http://schemas.microsoft.com/office/powerpoint/2010/main" val="3556006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pic>
        <p:nvPicPr>
          <p:cNvPr id="3079" name="Picture 7" descr="AI_Logo_col_PowerPoint"/>
          <p:cNvPicPr>
            <a:picLocks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6725" y="466725"/>
            <a:ext cx="8237538"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41363" y="741363"/>
            <a:ext cx="7683500" cy="989012"/>
          </a:xfrm>
          <a:noFill/>
          <a:extLst>
            <a:ext uri="{909E8E84-426E-40DD-AFC4-6F175D3DCCD1}">
              <a14:hiddenFill xmlns:a14="http://schemas.microsoft.com/office/drawing/2010/main">
                <a:solidFill>
                  <a:schemeClr val="accent1"/>
                </a:solidFill>
              </a14:hiddenFill>
            </a:ext>
          </a:extLst>
        </p:spPr>
        <p:txBody>
          <a:bodyPr lIns="0" tIns="45720" rIns="0" bIns="45720"/>
          <a:lstStyle>
            <a:lvl1pPr>
              <a:lnSpc>
                <a:spcPts val="4000"/>
              </a:lnSpc>
              <a:defRPr/>
            </a:lvl1pPr>
          </a:lstStyle>
          <a:p>
            <a:pPr lvl="0"/>
            <a:r>
              <a:rPr lang="de-DE" noProof="0" smtClean="0"/>
              <a:t>Titelmasterformat durch Klicken bearbeiten</a:t>
            </a:r>
            <a:endParaRPr lang="de-CH" noProof="0" smtClean="0"/>
          </a:p>
        </p:txBody>
      </p:sp>
      <p:sp>
        <p:nvSpPr>
          <p:cNvPr id="3075" name="Rectangle 3"/>
          <p:cNvSpPr>
            <a:spLocks noGrp="1" noChangeArrowheads="1"/>
          </p:cNvSpPr>
          <p:nvPr>
            <p:ph type="subTitle" idx="1"/>
          </p:nvPr>
        </p:nvSpPr>
        <p:spPr>
          <a:xfrm>
            <a:off x="741363" y="4318000"/>
            <a:ext cx="1439862" cy="719138"/>
          </a:xfrm>
        </p:spPr>
        <p:txBody>
          <a:bodyPr lIns="0" tIns="45720" rIns="91440" bIns="45720"/>
          <a:lstStyle>
            <a:lvl1pPr marL="0" indent="0">
              <a:buFont typeface="Wingdings" pitchFamily="2" charset="2"/>
              <a:buNone/>
              <a:defRPr sz="600"/>
            </a:lvl1pPr>
          </a:lstStyle>
          <a:p>
            <a:pPr lvl="0"/>
            <a:r>
              <a:rPr lang="de-DE" noProof="0" smtClean="0"/>
              <a:t>Formatvorlage des Untertitelmasters durch Klicken bearbeiten</a:t>
            </a:r>
            <a:endParaRPr lang="de-CH"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fld id="{56C24E8F-7538-4F65-948E-1E825CFAFF64}" type="datetime4">
              <a:rPr lang="de-CH"/>
              <a:pPr/>
              <a:t>20. Juli 2016</a:t>
            </a:fld>
            <a:r>
              <a:rPr lang="de-CH"/>
              <a:t> | Folie </a:t>
            </a:r>
            <a:fld id="{C820700E-0F79-4FB5-B6B5-7EB3DC997FD2}" type="slidenum">
              <a:rPr lang="de-CH"/>
              <a:pPr/>
              <a:t>‹N°›</a:t>
            </a:fld>
            <a:endParaRPr lang="de-CH"/>
          </a:p>
        </p:txBody>
      </p:sp>
    </p:spTree>
    <p:extLst>
      <p:ext uri="{BB962C8B-B14F-4D97-AF65-F5344CB8AC3E}">
        <p14:creationId xmlns:p14="http://schemas.microsoft.com/office/powerpoint/2010/main" val="3256442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0513" y="466725"/>
            <a:ext cx="2057400" cy="5643563"/>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66725" y="466725"/>
            <a:ext cx="6021388" cy="5643563"/>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fld id="{56C24E8F-7538-4F65-948E-1E825CFAFF64}" type="datetime4">
              <a:rPr lang="de-CH"/>
              <a:pPr/>
              <a:t>20. Juli 2016</a:t>
            </a:fld>
            <a:r>
              <a:rPr lang="de-CH"/>
              <a:t> | Folie </a:t>
            </a:r>
            <a:fld id="{30DF8794-824F-47B0-8476-1769E7A8388D}" type="slidenum">
              <a:rPr lang="de-CH"/>
              <a:pPr/>
              <a:t>‹N°›</a:t>
            </a:fld>
            <a:endParaRPr lang="de-CH"/>
          </a:p>
        </p:txBody>
      </p:sp>
    </p:spTree>
    <p:extLst>
      <p:ext uri="{BB962C8B-B14F-4D97-AF65-F5344CB8AC3E}">
        <p14:creationId xmlns:p14="http://schemas.microsoft.com/office/powerpoint/2010/main" val="2383347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66725" y="466725"/>
            <a:ext cx="8229600" cy="1143000"/>
          </a:xfrm>
        </p:spPr>
        <p:txBody>
          <a:bodyPr/>
          <a:lstStyle/>
          <a:p>
            <a:r>
              <a:rPr lang="de-DE" smtClean="0"/>
              <a:t>Titelmasterformat durch Klicken bearbeiten</a:t>
            </a:r>
            <a:endParaRPr lang="de-CH"/>
          </a:p>
        </p:txBody>
      </p:sp>
      <p:sp>
        <p:nvSpPr>
          <p:cNvPr id="3" name="Tabellenplatzhalter 2"/>
          <p:cNvSpPr>
            <a:spLocks noGrp="1"/>
          </p:cNvSpPr>
          <p:nvPr>
            <p:ph type="tbl" idx="1"/>
          </p:nvPr>
        </p:nvSpPr>
        <p:spPr>
          <a:xfrm>
            <a:off x="466725" y="1914525"/>
            <a:ext cx="8231188" cy="4195763"/>
          </a:xfrm>
        </p:spPr>
        <p:txBody>
          <a:bodyPr/>
          <a:lstStyle/>
          <a:p>
            <a:r>
              <a:rPr lang="de-DE" smtClean="0"/>
              <a:t>Tabelle durch Klicken auf Symbol hinzufügen</a:t>
            </a:r>
            <a:endParaRPr lang="de-CH"/>
          </a:p>
        </p:txBody>
      </p:sp>
      <p:sp>
        <p:nvSpPr>
          <p:cNvPr id="4" name="Datumsplatzhalter 3"/>
          <p:cNvSpPr>
            <a:spLocks noGrp="1"/>
          </p:cNvSpPr>
          <p:nvPr>
            <p:ph type="dt" sz="half" idx="10"/>
          </p:nvPr>
        </p:nvSpPr>
        <p:spPr>
          <a:xfrm>
            <a:off x="744538" y="6440488"/>
            <a:ext cx="1336675" cy="136525"/>
          </a:xfrm>
        </p:spPr>
        <p:txBody>
          <a:bodyPr/>
          <a:lstStyle>
            <a:lvl1pPr>
              <a:defRPr/>
            </a:lvl1pPr>
          </a:lstStyle>
          <a:p>
            <a:fld id="{56C24E8F-7538-4F65-948E-1E825CFAFF64}" type="datetime4">
              <a:rPr lang="de-CH"/>
              <a:pPr/>
              <a:t>20. Juli 2016</a:t>
            </a:fld>
            <a:r>
              <a:rPr lang="de-CH"/>
              <a:t> | Folie </a:t>
            </a:r>
            <a:fld id="{0E1704F9-6596-4C0B-AC10-A1870C34EE1C}" type="slidenum">
              <a:rPr lang="de-CH"/>
              <a:pPr/>
              <a:t>‹N°›</a:t>
            </a:fld>
            <a:endParaRPr lang="de-CH"/>
          </a:p>
        </p:txBody>
      </p:sp>
    </p:spTree>
    <p:extLst>
      <p:ext uri="{BB962C8B-B14F-4D97-AF65-F5344CB8AC3E}">
        <p14:creationId xmlns:p14="http://schemas.microsoft.com/office/powerpoint/2010/main" val="544285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66725" y="466725"/>
            <a:ext cx="8229600" cy="1143000"/>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466725" y="1914525"/>
            <a:ext cx="4038600" cy="41957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iagrammplatzhalter 3"/>
          <p:cNvSpPr>
            <a:spLocks noGrp="1"/>
          </p:cNvSpPr>
          <p:nvPr>
            <p:ph type="chart" sz="half" idx="2"/>
          </p:nvPr>
        </p:nvSpPr>
        <p:spPr>
          <a:xfrm>
            <a:off x="4657725" y="1914525"/>
            <a:ext cx="4040188" cy="4195763"/>
          </a:xfrm>
        </p:spPr>
        <p:txBody>
          <a:bodyPr/>
          <a:lstStyle/>
          <a:p>
            <a:r>
              <a:rPr lang="de-DE" smtClean="0"/>
              <a:t>Diagramm durch Klicken auf Symbol hinzufügen</a:t>
            </a:r>
            <a:endParaRPr lang="de-CH"/>
          </a:p>
        </p:txBody>
      </p:sp>
      <p:sp>
        <p:nvSpPr>
          <p:cNvPr id="5" name="Datumsplatzhalter 4"/>
          <p:cNvSpPr>
            <a:spLocks noGrp="1"/>
          </p:cNvSpPr>
          <p:nvPr>
            <p:ph type="dt" sz="half" idx="10"/>
          </p:nvPr>
        </p:nvSpPr>
        <p:spPr>
          <a:xfrm>
            <a:off x="744538" y="6440488"/>
            <a:ext cx="1336675" cy="136525"/>
          </a:xfrm>
        </p:spPr>
        <p:txBody>
          <a:bodyPr/>
          <a:lstStyle>
            <a:lvl1pPr>
              <a:defRPr/>
            </a:lvl1pPr>
          </a:lstStyle>
          <a:p>
            <a:fld id="{56C24E8F-7538-4F65-948E-1E825CFAFF64}" type="datetime4">
              <a:rPr lang="de-CH"/>
              <a:pPr/>
              <a:t>20. Juli 2016</a:t>
            </a:fld>
            <a:r>
              <a:rPr lang="de-CH"/>
              <a:t> | Folie </a:t>
            </a:r>
            <a:fld id="{844592C6-3D44-49F8-AA9C-8BEF7C5591CE}" type="slidenum">
              <a:rPr lang="de-CH"/>
              <a:pPr/>
              <a:t>‹N°›</a:t>
            </a:fld>
            <a:endParaRPr lang="de-CH"/>
          </a:p>
        </p:txBody>
      </p:sp>
    </p:spTree>
    <p:extLst>
      <p:ext uri="{BB962C8B-B14F-4D97-AF65-F5344CB8AC3E}">
        <p14:creationId xmlns:p14="http://schemas.microsoft.com/office/powerpoint/2010/main" val="4127225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fld id="{56C24E8F-7538-4F65-948E-1E825CFAFF64}" type="datetime4">
              <a:rPr lang="de-CH"/>
              <a:pPr/>
              <a:t>20. Juli 2016</a:t>
            </a:fld>
            <a:r>
              <a:rPr lang="de-CH"/>
              <a:t> | Folie </a:t>
            </a:r>
            <a:fld id="{9B26C301-F588-4569-B7F8-F3807FA93386}" type="slidenum">
              <a:rPr lang="de-CH"/>
              <a:pPr/>
              <a:t>‹N°›</a:t>
            </a:fld>
            <a:endParaRPr lang="de-CH"/>
          </a:p>
        </p:txBody>
      </p:sp>
    </p:spTree>
    <p:extLst>
      <p:ext uri="{BB962C8B-B14F-4D97-AF65-F5344CB8AC3E}">
        <p14:creationId xmlns:p14="http://schemas.microsoft.com/office/powerpoint/2010/main" val="23838437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fld id="{56C24E8F-7538-4F65-948E-1E825CFAFF64}" type="datetime4">
              <a:rPr lang="de-CH"/>
              <a:pPr/>
              <a:t>20. Juli 2016</a:t>
            </a:fld>
            <a:r>
              <a:rPr lang="de-CH"/>
              <a:t> | Folie </a:t>
            </a:r>
            <a:fld id="{DA13250E-9C71-4CF8-A29A-ECAD175D9489}" type="slidenum">
              <a:rPr lang="de-CH"/>
              <a:pPr/>
              <a:t>‹N°›</a:t>
            </a:fld>
            <a:endParaRPr lang="de-CH"/>
          </a:p>
        </p:txBody>
      </p:sp>
    </p:spTree>
    <p:extLst>
      <p:ext uri="{BB962C8B-B14F-4D97-AF65-F5344CB8AC3E}">
        <p14:creationId xmlns:p14="http://schemas.microsoft.com/office/powerpoint/2010/main" val="21018858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66725" y="1914525"/>
            <a:ext cx="4038600" cy="419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57725" y="1914525"/>
            <a:ext cx="4040188" cy="419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fld id="{56C24E8F-7538-4F65-948E-1E825CFAFF64}" type="datetime4">
              <a:rPr lang="de-CH"/>
              <a:pPr/>
              <a:t>20. Juli 2016</a:t>
            </a:fld>
            <a:r>
              <a:rPr lang="de-CH"/>
              <a:t> | Folie </a:t>
            </a:r>
            <a:fld id="{812AB564-E46B-4ED3-857C-9532289BBB64}" type="slidenum">
              <a:rPr lang="de-CH"/>
              <a:pPr/>
              <a:t>‹N°›</a:t>
            </a:fld>
            <a:endParaRPr lang="de-CH"/>
          </a:p>
        </p:txBody>
      </p:sp>
    </p:spTree>
    <p:extLst>
      <p:ext uri="{BB962C8B-B14F-4D97-AF65-F5344CB8AC3E}">
        <p14:creationId xmlns:p14="http://schemas.microsoft.com/office/powerpoint/2010/main" val="14567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fld id="{56C24E8F-7538-4F65-948E-1E825CFAFF64}" type="datetime4">
              <a:rPr lang="de-CH"/>
              <a:pPr/>
              <a:t>20. Juli 2016</a:t>
            </a:fld>
            <a:r>
              <a:rPr lang="de-CH"/>
              <a:t> | Folie </a:t>
            </a:r>
            <a:fld id="{2408505F-FB2B-492C-94FF-84BBBB4D87CD}" type="slidenum">
              <a:rPr lang="de-CH"/>
              <a:pPr/>
              <a:t>‹N°›</a:t>
            </a:fld>
            <a:endParaRPr lang="de-CH"/>
          </a:p>
        </p:txBody>
      </p:sp>
    </p:spTree>
    <p:extLst>
      <p:ext uri="{BB962C8B-B14F-4D97-AF65-F5344CB8AC3E}">
        <p14:creationId xmlns:p14="http://schemas.microsoft.com/office/powerpoint/2010/main" val="2038336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fld id="{56C24E8F-7538-4F65-948E-1E825CFAFF64}" type="datetime4">
              <a:rPr lang="de-CH"/>
              <a:pPr/>
              <a:t>20. Juli 2016</a:t>
            </a:fld>
            <a:r>
              <a:rPr lang="de-CH"/>
              <a:t> | Folie </a:t>
            </a:r>
            <a:fld id="{A155F353-1B76-49E5-8648-2CE69CE9517E}" type="slidenum">
              <a:rPr lang="de-CH"/>
              <a:pPr/>
              <a:t>‹N°›</a:t>
            </a:fld>
            <a:endParaRPr lang="de-CH"/>
          </a:p>
        </p:txBody>
      </p:sp>
    </p:spTree>
    <p:extLst>
      <p:ext uri="{BB962C8B-B14F-4D97-AF65-F5344CB8AC3E}">
        <p14:creationId xmlns:p14="http://schemas.microsoft.com/office/powerpoint/2010/main" val="38565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56C24E8F-7538-4F65-948E-1E825CFAFF64}" type="datetime4">
              <a:rPr lang="de-CH"/>
              <a:pPr/>
              <a:t>20. Juli 2016</a:t>
            </a:fld>
            <a:r>
              <a:rPr lang="de-CH"/>
              <a:t> | Folie </a:t>
            </a:r>
            <a:fld id="{E1372BF9-BA2D-4721-99C1-348A2CE28D7A}" type="slidenum">
              <a:rPr lang="de-CH"/>
              <a:pPr/>
              <a:t>‹N°›</a:t>
            </a:fld>
            <a:endParaRPr lang="de-CH"/>
          </a:p>
        </p:txBody>
      </p:sp>
    </p:spTree>
    <p:extLst>
      <p:ext uri="{BB962C8B-B14F-4D97-AF65-F5344CB8AC3E}">
        <p14:creationId xmlns:p14="http://schemas.microsoft.com/office/powerpoint/2010/main" val="936728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fld id="{56C24E8F-7538-4F65-948E-1E825CFAFF64}" type="datetime4">
              <a:rPr lang="de-CH"/>
              <a:pPr/>
              <a:t>20. Juli 2016</a:t>
            </a:fld>
            <a:r>
              <a:rPr lang="de-CH"/>
              <a:t> | Folie </a:t>
            </a:r>
            <a:fld id="{F9F0179E-6CC2-42C9-B8A1-44B468901367}" type="slidenum">
              <a:rPr lang="de-CH"/>
              <a:pPr/>
              <a:t>‹N°›</a:t>
            </a:fld>
            <a:endParaRPr lang="de-CH"/>
          </a:p>
        </p:txBody>
      </p:sp>
    </p:spTree>
    <p:extLst>
      <p:ext uri="{BB962C8B-B14F-4D97-AF65-F5344CB8AC3E}">
        <p14:creationId xmlns:p14="http://schemas.microsoft.com/office/powerpoint/2010/main" val="245912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fld id="{56C24E8F-7538-4F65-948E-1E825CFAFF64}" type="datetime4">
              <a:rPr lang="de-CH"/>
              <a:pPr/>
              <a:t>20. Juli 2016</a:t>
            </a:fld>
            <a:r>
              <a:rPr lang="de-CH"/>
              <a:t> | Folie </a:t>
            </a:r>
            <a:fld id="{A4BDB276-B53E-4860-8ED6-BCC262D10076}" type="slidenum">
              <a:rPr lang="de-CH"/>
              <a:pPr/>
              <a:t>‹N°›</a:t>
            </a:fld>
            <a:endParaRPr lang="de-CH"/>
          </a:p>
        </p:txBody>
      </p:sp>
    </p:spTree>
    <p:extLst>
      <p:ext uri="{BB962C8B-B14F-4D97-AF65-F5344CB8AC3E}">
        <p14:creationId xmlns:p14="http://schemas.microsoft.com/office/powerpoint/2010/main" val="133485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6725" y="466725"/>
            <a:ext cx="8229600" cy="1143000"/>
          </a:xfrm>
          <a:prstGeom prst="rect">
            <a:avLst/>
          </a:prstGeom>
          <a:solidFill>
            <a:srgbClr val="FFF20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8000" tIns="90000" rIns="288000" bIns="90000" numCol="1" anchor="ctr" anchorCtr="0" compatLnSpc="1">
            <a:prstTxWarp prst="textNoShape">
              <a:avLst/>
            </a:prstTxWarp>
          </a:bodyPr>
          <a:lstStyle/>
          <a:p>
            <a:pPr lvl="0"/>
            <a:r>
              <a:rPr lang="de-CH" smtClean="0"/>
              <a:t>KURZ KNAPP KNACKIG</a:t>
            </a:r>
          </a:p>
        </p:txBody>
      </p:sp>
      <p:sp>
        <p:nvSpPr>
          <p:cNvPr id="1027" name="Rectangle 3"/>
          <p:cNvSpPr>
            <a:spLocks noGrp="1" noChangeArrowheads="1"/>
          </p:cNvSpPr>
          <p:nvPr>
            <p:ph type="body" idx="1"/>
          </p:nvPr>
        </p:nvSpPr>
        <p:spPr bwMode="auto">
          <a:xfrm>
            <a:off x="466725" y="1914525"/>
            <a:ext cx="8231188" cy="419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8000" tIns="90000" rIns="288000" bIns="9000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744538" y="6440488"/>
            <a:ext cx="1381789"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defRPr sz="900"/>
            </a:lvl1pPr>
          </a:lstStyle>
          <a:p>
            <a:fld id="{56C24E8F-7538-4F65-948E-1E825CFAFF64}" type="datetime4">
              <a:rPr lang="de-CH" smtClean="0"/>
              <a:pPr/>
              <a:t>20. Juli 2016</a:t>
            </a:fld>
            <a:r>
              <a:rPr lang="de-CH" dirty="0" smtClean="0"/>
              <a:t> | Folie </a:t>
            </a:r>
            <a:fld id="{0FBA3EBA-695B-4106-95B8-DCEB1C540E04}" type="slidenum">
              <a:rPr lang="de-CH" smtClean="0"/>
              <a:pPr/>
              <a:t>‹N°›</a:t>
            </a:fld>
            <a:endParaRPr lang="de-CH" dirty="0"/>
          </a:p>
        </p:txBody>
      </p:sp>
      <p:pic>
        <p:nvPicPr>
          <p:cNvPr id="1031" name="Picture 7" descr="AI_Logo_sw_klein_PowerPoint"/>
          <p:cNvPicPr>
            <a:picLocks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7362825" y="6200775"/>
            <a:ext cx="1346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hf sldNum="0" hdr="0" ftr="0"/>
  <p:txStyles>
    <p:titleStyle>
      <a:lvl1pPr algn="l" rtl="0" eaLnBrk="1" fontAlgn="base" hangingPunct="1">
        <a:lnSpc>
          <a:spcPts val="3900"/>
        </a:lnSpc>
        <a:spcBef>
          <a:spcPct val="0"/>
        </a:spcBef>
        <a:spcAft>
          <a:spcPct val="0"/>
        </a:spcAft>
        <a:defRPr sz="4000" b="1">
          <a:solidFill>
            <a:schemeClr val="tx2"/>
          </a:solidFill>
          <a:latin typeface="+mj-lt"/>
          <a:ea typeface="+mj-ea"/>
          <a:cs typeface="+mj-cs"/>
        </a:defRPr>
      </a:lvl1pPr>
      <a:lvl2pPr algn="l" rtl="0" eaLnBrk="1" fontAlgn="base" hangingPunct="1">
        <a:lnSpc>
          <a:spcPts val="3900"/>
        </a:lnSpc>
        <a:spcBef>
          <a:spcPct val="0"/>
        </a:spcBef>
        <a:spcAft>
          <a:spcPct val="0"/>
        </a:spcAft>
        <a:defRPr sz="4000" b="1">
          <a:solidFill>
            <a:schemeClr val="tx2"/>
          </a:solidFill>
          <a:latin typeface="Amnesty Trade Gothic Cn" pitchFamily="34" charset="0"/>
        </a:defRPr>
      </a:lvl2pPr>
      <a:lvl3pPr algn="l" rtl="0" eaLnBrk="1" fontAlgn="base" hangingPunct="1">
        <a:lnSpc>
          <a:spcPts val="3900"/>
        </a:lnSpc>
        <a:spcBef>
          <a:spcPct val="0"/>
        </a:spcBef>
        <a:spcAft>
          <a:spcPct val="0"/>
        </a:spcAft>
        <a:defRPr sz="4000" b="1">
          <a:solidFill>
            <a:schemeClr val="tx2"/>
          </a:solidFill>
          <a:latin typeface="Amnesty Trade Gothic Cn" pitchFamily="34" charset="0"/>
        </a:defRPr>
      </a:lvl3pPr>
      <a:lvl4pPr algn="l" rtl="0" eaLnBrk="1" fontAlgn="base" hangingPunct="1">
        <a:lnSpc>
          <a:spcPts val="3900"/>
        </a:lnSpc>
        <a:spcBef>
          <a:spcPct val="0"/>
        </a:spcBef>
        <a:spcAft>
          <a:spcPct val="0"/>
        </a:spcAft>
        <a:defRPr sz="4000" b="1">
          <a:solidFill>
            <a:schemeClr val="tx2"/>
          </a:solidFill>
          <a:latin typeface="Amnesty Trade Gothic Cn" pitchFamily="34" charset="0"/>
        </a:defRPr>
      </a:lvl4pPr>
      <a:lvl5pPr algn="l" rtl="0" eaLnBrk="1" fontAlgn="base" hangingPunct="1">
        <a:lnSpc>
          <a:spcPts val="3900"/>
        </a:lnSpc>
        <a:spcBef>
          <a:spcPct val="0"/>
        </a:spcBef>
        <a:spcAft>
          <a:spcPct val="0"/>
        </a:spcAft>
        <a:defRPr sz="4000" b="1">
          <a:solidFill>
            <a:schemeClr val="tx2"/>
          </a:solidFill>
          <a:latin typeface="Amnesty Trade Gothic Cn" pitchFamily="34" charset="0"/>
        </a:defRPr>
      </a:lvl5pPr>
      <a:lvl6pPr marL="457200" algn="l" rtl="0" eaLnBrk="1" fontAlgn="base" hangingPunct="1">
        <a:lnSpc>
          <a:spcPts val="3900"/>
        </a:lnSpc>
        <a:spcBef>
          <a:spcPct val="0"/>
        </a:spcBef>
        <a:spcAft>
          <a:spcPct val="0"/>
        </a:spcAft>
        <a:defRPr sz="4000" b="1">
          <a:solidFill>
            <a:schemeClr val="tx2"/>
          </a:solidFill>
          <a:latin typeface="Amnesty Trade Gothic Cn" pitchFamily="34" charset="0"/>
        </a:defRPr>
      </a:lvl6pPr>
      <a:lvl7pPr marL="914400" algn="l" rtl="0" eaLnBrk="1" fontAlgn="base" hangingPunct="1">
        <a:lnSpc>
          <a:spcPts val="3900"/>
        </a:lnSpc>
        <a:spcBef>
          <a:spcPct val="0"/>
        </a:spcBef>
        <a:spcAft>
          <a:spcPct val="0"/>
        </a:spcAft>
        <a:defRPr sz="4000" b="1">
          <a:solidFill>
            <a:schemeClr val="tx2"/>
          </a:solidFill>
          <a:latin typeface="Amnesty Trade Gothic Cn" pitchFamily="34" charset="0"/>
        </a:defRPr>
      </a:lvl7pPr>
      <a:lvl8pPr marL="1371600" algn="l" rtl="0" eaLnBrk="1" fontAlgn="base" hangingPunct="1">
        <a:lnSpc>
          <a:spcPts val="3900"/>
        </a:lnSpc>
        <a:spcBef>
          <a:spcPct val="0"/>
        </a:spcBef>
        <a:spcAft>
          <a:spcPct val="0"/>
        </a:spcAft>
        <a:defRPr sz="4000" b="1">
          <a:solidFill>
            <a:schemeClr val="tx2"/>
          </a:solidFill>
          <a:latin typeface="Amnesty Trade Gothic Cn" pitchFamily="34" charset="0"/>
        </a:defRPr>
      </a:lvl8pPr>
      <a:lvl9pPr marL="1828800" algn="l" rtl="0" eaLnBrk="1" fontAlgn="base" hangingPunct="1">
        <a:lnSpc>
          <a:spcPts val="3900"/>
        </a:lnSpc>
        <a:spcBef>
          <a:spcPct val="0"/>
        </a:spcBef>
        <a:spcAft>
          <a:spcPct val="0"/>
        </a:spcAft>
        <a:defRPr sz="4000" b="1">
          <a:solidFill>
            <a:schemeClr val="tx2"/>
          </a:solidFill>
          <a:latin typeface="Amnesty Trade Gothic Cn" pitchFamily="34" charset="0"/>
        </a:defRPr>
      </a:lvl9pPr>
    </p:titleStyle>
    <p:bodyStyle>
      <a:lvl1pPr marL="342900" indent="-342900" algn="l" rtl="0" eaLnBrk="1" fontAlgn="base" hangingPunct="1">
        <a:lnSpc>
          <a:spcPts val="2200"/>
        </a:lnSpc>
        <a:spcBef>
          <a:spcPts val="500"/>
        </a:spcBef>
        <a:spcAft>
          <a:spcPct val="0"/>
        </a:spcAft>
        <a:buFont typeface="Wingdings" pitchFamily="2" charset="2"/>
        <a:buChar char="§"/>
        <a:defRPr sz="2000">
          <a:solidFill>
            <a:schemeClr val="tx1"/>
          </a:solidFill>
          <a:latin typeface="+mn-lt"/>
          <a:ea typeface="+mn-ea"/>
          <a:cs typeface="+mn-cs"/>
        </a:defRPr>
      </a:lvl1pPr>
      <a:lvl2pPr marL="742950" indent="-285750" algn="l" rtl="0" eaLnBrk="1" fontAlgn="base" hangingPunct="1">
        <a:lnSpc>
          <a:spcPts val="2000"/>
        </a:lnSpc>
        <a:spcBef>
          <a:spcPts val="400"/>
        </a:spcBef>
        <a:spcAft>
          <a:spcPct val="0"/>
        </a:spcAft>
        <a:buFont typeface="Arial" charset="0"/>
        <a:buChar char="–"/>
        <a:defRPr sz="2000">
          <a:solidFill>
            <a:schemeClr val="tx1"/>
          </a:solidFill>
          <a:latin typeface="+mn-lt"/>
        </a:defRPr>
      </a:lvl2pPr>
      <a:lvl3pPr marL="11430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3pPr>
      <a:lvl4pPr marL="16002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4pPr>
      <a:lvl5pPr marL="20574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5pPr>
      <a:lvl6pPr marL="25146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6pPr>
      <a:lvl7pPr marL="29718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7pPr>
      <a:lvl8pPr marL="34290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8pPr>
      <a:lvl9pPr marL="38862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admin.ch/opc/fr/classified-compilation/19995395/index.html#a36"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umsplatzhalter 1"/>
          <p:cNvSpPr>
            <a:spLocks noGrp="1"/>
          </p:cNvSpPr>
          <p:nvPr>
            <p:ph type="dt" sz="quarter" idx="10"/>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9pPr>
          </a:lstStyle>
          <a:p>
            <a:r>
              <a:rPr lang="de-CH" altLang="de-DE" dirty="0" smtClean="0">
                <a:solidFill>
                  <a:srgbClr val="FFFFFF"/>
                </a:solidFill>
              </a:rPr>
              <a:t>26. März 2012 | Folie </a:t>
            </a:r>
            <a:fld id="{27C85D0E-8876-4A54-AA4C-042F21C1A7C5}" type="slidenum">
              <a:rPr lang="de-CH" altLang="de-DE" smtClean="0">
                <a:solidFill>
                  <a:srgbClr val="FFFFFF"/>
                </a:solidFill>
              </a:rPr>
              <a:pPr/>
              <a:t>1</a:t>
            </a:fld>
            <a:endParaRPr lang="de-CH" altLang="de-DE" dirty="0" smtClean="0">
              <a:solidFill>
                <a:srgbClr val="FFFFFF"/>
              </a:solidFill>
            </a:endParaRPr>
          </a:p>
        </p:txBody>
      </p:sp>
      <p:pic>
        <p:nvPicPr>
          <p:cNvPr id="4099" name="Picture 2" descr="http://robotmonkeys.net/wp-content/uploads/2010/12/social-nets-then-and-now-fb-cities-airline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1430338"/>
            <a:ext cx="9180512" cy="54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2"/>
          <p:cNvSpPr txBox="1">
            <a:spLocks noChangeArrowheads="1"/>
          </p:cNvSpPr>
          <p:nvPr/>
        </p:nvSpPr>
        <p:spPr bwMode="auto">
          <a:xfrm>
            <a:off x="0" y="-26988"/>
            <a:ext cx="9144000" cy="1584326"/>
          </a:xfrm>
          <a:prstGeom prst="rect">
            <a:avLst/>
          </a:prstGeom>
          <a:solidFill>
            <a:srgbClr val="FFF20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tIns="90000" rIns="288000" bIns="90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Amnesty Trade Gothic" panose="020B0503040303020004" pitchFamily="34" charset="0"/>
                <a:ea typeface="SimSun" panose="02010600030101010101" pitchFamily="2" charset="-122"/>
              </a:defRPr>
            </a:lvl9pPr>
          </a:lstStyle>
          <a:p>
            <a:pPr eaLnBrk="1" hangingPunct="1">
              <a:buSzPct val="100000"/>
              <a:buFont typeface="Times New Roman" panose="02020603050405020304" pitchFamily="18" charset="0"/>
              <a:buNone/>
            </a:pPr>
            <a:endParaRPr lang="de-CH" altLang="de-DE" sz="3200" b="1" dirty="0">
              <a:solidFill>
                <a:srgbClr val="000000"/>
              </a:solidFill>
              <a:latin typeface="Arial" panose="020B0604020202020204" pitchFamily="34" charset="0"/>
              <a:cs typeface="Arial" panose="020B0604020202020204" pitchFamily="34" charset="0"/>
            </a:endParaRPr>
          </a:p>
        </p:txBody>
      </p:sp>
      <p:sp>
        <p:nvSpPr>
          <p:cNvPr id="4101" name="Titel 1"/>
          <p:cNvSpPr txBox="1">
            <a:spLocks/>
          </p:cNvSpPr>
          <p:nvPr/>
        </p:nvSpPr>
        <p:spPr bwMode="auto">
          <a:xfrm>
            <a:off x="468313" y="44450"/>
            <a:ext cx="822483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0" tIns="90000" rIns="288000" bIns="90000" anchor="ctr"/>
          <a:lstStyle/>
          <a:p>
            <a:pPr algn="ctr">
              <a:lnSpc>
                <a:spcPct val="96000"/>
              </a:lnSpc>
              <a:buClr>
                <a:srgbClr val="000000"/>
              </a:buClr>
              <a:buSzPct val="100000"/>
            </a:pPr>
            <a:r>
              <a:rPr lang="de-CH" altLang="de-DE" sz="4000" b="1" dirty="0" smtClean="0">
                <a:solidFill>
                  <a:srgbClr val="000000"/>
                </a:solidFill>
                <a:latin typeface="Amnesty Trade Gothic Cn" panose="020B0506040303020004" pitchFamily="34" charset="0"/>
                <a:cs typeface="Arial" panose="020B0604020202020204" pitchFamily="34" charset="0"/>
              </a:rPr>
              <a:t>La </a:t>
            </a:r>
            <a:r>
              <a:rPr lang="de-CH" altLang="de-DE" sz="4000" b="1" dirty="0" err="1" smtClean="0">
                <a:solidFill>
                  <a:srgbClr val="000000"/>
                </a:solidFill>
                <a:latin typeface="Amnesty Trade Gothic Cn" panose="020B0506040303020004" pitchFamily="34" charset="0"/>
                <a:cs typeface="Arial" panose="020B0604020202020204" pitchFamily="34" charset="0"/>
              </a:rPr>
              <a:t>sphère</a:t>
            </a:r>
            <a:r>
              <a:rPr lang="de-CH" altLang="de-DE" sz="4000" b="1" dirty="0" smtClean="0">
                <a:solidFill>
                  <a:srgbClr val="000000"/>
                </a:solidFill>
                <a:latin typeface="Amnesty Trade Gothic Cn" panose="020B0506040303020004" pitchFamily="34" charset="0"/>
                <a:cs typeface="Arial" panose="020B0604020202020204" pitchFamily="34" charset="0"/>
              </a:rPr>
              <a:t> </a:t>
            </a:r>
            <a:r>
              <a:rPr lang="de-CH" altLang="de-DE" sz="4000" b="1" dirty="0" err="1" smtClean="0">
                <a:solidFill>
                  <a:srgbClr val="000000"/>
                </a:solidFill>
                <a:latin typeface="Amnesty Trade Gothic Cn" panose="020B0506040303020004" pitchFamily="34" charset="0"/>
                <a:cs typeface="Arial" panose="020B0604020202020204" pitchFamily="34" charset="0"/>
              </a:rPr>
              <a:t>privée</a:t>
            </a:r>
            <a:r>
              <a:rPr lang="de-CH" altLang="de-DE" sz="4000" b="1" dirty="0" smtClean="0">
                <a:solidFill>
                  <a:srgbClr val="000000"/>
                </a:solidFill>
                <a:latin typeface="Amnesty Trade Gothic Cn" panose="020B0506040303020004" pitchFamily="34" charset="0"/>
                <a:cs typeface="Arial" panose="020B0604020202020204" pitchFamily="34" charset="0"/>
              </a:rPr>
              <a:t>, </a:t>
            </a:r>
            <a:r>
              <a:rPr lang="de-CH" altLang="de-DE" sz="4000" b="1" dirty="0" err="1" smtClean="0">
                <a:solidFill>
                  <a:srgbClr val="000000"/>
                </a:solidFill>
                <a:latin typeface="Amnesty Trade Gothic Cn" panose="020B0506040303020004" pitchFamily="34" charset="0"/>
                <a:cs typeface="Arial" panose="020B0604020202020204" pitchFamily="34" charset="0"/>
              </a:rPr>
              <a:t>c’est</a:t>
            </a:r>
            <a:r>
              <a:rPr lang="de-CH" altLang="de-DE" sz="4000" b="1" dirty="0" smtClean="0">
                <a:solidFill>
                  <a:srgbClr val="000000"/>
                </a:solidFill>
                <a:latin typeface="Amnesty Trade Gothic Cn" panose="020B0506040303020004" pitchFamily="34" charset="0"/>
                <a:cs typeface="Arial" panose="020B0604020202020204" pitchFamily="34" charset="0"/>
              </a:rPr>
              <a:t> </a:t>
            </a:r>
            <a:r>
              <a:rPr lang="de-CH" altLang="de-DE" sz="4000" b="1" dirty="0" err="1" smtClean="0">
                <a:solidFill>
                  <a:srgbClr val="000000"/>
                </a:solidFill>
                <a:latin typeface="Amnesty Trade Gothic Cn" panose="020B0506040303020004" pitchFamily="34" charset="0"/>
                <a:cs typeface="Arial" panose="020B0604020202020204" pitchFamily="34" charset="0"/>
              </a:rPr>
              <a:t>quoi</a:t>
            </a:r>
            <a:r>
              <a:rPr lang="de-CH" altLang="de-DE" sz="4000" b="1" dirty="0" smtClean="0">
                <a:solidFill>
                  <a:srgbClr val="000000"/>
                </a:solidFill>
                <a:latin typeface="Amnesty Trade Gothic Cn" panose="020B0506040303020004" pitchFamily="34" charset="0"/>
                <a:cs typeface="Arial" panose="020B0604020202020204" pitchFamily="34" charset="0"/>
              </a:rPr>
              <a:t>?</a:t>
            </a:r>
          </a:p>
        </p:txBody>
      </p:sp>
    </p:spTree>
    <p:extLst>
      <p:ext uri="{BB962C8B-B14F-4D97-AF65-F5344CB8AC3E}">
        <p14:creationId xmlns:p14="http://schemas.microsoft.com/office/powerpoint/2010/main" val="1584822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Autofit/>
          </a:bodyPr>
          <a:lstStyle/>
          <a:p>
            <a:pPr algn="ctr"/>
            <a:r>
              <a:rPr lang="de-DE" dirty="0" smtClean="0">
                <a:latin typeface="Amnesty Trade Gothic Cn" panose="020B0506040303020004" pitchFamily="34" charset="0"/>
                <a:cs typeface="Arial" panose="020B0604020202020204" pitchFamily="34" charset="0"/>
              </a:rPr>
              <a:t>Les </a:t>
            </a:r>
            <a:r>
              <a:rPr lang="de-DE" dirty="0" err="1" smtClean="0">
                <a:latin typeface="Amnesty Trade Gothic Cn" panose="020B0506040303020004" pitchFamily="34" charset="0"/>
                <a:cs typeface="Arial" panose="020B0604020202020204" pitchFamily="34" charset="0"/>
              </a:rPr>
              <a:t>données</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peuvent</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être</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dangereuses</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Allemagne</a:t>
            </a:r>
            <a:endParaRPr lang="de-CH" dirty="0">
              <a:latin typeface="Amnesty Trade Gothic Cn" panose="020B0506040303020004" pitchFamily="34" charset="0"/>
              <a:cs typeface="Arial" panose="020B0604020202020204" pitchFamily="34" charset="0"/>
            </a:endParaRPr>
          </a:p>
        </p:txBody>
      </p:sp>
      <p:sp>
        <p:nvSpPr>
          <p:cNvPr id="4099" name="Rectangle 3"/>
          <p:cNvSpPr>
            <a:spLocks noGrp="1" noChangeArrowheads="1"/>
          </p:cNvSpPr>
          <p:nvPr>
            <p:ph type="body" idx="1"/>
          </p:nvPr>
        </p:nvSpPr>
        <p:spPr>
          <a:xfrm>
            <a:off x="199592" y="1196752"/>
            <a:ext cx="8944408" cy="5661248"/>
          </a:xfrm>
        </p:spPr>
        <p:txBody>
          <a:bodyPr/>
          <a:lstStyle/>
          <a:p>
            <a:pPr marL="0" indent="0">
              <a:lnSpc>
                <a:spcPts val="2600"/>
              </a:lnSpc>
              <a:spcBef>
                <a:spcPts val="600"/>
              </a:spcBef>
              <a:spcAft>
                <a:spcPts val="900"/>
              </a:spcAft>
              <a:buNone/>
            </a:pPr>
            <a:r>
              <a:rPr lang="fr-FR" sz="2200" dirty="0" smtClean="0">
                <a:latin typeface="Arial" panose="020B0604020202020204" pitchFamily="34" charset="0"/>
                <a:cs typeface="Arial" panose="020B0604020202020204" pitchFamily="34" charset="0"/>
              </a:rPr>
              <a:t>Listes des membres des communautés juives</a:t>
            </a:r>
            <a:endParaRPr lang="de-DE" sz="2200" dirty="0" smtClean="0">
              <a:latin typeface="Arial" panose="020B0604020202020204" pitchFamily="34" charset="0"/>
              <a:cs typeface="Arial" panose="020B0604020202020204" pitchFamily="34" charset="0"/>
            </a:endParaRPr>
          </a:p>
          <a:p>
            <a:pPr marL="0" indent="0">
              <a:lnSpc>
                <a:spcPts val="2600"/>
              </a:lnSpc>
              <a:spcBef>
                <a:spcPts val="600"/>
              </a:spcBef>
              <a:spcAft>
                <a:spcPts val="900"/>
              </a:spcAft>
              <a:buNone/>
            </a:pPr>
            <a:r>
              <a:rPr lang="fr-FR" sz="2200" dirty="0" smtClean="0">
                <a:latin typeface="Arial" panose="020B0604020202020204" pitchFamily="34" charset="0"/>
                <a:cs typeface="Arial" panose="020B0604020202020204" pitchFamily="34" charset="0"/>
              </a:rPr>
              <a:t>1933 Prise du pouvoir par les Nazis</a:t>
            </a:r>
          </a:p>
          <a:p>
            <a:pPr marL="0" indent="0">
              <a:lnSpc>
                <a:spcPts val="2600"/>
              </a:lnSpc>
              <a:spcBef>
                <a:spcPts val="600"/>
              </a:spcBef>
              <a:spcAft>
                <a:spcPts val="900"/>
              </a:spcAft>
              <a:buNone/>
            </a:pPr>
            <a:r>
              <a:rPr lang="fr-FR" sz="2200" dirty="0" smtClean="0">
                <a:latin typeface="Arial" panose="020B0604020202020204" pitchFamily="34" charset="0"/>
                <a:cs typeface="Arial" panose="020B0604020202020204" pitchFamily="34" charset="0"/>
              </a:rPr>
              <a:t>1935 Création des «fiches de Juifs» par la Gestapo</a:t>
            </a:r>
          </a:p>
          <a:p>
            <a:pPr marL="0" indent="0">
              <a:lnSpc>
                <a:spcPts val="2600"/>
              </a:lnSpc>
              <a:spcBef>
                <a:spcPts val="600"/>
              </a:spcBef>
              <a:spcAft>
                <a:spcPts val="900"/>
              </a:spcAft>
              <a:buNone/>
            </a:pPr>
            <a:r>
              <a:rPr lang="fr-FR" sz="2200" dirty="0" smtClean="0">
                <a:latin typeface="Arial" panose="020B0604020202020204" pitchFamily="34" charset="0"/>
                <a:cs typeface="Arial" panose="020B0604020202020204" pitchFamily="34" charset="0"/>
              </a:rPr>
              <a:t>1938 Utilisation des fiches de Juifs pour arrestations, déportations</a:t>
            </a:r>
          </a:p>
          <a:p>
            <a:pPr marL="0" indent="0">
              <a:lnSpc>
                <a:spcPts val="2600"/>
              </a:lnSpc>
              <a:spcBef>
                <a:spcPts val="600"/>
              </a:spcBef>
              <a:spcAft>
                <a:spcPts val="900"/>
              </a:spcAft>
              <a:buNone/>
            </a:pPr>
            <a:r>
              <a:rPr lang="de-DE" sz="2200" dirty="0" smtClean="0">
                <a:latin typeface="Arial" panose="020B0604020202020204" pitchFamily="34" charset="0"/>
                <a:cs typeface="Arial" panose="020B0604020202020204" pitchFamily="34" charset="0"/>
              </a:rPr>
              <a:t>1941 </a:t>
            </a:r>
            <a:r>
              <a:rPr lang="fr-FR" sz="2200" dirty="0" smtClean="0">
                <a:latin typeface="Arial" panose="020B0604020202020204" pitchFamily="34" charset="0"/>
                <a:cs typeface="Arial" panose="020B0604020202020204" pitchFamily="34" charset="0"/>
              </a:rPr>
              <a:t>Début de l’Holocauste</a:t>
            </a:r>
          </a:p>
          <a:p>
            <a:pPr marL="0" indent="0">
              <a:lnSpc>
                <a:spcPts val="2600"/>
              </a:lnSpc>
              <a:spcBef>
                <a:spcPts val="600"/>
              </a:spcBef>
              <a:spcAft>
                <a:spcPts val="900"/>
              </a:spcAft>
              <a:buNone/>
            </a:pPr>
            <a:endParaRPr lang="de-DE" sz="2200" dirty="0" smtClean="0">
              <a:latin typeface="Arial" panose="020B0604020202020204" pitchFamily="34" charset="0"/>
              <a:cs typeface="Arial" panose="020B0604020202020204" pitchFamily="34" charset="0"/>
            </a:endParaRPr>
          </a:p>
          <a:p>
            <a:pPr marL="0" indent="0">
              <a:spcBef>
                <a:spcPts val="0"/>
              </a:spcBef>
              <a:spcAft>
                <a:spcPts val="600"/>
              </a:spcAft>
              <a:buNone/>
            </a:pPr>
            <a:endParaRPr lang="de-CH" sz="2200" dirty="0"/>
          </a:p>
        </p:txBody>
      </p:sp>
      <p:pic>
        <p:nvPicPr>
          <p:cNvPr id="5" name="Picture 2" descr="http://www.agfjg.de/ansbach/mitglied72_01.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933177" y="3923928"/>
            <a:ext cx="7277646" cy="293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501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Autofit/>
          </a:bodyPr>
          <a:lstStyle/>
          <a:p>
            <a:pPr algn="ctr"/>
            <a:r>
              <a:rPr lang="de-DE" dirty="0" smtClean="0">
                <a:latin typeface="Amnesty Trade Gothic Cn" panose="020B0506040303020004" pitchFamily="34" charset="0"/>
                <a:cs typeface="Arial" panose="020B0604020202020204" pitchFamily="34" charset="0"/>
              </a:rPr>
              <a:t>Les </a:t>
            </a:r>
            <a:r>
              <a:rPr lang="de-DE" dirty="0" err="1" smtClean="0">
                <a:latin typeface="Amnesty Trade Gothic Cn" panose="020B0506040303020004" pitchFamily="34" charset="0"/>
                <a:cs typeface="Arial" panose="020B0604020202020204" pitchFamily="34" charset="0"/>
              </a:rPr>
              <a:t>données</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peuvent</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être</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dangereuses</a:t>
            </a:r>
            <a:r>
              <a:rPr lang="de-DE" dirty="0" smtClean="0">
                <a:latin typeface="Amnesty Trade Gothic Cn" panose="020B0506040303020004" pitchFamily="34" charset="0"/>
                <a:cs typeface="Arial" panose="020B0604020202020204" pitchFamily="34" charset="0"/>
              </a:rPr>
              <a:t>: Rwanda</a:t>
            </a:r>
            <a:endParaRPr lang="de-CH" dirty="0">
              <a:latin typeface="Amnesty Trade Gothic Cn" panose="020B0506040303020004" pitchFamily="34" charset="0"/>
            </a:endParaRPr>
          </a:p>
        </p:txBody>
      </p:sp>
      <p:sp>
        <p:nvSpPr>
          <p:cNvPr id="4099" name="Rectangle 3"/>
          <p:cNvSpPr>
            <a:spLocks noGrp="1" noChangeArrowheads="1"/>
          </p:cNvSpPr>
          <p:nvPr>
            <p:ph type="body" idx="1"/>
          </p:nvPr>
        </p:nvSpPr>
        <p:spPr>
          <a:xfrm>
            <a:off x="199592" y="1412776"/>
            <a:ext cx="8692887" cy="5424884"/>
          </a:xfrm>
        </p:spPr>
        <p:txBody>
          <a:bodyPr/>
          <a:lstStyle/>
          <a:p>
            <a:pPr marL="0" indent="0">
              <a:lnSpc>
                <a:spcPts val="2600"/>
              </a:lnSpc>
              <a:spcBef>
                <a:spcPts val="600"/>
              </a:spcBef>
              <a:spcAft>
                <a:spcPts val="900"/>
              </a:spcAft>
              <a:buNone/>
            </a:pPr>
            <a:r>
              <a:rPr lang="fr-FR" sz="2200" dirty="0" smtClean="0">
                <a:latin typeface="Arial" panose="020B0604020202020204" pitchFamily="34" charset="0"/>
                <a:cs typeface="Arial" panose="020B0604020202020204" pitchFamily="34" charset="0"/>
              </a:rPr>
              <a:t>Initialement: Hutu (paysans) et Tutsi (bergers)</a:t>
            </a:r>
          </a:p>
          <a:p>
            <a:pPr marL="0" indent="0">
              <a:lnSpc>
                <a:spcPts val="2600"/>
              </a:lnSpc>
              <a:spcBef>
                <a:spcPts val="600"/>
              </a:spcBef>
              <a:spcAft>
                <a:spcPts val="900"/>
              </a:spcAft>
              <a:buNone/>
            </a:pPr>
            <a:r>
              <a:rPr lang="fr-FR" sz="2200" dirty="0" smtClean="0">
                <a:latin typeface="Arial" panose="020B0604020202020204" pitchFamily="34" charset="0"/>
                <a:cs typeface="Arial" panose="020B0604020202020204" pitchFamily="34" charset="0"/>
              </a:rPr>
              <a:t>A l’époque coloniale: catégorie ethnique</a:t>
            </a:r>
          </a:p>
          <a:p>
            <a:pPr marL="0" indent="0">
              <a:lnSpc>
                <a:spcPts val="2600"/>
              </a:lnSpc>
              <a:spcBef>
                <a:spcPts val="600"/>
              </a:spcBef>
              <a:spcAft>
                <a:spcPts val="900"/>
              </a:spcAft>
              <a:buNone/>
            </a:pPr>
            <a:r>
              <a:rPr lang="fr-FR" sz="2200" dirty="0" smtClean="0">
                <a:latin typeface="Arial" panose="020B0604020202020204" pitchFamily="34" charset="0"/>
                <a:cs typeface="Arial" panose="020B0604020202020204" pitchFamily="34" charset="0"/>
              </a:rPr>
              <a:t>Dès 1926: ethnie mentionnée sur les papiers d’identité</a:t>
            </a:r>
          </a:p>
          <a:p>
            <a:pPr marL="0" indent="0">
              <a:lnSpc>
                <a:spcPts val="2600"/>
              </a:lnSpc>
              <a:spcBef>
                <a:spcPts val="600"/>
              </a:spcBef>
              <a:spcAft>
                <a:spcPts val="900"/>
              </a:spcAft>
              <a:buNone/>
            </a:pPr>
            <a:r>
              <a:rPr lang="fr-FR" sz="2200" dirty="0" smtClean="0">
                <a:latin typeface="Arial" panose="020B0604020202020204" pitchFamily="34" charset="0"/>
                <a:cs typeface="Arial" panose="020B0604020202020204" pitchFamily="34" charset="0"/>
              </a:rPr>
              <a:t>1994: Génocide des Tutsis</a:t>
            </a:r>
          </a:p>
          <a:p>
            <a:pPr marL="0" indent="0">
              <a:spcBef>
                <a:spcPts val="0"/>
              </a:spcBef>
              <a:spcAft>
                <a:spcPts val="600"/>
              </a:spcAft>
              <a:buNone/>
            </a:pPr>
            <a:endParaRPr lang="de-CH" sz="2200" dirty="0"/>
          </a:p>
        </p:txBody>
      </p:sp>
      <p:pic>
        <p:nvPicPr>
          <p:cNvPr id="6" name="Picture 2" descr="http://fundamentaladornment.typepad.com/.a/6a00d8345673ba69e201157075268b970b-pi"/>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4101356"/>
            <a:ext cx="9125380"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351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Autofit/>
          </a:bodyPr>
          <a:lstStyle/>
          <a:p>
            <a:pPr algn="ctr"/>
            <a:r>
              <a:rPr lang="de-DE" dirty="0" smtClean="0">
                <a:latin typeface="Amnesty Trade Gothic Cn" panose="020B0506040303020004" pitchFamily="34" charset="0"/>
                <a:cs typeface="Arial" panose="020B0604020202020204" pitchFamily="34" charset="0"/>
              </a:rPr>
              <a:t>Les </a:t>
            </a:r>
            <a:r>
              <a:rPr lang="de-DE" dirty="0" err="1" smtClean="0">
                <a:latin typeface="Amnesty Trade Gothic Cn" panose="020B0506040303020004" pitchFamily="34" charset="0"/>
                <a:cs typeface="Arial" panose="020B0604020202020204" pitchFamily="34" charset="0"/>
              </a:rPr>
              <a:t>données</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peuvent</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être</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dangereuses</a:t>
            </a:r>
            <a:r>
              <a:rPr lang="de-DE" dirty="0" smtClean="0">
                <a:latin typeface="Amnesty Trade Gothic Cn" panose="020B0506040303020004" pitchFamily="34" charset="0"/>
                <a:cs typeface="Arial" panose="020B0604020202020204" pitchFamily="34" charset="0"/>
              </a:rPr>
              <a:t>: </a:t>
            </a:r>
            <a:r>
              <a:rPr lang="fr-FR" dirty="0" smtClean="0">
                <a:latin typeface="Amnesty Trade Gothic Cn" panose="020B0506040303020004" pitchFamily="34" charset="0"/>
                <a:cs typeface="Arial" panose="020B0604020202020204" pitchFamily="34" charset="0"/>
              </a:rPr>
              <a:t>guerre contre le terrorisme</a:t>
            </a:r>
            <a:endParaRPr lang="de-CH" dirty="0">
              <a:latin typeface="Amnesty Trade Gothic Cn" panose="020B0506040303020004" pitchFamily="34" charset="0"/>
            </a:endParaRPr>
          </a:p>
        </p:txBody>
      </p:sp>
      <p:sp>
        <p:nvSpPr>
          <p:cNvPr id="4099" name="Rectangle 3"/>
          <p:cNvSpPr>
            <a:spLocks noGrp="1" noChangeArrowheads="1"/>
          </p:cNvSpPr>
          <p:nvPr>
            <p:ph type="body" idx="1"/>
          </p:nvPr>
        </p:nvSpPr>
        <p:spPr>
          <a:xfrm>
            <a:off x="251520" y="1412776"/>
            <a:ext cx="8892480" cy="5445224"/>
          </a:xfrm>
        </p:spPr>
        <p:txBody>
          <a:bodyPr/>
          <a:lstStyle/>
          <a:p>
            <a:pPr marL="0" indent="0">
              <a:lnSpc>
                <a:spcPts val="2600"/>
              </a:lnSpc>
              <a:spcBef>
                <a:spcPts val="600"/>
              </a:spcBef>
              <a:spcAft>
                <a:spcPts val="900"/>
              </a:spcAft>
              <a:buNone/>
            </a:pPr>
            <a:r>
              <a:rPr lang="fr-FR" sz="2200" b="1" dirty="0" smtClean="0">
                <a:latin typeface="Arial" panose="020B0604020202020204" pitchFamily="34" charset="0"/>
                <a:cs typeface="Arial" panose="020B0604020202020204" pitchFamily="34" charset="0"/>
              </a:rPr>
              <a:t>«Nous tuons des individus sur la base de métadonnées</a:t>
            </a:r>
            <a:r>
              <a:rPr lang="de-DE" sz="2200" b="1" dirty="0" smtClean="0">
                <a:latin typeface="Arial" panose="020B0604020202020204" pitchFamily="34" charset="0"/>
                <a:cs typeface="Arial" panose="020B0604020202020204" pitchFamily="34" charset="0"/>
              </a:rPr>
              <a:t>» </a:t>
            </a:r>
          </a:p>
          <a:p>
            <a:pPr marL="0" indent="0">
              <a:lnSpc>
                <a:spcPts val="2600"/>
              </a:lnSpc>
              <a:spcBef>
                <a:spcPts val="600"/>
              </a:spcBef>
              <a:spcAft>
                <a:spcPts val="900"/>
              </a:spcAft>
              <a:buNone/>
            </a:pPr>
            <a:r>
              <a:rPr lang="de-DE" dirty="0" smtClean="0">
                <a:latin typeface="Arial" panose="020B0604020202020204" pitchFamily="34" charset="0"/>
                <a:cs typeface="Arial" panose="020B0604020202020204" pitchFamily="34" charset="0"/>
              </a:rPr>
              <a:t>Michael </a:t>
            </a:r>
            <a:r>
              <a:rPr lang="de-DE" dirty="0" err="1">
                <a:latin typeface="Arial" panose="020B0604020202020204" pitchFamily="34" charset="0"/>
                <a:cs typeface="Arial" panose="020B0604020202020204" pitchFamily="34" charset="0"/>
              </a:rPr>
              <a:t>Haydon</a:t>
            </a:r>
            <a:r>
              <a:rPr lang="de-DE" dirty="0">
                <a:latin typeface="Arial" panose="020B0604020202020204" pitchFamily="34" charset="0"/>
                <a:cs typeface="Arial" panose="020B0604020202020204" pitchFamily="34" charset="0"/>
              </a:rPr>
              <a:t>,</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ancien</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directeur</a:t>
            </a:r>
            <a:r>
              <a:rPr lang="de-DE" dirty="0" smtClean="0">
                <a:latin typeface="Arial" panose="020B0604020202020204" pitchFamily="34" charset="0"/>
                <a:cs typeface="Arial" panose="020B0604020202020204" pitchFamily="34" charset="0"/>
              </a:rPr>
              <a:t> de la CIA / NSA</a:t>
            </a:r>
          </a:p>
          <a:p>
            <a:pPr marL="0" indent="0">
              <a:lnSpc>
                <a:spcPts val="2600"/>
              </a:lnSpc>
              <a:spcBef>
                <a:spcPts val="600"/>
              </a:spcBef>
              <a:spcAft>
                <a:spcPts val="900"/>
              </a:spcAft>
              <a:buNone/>
            </a:pPr>
            <a:r>
              <a:rPr lang="fr-FR" sz="2200" dirty="0" smtClean="0">
                <a:latin typeface="Arial" panose="020B0604020202020204" pitchFamily="34" charset="0"/>
                <a:cs typeface="Arial" panose="020B0604020202020204" pitchFamily="34" charset="0"/>
              </a:rPr>
              <a:t>Pendant le mandat d’Obama: des milliers de personnes tuées par des drones – la plupart identifiée à travers des métadonnées (téléphone portable) </a:t>
            </a:r>
          </a:p>
          <a:p>
            <a:pPr marL="0" indent="0">
              <a:lnSpc>
                <a:spcPts val="2600"/>
              </a:lnSpc>
              <a:spcBef>
                <a:spcPts val="600"/>
              </a:spcBef>
              <a:spcAft>
                <a:spcPts val="900"/>
              </a:spcAft>
              <a:buNone/>
            </a:pPr>
            <a:endParaRPr lang="de-DE" sz="2200" dirty="0" smtClean="0">
              <a:latin typeface="Arial" panose="020B0604020202020204" pitchFamily="34" charset="0"/>
              <a:cs typeface="Arial" panose="020B0604020202020204" pitchFamily="34" charset="0"/>
            </a:endParaRPr>
          </a:p>
          <a:p>
            <a:pPr marL="0" indent="0">
              <a:lnSpc>
                <a:spcPts val="2600"/>
              </a:lnSpc>
              <a:spcBef>
                <a:spcPts val="0"/>
              </a:spcBef>
              <a:spcAft>
                <a:spcPts val="600"/>
              </a:spcAft>
              <a:buNone/>
            </a:pPr>
            <a:endParaRPr lang="de-CH" sz="2200" dirty="0"/>
          </a:p>
        </p:txBody>
      </p:sp>
      <p:pic>
        <p:nvPicPr>
          <p:cNvPr id="8" name="Grafik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4325821"/>
            <a:ext cx="9144000" cy="2532179"/>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010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Autofit/>
          </a:bodyPr>
          <a:lstStyle/>
          <a:p>
            <a:pPr algn="ctr"/>
            <a:r>
              <a:rPr lang="de-DE" dirty="0" smtClean="0">
                <a:latin typeface="Amnesty Trade Gothic Cn" panose="020B0506040303020004" pitchFamily="34" charset="0"/>
                <a:cs typeface="Arial" panose="020B0604020202020204" pitchFamily="34" charset="0"/>
              </a:rPr>
              <a:t>Amnesty </a:t>
            </a:r>
            <a:r>
              <a:rPr lang="de-DE" dirty="0" err="1" smtClean="0">
                <a:latin typeface="Amnesty Trade Gothic Cn" panose="020B0506040303020004" pitchFamily="34" charset="0"/>
                <a:cs typeface="Arial" panose="020B0604020202020204" pitchFamily="34" charset="0"/>
              </a:rPr>
              <a:t>surveillée</a:t>
            </a:r>
            <a:r>
              <a:rPr lang="de-DE" dirty="0" smtClean="0">
                <a:latin typeface="Amnesty Trade Gothic Cn" panose="020B0506040303020004" pitchFamily="34" charset="0"/>
                <a:cs typeface="Arial" panose="020B0604020202020204" pitchFamily="34" charset="0"/>
              </a:rPr>
              <a:t>!</a:t>
            </a:r>
            <a:endParaRPr lang="de-CH" dirty="0">
              <a:latin typeface="Amnesty Trade Gothic Cn" panose="020B0506040303020004" pitchFamily="34" charset="0"/>
              <a:cs typeface="Arial" panose="020B0604020202020204" pitchFamily="34" charset="0"/>
            </a:endParaRPr>
          </a:p>
        </p:txBody>
      </p:sp>
      <p:sp>
        <p:nvSpPr>
          <p:cNvPr id="4099" name="Rectangle 3"/>
          <p:cNvSpPr>
            <a:spLocks noGrp="1" noChangeArrowheads="1"/>
          </p:cNvSpPr>
          <p:nvPr>
            <p:ph type="body" idx="1"/>
          </p:nvPr>
        </p:nvSpPr>
        <p:spPr>
          <a:xfrm>
            <a:off x="179512" y="1268760"/>
            <a:ext cx="8568952" cy="5589240"/>
          </a:xfrm>
        </p:spPr>
        <p:txBody>
          <a:bodyPr/>
          <a:lstStyle/>
          <a:p>
            <a:pPr marL="0" indent="0">
              <a:lnSpc>
                <a:spcPts val="2400"/>
              </a:lnSpc>
              <a:spcBef>
                <a:spcPts val="600"/>
              </a:spcBef>
              <a:spcAft>
                <a:spcPts val="900"/>
              </a:spcAft>
              <a:buNone/>
            </a:pPr>
            <a:r>
              <a:rPr lang="de-DE" sz="2200" b="1" dirty="0">
                <a:latin typeface="Amnesty Trade Gothic" panose="020B0503040303020004" pitchFamily="34" charset="0"/>
                <a:cs typeface="Arial" panose="020B0604020202020204" pitchFamily="34" charset="0"/>
              </a:rPr>
              <a:t>1967</a:t>
            </a:r>
            <a:r>
              <a:rPr lang="de-DE" sz="2200" dirty="0" smtClean="0">
                <a:latin typeface="Amnesty Trade Gothic" panose="020B0503040303020004" pitchFamily="34" charset="0"/>
                <a:cs typeface="Arial" panose="020B0604020202020204" pitchFamily="34" charset="0"/>
              </a:rPr>
              <a:t> </a:t>
            </a:r>
            <a:r>
              <a:rPr lang="fr-FR" sz="2200" dirty="0" smtClean="0">
                <a:latin typeface="Amnesty Trade Gothic" panose="020B0503040303020004" pitchFamily="34" charset="0"/>
                <a:cs typeface="Arial" panose="020B0604020202020204" pitchFamily="34" charset="0"/>
              </a:rPr>
              <a:t>La protection de l’Etat prend note de la création du premier groupe Amnesty en Suisse.</a:t>
            </a:r>
            <a:endParaRPr lang="de-DE" sz="2200" dirty="0" smtClean="0">
              <a:latin typeface="Amnesty Trade Gothic" panose="020B0503040303020004" pitchFamily="34" charset="0"/>
              <a:cs typeface="Arial" panose="020B0604020202020204" pitchFamily="34" charset="0"/>
            </a:endParaRPr>
          </a:p>
          <a:p>
            <a:pPr marL="0" indent="0">
              <a:lnSpc>
                <a:spcPts val="2400"/>
              </a:lnSpc>
              <a:spcBef>
                <a:spcPts val="600"/>
              </a:spcBef>
              <a:spcAft>
                <a:spcPts val="900"/>
              </a:spcAft>
              <a:buNone/>
            </a:pPr>
            <a:r>
              <a:rPr lang="fr-FR" sz="2200" dirty="0" smtClean="0">
                <a:latin typeface="Amnesty Trade Gothic" panose="020B0503040303020004" pitchFamily="34" charset="0"/>
                <a:cs typeface="Arial" panose="020B0604020202020204" pitchFamily="34" charset="0"/>
              </a:rPr>
              <a:t>Les membres d’AI sont espionnés pendant 22 ans. </a:t>
            </a:r>
          </a:p>
          <a:p>
            <a:pPr marL="0" indent="0">
              <a:lnSpc>
                <a:spcPts val="2400"/>
              </a:lnSpc>
              <a:spcBef>
                <a:spcPts val="600"/>
              </a:spcBef>
              <a:spcAft>
                <a:spcPts val="900"/>
              </a:spcAft>
              <a:buNone/>
            </a:pPr>
            <a:r>
              <a:rPr lang="de-DE" sz="2200" b="1" dirty="0" smtClean="0">
                <a:latin typeface="Amnesty Trade Gothic" panose="020B0503040303020004" pitchFamily="34" charset="0"/>
                <a:cs typeface="Arial" panose="020B0604020202020204" pitchFamily="34" charset="0"/>
              </a:rPr>
              <a:t>2015</a:t>
            </a:r>
            <a:r>
              <a:rPr lang="de-DE" sz="2200" dirty="0" smtClean="0">
                <a:latin typeface="Amnesty Trade Gothic" panose="020B0503040303020004" pitchFamily="34" charset="0"/>
                <a:cs typeface="Arial" panose="020B0604020202020204" pitchFamily="34" charset="0"/>
              </a:rPr>
              <a:t> </a:t>
            </a:r>
            <a:r>
              <a:rPr lang="fr-FR" sz="2200" dirty="0" smtClean="0">
                <a:latin typeface="Amnesty Trade Gothic" panose="020B0503040303020004" pitchFamily="34" charset="0"/>
                <a:cs typeface="Arial" panose="020B0604020202020204" pitchFamily="34" charset="0"/>
              </a:rPr>
              <a:t>les autorités britanniques informent qu’Amnesty avait été placée sous surveillance en Angleterre.</a:t>
            </a:r>
          </a:p>
          <a:p>
            <a:pPr marL="0" indent="0">
              <a:lnSpc>
                <a:spcPts val="2400"/>
              </a:lnSpc>
              <a:spcBef>
                <a:spcPts val="600"/>
              </a:spcBef>
              <a:spcAft>
                <a:spcPts val="900"/>
              </a:spcAft>
              <a:buNone/>
            </a:pPr>
            <a:r>
              <a:rPr lang="fr-FR" sz="2200" dirty="0" smtClean="0">
                <a:latin typeface="Amnesty Trade Gothic" panose="020B0503040303020004" pitchFamily="34" charset="0"/>
                <a:cs typeface="Arial" panose="020B0604020202020204" pitchFamily="34" charset="0"/>
              </a:rPr>
              <a:t>Quand, pourquoi et combien de temps Amnesty a été surveillée n’a pas été communiqué.</a:t>
            </a:r>
          </a:p>
        </p:txBody>
      </p:sp>
      <p:pic>
        <p:nvPicPr>
          <p:cNvPr id="5" name="Grafik 4"/>
          <p:cNvPicPr>
            <a:picLocks noChangeAspect="1"/>
          </p:cNvPicPr>
          <p:nvPr/>
        </p:nvPicPr>
        <p:blipFill rotWithShape="1">
          <a:blip r:embed="rId3"/>
          <a:srcRect t="27342" b="33033"/>
          <a:stretch/>
        </p:blipFill>
        <p:spPr>
          <a:xfrm>
            <a:off x="215516" y="4600054"/>
            <a:ext cx="8712968" cy="2257946"/>
          </a:xfrm>
          <a:prstGeom prst="rect">
            <a:avLst/>
          </a:prstGeom>
        </p:spPr>
      </p:pic>
    </p:spTree>
    <p:extLst>
      <p:ext uri="{BB962C8B-B14F-4D97-AF65-F5344CB8AC3E}">
        <p14:creationId xmlns:p14="http://schemas.microsoft.com/office/powerpoint/2010/main" val="1717495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Autofit/>
          </a:bodyPr>
          <a:lstStyle/>
          <a:p>
            <a:pPr algn="ctr"/>
            <a:r>
              <a:rPr lang="de-DE" dirty="0" err="1">
                <a:latin typeface="Amnesty Trade Gothic Cn" panose="020B0506040303020004" pitchFamily="34" charset="0"/>
                <a:cs typeface="Arial" panose="020B0604020202020204" pitchFamily="34" charset="0"/>
              </a:rPr>
              <a:t>É</a:t>
            </a:r>
            <a:r>
              <a:rPr lang="de-DE" dirty="0" err="1" smtClean="0">
                <a:latin typeface="Amnesty Trade Gothic Cn" panose="020B0506040303020004" pitchFamily="34" charset="0"/>
                <a:cs typeface="Arial" panose="020B0604020202020204" pitchFamily="34" charset="0"/>
              </a:rPr>
              <a:t>tats</a:t>
            </a:r>
            <a:r>
              <a:rPr lang="de-DE" dirty="0" smtClean="0">
                <a:latin typeface="Amnesty Trade Gothic Cn" panose="020B0506040303020004" pitchFamily="34" charset="0"/>
                <a:cs typeface="Arial" panose="020B0604020202020204" pitchFamily="34" charset="0"/>
              </a:rPr>
              <a:t> et </a:t>
            </a:r>
            <a:r>
              <a:rPr lang="de-DE" dirty="0" err="1" smtClean="0">
                <a:latin typeface="Amnesty Trade Gothic Cn" panose="020B0506040303020004" pitchFamily="34" charset="0"/>
                <a:cs typeface="Arial" panose="020B0604020202020204" pitchFamily="34" charset="0"/>
              </a:rPr>
              <a:t>entreprises</a:t>
            </a:r>
            <a:r>
              <a:rPr lang="de-DE" dirty="0" smtClean="0">
                <a:latin typeface="Amnesty Trade Gothic Cn" panose="020B0506040303020004" pitchFamily="34" charset="0"/>
                <a:cs typeface="Arial" panose="020B0604020202020204" pitchFamily="34" charset="0"/>
              </a:rPr>
              <a:t>: quelle </a:t>
            </a:r>
            <a:r>
              <a:rPr lang="de-DE" dirty="0" err="1" smtClean="0">
                <a:latin typeface="Amnesty Trade Gothic Cn" panose="020B0506040303020004" pitchFamily="34" charset="0"/>
                <a:cs typeface="Arial" panose="020B0604020202020204" pitchFamily="34" charset="0"/>
              </a:rPr>
              <a:t>différence</a:t>
            </a:r>
            <a:r>
              <a:rPr lang="de-DE" dirty="0" smtClean="0">
                <a:latin typeface="Amnesty Trade Gothic Cn" panose="020B0506040303020004" pitchFamily="34" charset="0"/>
                <a:cs typeface="Arial" panose="020B0604020202020204" pitchFamily="34" charset="0"/>
              </a:rPr>
              <a:t>?</a:t>
            </a:r>
            <a:endParaRPr lang="de-CH" dirty="0">
              <a:latin typeface="Amnesty Trade Gothic Cn" panose="020B0506040303020004" pitchFamily="34" charset="0"/>
              <a:cs typeface="Arial" panose="020B0604020202020204" pitchFamily="34" charset="0"/>
            </a:endParaRPr>
          </a:p>
        </p:txBody>
      </p:sp>
      <p:sp>
        <p:nvSpPr>
          <p:cNvPr id="4099" name="Rectangle 3"/>
          <p:cNvSpPr>
            <a:spLocks noGrp="1" noChangeArrowheads="1"/>
          </p:cNvSpPr>
          <p:nvPr>
            <p:ph type="body" idx="1"/>
          </p:nvPr>
        </p:nvSpPr>
        <p:spPr>
          <a:xfrm>
            <a:off x="323528" y="1179760"/>
            <a:ext cx="8424936" cy="5678240"/>
          </a:xfrm>
        </p:spPr>
        <p:txBody>
          <a:bodyPr/>
          <a:lstStyle/>
          <a:p>
            <a:pPr marL="0" indent="0">
              <a:lnSpc>
                <a:spcPts val="2400"/>
              </a:lnSpc>
              <a:spcBef>
                <a:spcPts val="0"/>
              </a:spcBef>
              <a:spcAft>
                <a:spcPts val="900"/>
              </a:spcAft>
              <a:buNone/>
            </a:pPr>
            <a:r>
              <a:rPr lang="fr-FR" dirty="0" smtClean="0">
                <a:latin typeface="Amnesty Trade Gothic" panose="020B0503040303020004" pitchFamily="34" charset="0"/>
                <a:cs typeface="Arial" panose="020B0604020202020204" pitchFamily="34" charset="0"/>
              </a:rPr>
              <a:t>La récolte de données par les entreprises peut aussi être problématique.</a:t>
            </a:r>
          </a:p>
          <a:p>
            <a:pPr marL="0" indent="0">
              <a:lnSpc>
                <a:spcPts val="2400"/>
              </a:lnSpc>
              <a:spcBef>
                <a:spcPts val="0"/>
              </a:spcBef>
              <a:spcAft>
                <a:spcPts val="900"/>
              </a:spcAft>
              <a:buNone/>
            </a:pPr>
            <a:r>
              <a:rPr lang="fr-FR" b="1" dirty="0" smtClean="0">
                <a:latin typeface="Amnesty Trade Gothic" panose="020B0503040303020004" pitchFamily="34" charset="0"/>
                <a:cs typeface="Arial" panose="020B0604020202020204" pitchFamily="34" charset="0"/>
              </a:rPr>
              <a:t>Spécificités des entreprises</a:t>
            </a:r>
            <a:r>
              <a:rPr lang="fr-FR" dirty="0" smtClean="0">
                <a:latin typeface="Amnesty Trade Gothic" panose="020B0503040303020004" pitchFamily="34" charset="0"/>
                <a:cs typeface="Arial" panose="020B0604020202020204" pitchFamily="34" charset="0"/>
              </a:rPr>
              <a:t>: Informations sur l’utilisation des données; protection des données; pas d’utilisation sans autorisation</a:t>
            </a:r>
          </a:p>
          <a:p>
            <a:pPr marL="0" indent="0">
              <a:lnSpc>
                <a:spcPts val="2400"/>
              </a:lnSpc>
              <a:spcBef>
                <a:spcPts val="0"/>
              </a:spcBef>
              <a:spcAft>
                <a:spcPts val="900"/>
              </a:spcAft>
              <a:buNone/>
            </a:pPr>
            <a:r>
              <a:rPr lang="fr-FR" b="1" dirty="0" smtClean="0">
                <a:latin typeface="Amnesty Trade Gothic" panose="020B0503040303020004" pitchFamily="34" charset="0"/>
                <a:cs typeface="Arial" panose="020B0604020202020204" pitchFamily="34" charset="0"/>
              </a:rPr>
              <a:t>Différences</a:t>
            </a:r>
            <a:r>
              <a:rPr lang="fr-FR" dirty="0" smtClean="0">
                <a:latin typeface="Amnesty Trade Gothic" panose="020B0503040303020004" pitchFamily="34" charset="0"/>
                <a:cs typeface="Arial" panose="020B0604020202020204" pitchFamily="34" charset="0"/>
              </a:rPr>
              <a:t>: </a:t>
            </a:r>
          </a:p>
          <a:p>
            <a:pPr>
              <a:lnSpc>
                <a:spcPts val="2400"/>
              </a:lnSpc>
              <a:spcBef>
                <a:spcPts val="0"/>
              </a:spcBef>
              <a:spcAft>
                <a:spcPts val="900"/>
              </a:spcAft>
              <a:buFont typeface="Arial" panose="020B0604020202020204" pitchFamily="34" charset="0"/>
              <a:buChar char="•"/>
            </a:pPr>
            <a:r>
              <a:rPr lang="fr-FR" dirty="0">
                <a:latin typeface="Amnesty Trade Gothic" panose="020B0503040303020004" pitchFamily="34" charset="0"/>
                <a:cs typeface="Arial" panose="020B0604020202020204" pitchFamily="34" charset="0"/>
              </a:rPr>
              <a:t>A</a:t>
            </a:r>
            <a:r>
              <a:rPr lang="fr-FR" dirty="0" smtClean="0">
                <a:latin typeface="Amnesty Trade Gothic" panose="020B0503040303020004" pitchFamily="34" charset="0"/>
                <a:cs typeface="Arial" panose="020B0604020202020204" pitchFamily="34" charset="0"/>
              </a:rPr>
              <a:t>ccord «volontaire» sur les médias sociaux. Les entreprises ne recueillent pas des renseignements sur toutes les personnes, indépendamment du fait que vous utilisez ou non leur produit.</a:t>
            </a:r>
          </a:p>
          <a:p>
            <a:pPr>
              <a:lnSpc>
                <a:spcPts val="2400"/>
              </a:lnSpc>
              <a:spcBef>
                <a:spcPts val="0"/>
              </a:spcBef>
              <a:spcAft>
                <a:spcPts val="900"/>
              </a:spcAft>
              <a:buFont typeface="Arial" panose="020B0604020202020204" pitchFamily="34" charset="0"/>
              <a:buChar char="•"/>
            </a:pPr>
            <a:r>
              <a:rPr lang="fr-FR" dirty="0" smtClean="0">
                <a:latin typeface="Amnesty Trade Gothic" panose="020B0503040303020004" pitchFamily="34" charset="0"/>
                <a:cs typeface="Arial" panose="020B0604020202020204" pitchFamily="34" charset="0"/>
              </a:rPr>
              <a:t>L‘Etat dispose du monopole de la violence (mesures de contrainte)</a:t>
            </a:r>
          </a:p>
          <a:p>
            <a:pPr marL="0" indent="0">
              <a:spcBef>
                <a:spcPts val="0"/>
              </a:spcBef>
              <a:spcAft>
                <a:spcPts val="600"/>
              </a:spcAft>
              <a:buNone/>
            </a:pPr>
            <a:endParaRPr lang="fr-FR" sz="2200" dirty="0">
              <a:latin typeface="Amnesty Trade Gothic" panose="020B0503040303020004" pitchFamily="34" charset="0"/>
            </a:endParaRPr>
          </a:p>
        </p:txBody>
      </p:sp>
      <p:pic>
        <p:nvPicPr>
          <p:cNvPr id="9" name="Picture 2" descr="http://media1.faz.net/ppmedia/aktuell/2836824084/1.2701629/width610x580/internet-ueberwachung-nicht.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079612" y="4725144"/>
            <a:ext cx="6984776"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260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écran 2016-04-13 à 19.01.33.png"/>
          <p:cNvPicPr>
            <a:picLocks noChangeAspect="1"/>
          </p:cNvPicPr>
          <p:nvPr/>
        </p:nvPicPr>
        <p:blipFill>
          <a:blip r:embed="rId2"/>
          <a:stretch>
            <a:fillRect/>
          </a:stretch>
        </p:blipFill>
        <p:spPr>
          <a:xfrm>
            <a:off x="6680200" y="6172200"/>
            <a:ext cx="2463800" cy="571500"/>
          </a:xfrm>
          <a:prstGeom prst="rect">
            <a:avLst/>
          </a:prstGeom>
        </p:spPr>
      </p:pic>
      <p:sp>
        <p:nvSpPr>
          <p:cNvPr id="4098" name="Rectangle 2"/>
          <p:cNvSpPr>
            <a:spLocks noGrp="1" noChangeArrowheads="1"/>
          </p:cNvSpPr>
          <p:nvPr>
            <p:ph type="title"/>
          </p:nvPr>
        </p:nvSpPr>
        <p:spPr>
          <a:xfrm>
            <a:off x="0" y="0"/>
            <a:ext cx="9144000" cy="1099785"/>
          </a:xfrm>
        </p:spPr>
        <p:txBody>
          <a:bodyPr>
            <a:noAutofit/>
          </a:bodyPr>
          <a:lstStyle/>
          <a:p>
            <a:pPr algn="ctr"/>
            <a:r>
              <a:rPr lang="de-DE" dirty="0" err="1" smtClean="0">
                <a:latin typeface="Amnesty Trade Gothic Cn" panose="020B0506040303020004" pitchFamily="34" charset="0"/>
                <a:cs typeface="Arial" panose="020B0604020202020204" pitchFamily="34" charset="0"/>
              </a:rPr>
              <a:t>Définition</a:t>
            </a:r>
            <a:r>
              <a:rPr lang="de-DE" dirty="0" smtClean="0">
                <a:latin typeface="Amnesty Trade Gothic Cn" panose="020B0506040303020004" pitchFamily="34" charset="0"/>
                <a:cs typeface="Arial" panose="020B0604020202020204" pitchFamily="34" charset="0"/>
              </a:rPr>
              <a:t> de la </a:t>
            </a:r>
            <a:r>
              <a:rPr lang="de-DE" dirty="0" err="1" smtClean="0">
                <a:latin typeface="Amnesty Trade Gothic Cn" panose="020B0506040303020004" pitchFamily="34" charset="0"/>
                <a:cs typeface="Arial" panose="020B0604020202020204" pitchFamily="34" charset="0"/>
              </a:rPr>
              <a:t>surveillance</a:t>
            </a:r>
            <a:endParaRPr lang="de-CH" dirty="0">
              <a:latin typeface="Amnesty Trade Gothic Cn" panose="020B0506040303020004" pitchFamily="34" charset="0"/>
              <a:cs typeface="Arial" panose="020B0604020202020204" pitchFamily="34" charset="0"/>
            </a:endParaRPr>
          </a:p>
        </p:txBody>
      </p:sp>
      <p:pic>
        <p:nvPicPr>
          <p:cNvPr id="5" name="Picture 2" descr="http://www.accessprofessionals.com/wp-content/gallery/video_surveillance/parking-lot-video-surveillance-cameras.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099785"/>
            <a:ext cx="2411760" cy="575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2411760" y="1268760"/>
            <a:ext cx="6624736" cy="547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8000" tIns="90000" rIns="288000" bIns="90000" numCol="1" anchor="t" anchorCtr="0" compatLnSpc="1">
            <a:prstTxWarp prst="textNoShape">
              <a:avLst/>
            </a:prstTxWarp>
          </a:bodyPr>
          <a:lstStyle/>
          <a:p>
            <a:pPr marL="342900" marR="0" lvl="0" indent="-342900" algn="l" defTabSz="914400" rtl="0" eaLnBrk="1" fontAlgn="base" latinLnBrk="0" hangingPunct="1">
              <a:lnSpc>
                <a:spcPts val="2600"/>
              </a:lnSpc>
              <a:spcBef>
                <a:spcPts val="900"/>
              </a:spcBef>
              <a:spcAft>
                <a:spcPts val="1200"/>
              </a:spcAft>
              <a:buClrTx/>
              <a:buSzTx/>
              <a:buFont typeface="Arial" panose="020B0604020202020204" pitchFamily="34" charset="0"/>
              <a:buChar char="•"/>
              <a:tabLst/>
              <a:defRPr/>
            </a:pPr>
            <a:endParaRPr kumimoji="0" lang="fr-FR" altLang="de-DE" sz="2200" b="0" i="0" u="none" strike="noStrike" kern="0" cap="none" spc="0" normalizeH="0" baseline="0" dirty="0" smtClean="0">
              <a:ln>
                <a:noFill/>
              </a:ln>
              <a:solidFill>
                <a:srgbClr val="000000"/>
              </a:solidFill>
              <a:effectLst/>
              <a:uLnTx/>
              <a:uFillTx/>
              <a:cs typeface="Arial" panose="020B0604020202020204" pitchFamily="34" charset="0"/>
            </a:endParaRPr>
          </a:p>
          <a:p>
            <a:pPr marL="342900" marR="0" lvl="0" indent="-342900" algn="l" defTabSz="914400" rtl="0" eaLnBrk="1" fontAlgn="base" latinLnBrk="0" hangingPunct="1">
              <a:lnSpc>
                <a:spcPts val="2600"/>
              </a:lnSpc>
              <a:spcBef>
                <a:spcPts val="900"/>
              </a:spcBef>
              <a:spcAft>
                <a:spcPts val="1200"/>
              </a:spcAft>
              <a:buClrTx/>
              <a:buSzTx/>
              <a:buFont typeface="Arial" panose="020B0604020202020204" pitchFamily="34" charset="0"/>
              <a:buChar char="•"/>
              <a:tabLst/>
              <a:defRPr/>
            </a:pPr>
            <a:r>
              <a:rPr kumimoji="0" lang="fr-FR" altLang="de-DE" sz="2200" b="0" i="0" u="none" strike="noStrike" kern="0" cap="none" spc="0" normalizeH="0" baseline="0" dirty="0" smtClean="0">
                <a:ln>
                  <a:noFill/>
                </a:ln>
                <a:solidFill>
                  <a:srgbClr val="000000"/>
                </a:solidFill>
                <a:effectLst/>
                <a:uLnTx/>
                <a:uFillTx/>
                <a:cs typeface="Arial" panose="020B0604020202020204" pitchFamily="34" charset="0"/>
              </a:rPr>
              <a:t>Observation des communications, du comportement ou des mouvements d‘une personne </a:t>
            </a:r>
          </a:p>
          <a:p>
            <a:pPr marL="342900" marR="0" lvl="0" indent="-342900" algn="l" defTabSz="914400" rtl="0" eaLnBrk="1" fontAlgn="base" latinLnBrk="0" hangingPunct="1">
              <a:lnSpc>
                <a:spcPts val="2600"/>
              </a:lnSpc>
              <a:spcBef>
                <a:spcPts val="900"/>
              </a:spcBef>
              <a:spcAft>
                <a:spcPts val="1200"/>
              </a:spcAft>
              <a:buClrTx/>
              <a:buSzTx/>
              <a:buFont typeface="Arial" panose="020B0604020202020204" pitchFamily="34" charset="0"/>
              <a:buChar char="•"/>
              <a:tabLst/>
              <a:defRPr/>
            </a:pPr>
            <a:r>
              <a:rPr lang="fr-FR" altLang="de-DE" sz="2200" kern="0" dirty="0" smtClean="0">
                <a:solidFill>
                  <a:srgbClr val="000000"/>
                </a:solidFill>
                <a:cs typeface="Arial" panose="020B0604020202020204" pitchFamily="34" charset="0"/>
              </a:rPr>
              <a:t>Effectuée p</a:t>
            </a:r>
            <a:r>
              <a:rPr kumimoji="0" lang="fr-FR" altLang="de-DE" sz="2200" b="0" i="0" u="none" strike="noStrike" kern="0" cap="none" spc="0" normalizeH="0" baseline="0" dirty="0" smtClean="0">
                <a:ln>
                  <a:noFill/>
                </a:ln>
                <a:solidFill>
                  <a:srgbClr val="000000"/>
                </a:solidFill>
                <a:effectLst/>
                <a:uLnTx/>
                <a:uFillTx/>
                <a:cs typeface="Arial" panose="020B0604020202020204" pitchFamily="34" charset="0"/>
              </a:rPr>
              <a:t>ar des gouvernements, des entreprises ou des personnes privées</a:t>
            </a:r>
          </a:p>
          <a:p>
            <a:pPr marL="342900" marR="0" lvl="0" indent="-342900" algn="l" defTabSz="914400" rtl="0" eaLnBrk="1" fontAlgn="base" latinLnBrk="0" hangingPunct="1">
              <a:lnSpc>
                <a:spcPts val="2600"/>
              </a:lnSpc>
              <a:spcBef>
                <a:spcPts val="900"/>
              </a:spcBef>
              <a:spcAft>
                <a:spcPts val="1200"/>
              </a:spcAft>
              <a:buClrTx/>
              <a:buSzTx/>
              <a:buFont typeface="Arial" panose="020B0604020202020204" pitchFamily="34" charset="0"/>
              <a:buChar char="•"/>
              <a:tabLst/>
              <a:defRPr/>
            </a:pPr>
            <a:r>
              <a:rPr lang="fr-FR" altLang="de-DE" sz="2200" kern="0" dirty="0" smtClean="0">
                <a:solidFill>
                  <a:srgbClr val="000000"/>
                </a:solidFill>
                <a:cs typeface="Arial" panose="020B0604020202020204" pitchFamily="34" charset="0"/>
              </a:rPr>
              <a:t>Concerne t</a:t>
            </a:r>
            <a:r>
              <a:rPr kumimoji="0" lang="fr-FR" altLang="de-DE" sz="2200" b="0" i="0" u="none" strike="noStrike" kern="0" cap="none" spc="0" normalizeH="0" baseline="0" dirty="0" smtClean="0">
                <a:ln>
                  <a:noFill/>
                </a:ln>
                <a:solidFill>
                  <a:srgbClr val="000000"/>
                </a:solidFill>
                <a:effectLst/>
                <a:uLnTx/>
                <a:uFillTx/>
                <a:cs typeface="Arial" panose="020B0604020202020204" pitchFamily="34" charset="0"/>
              </a:rPr>
              <a:t>outes activités telles que l‘observation, la saisie, le stockage, le tri, l‘analyse, ou le partage de communications (contenu ou métadonnées)</a:t>
            </a:r>
          </a:p>
          <a:p>
            <a:pPr marL="342900" marR="0" lvl="0" indent="-342900" algn="l" defTabSz="914400" rtl="0" eaLnBrk="1" fontAlgn="base" latinLnBrk="0" hangingPunct="1">
              <a:lnSpc>
                <a:spcPts val="2600"/>
              </a:lnSpc>
              <a:spcBef>
                <a:spcPts val="900"/>
              </a:spcBef>
              <a:spcAft>
                <a:spcPts val="1200"/>
              </a:spcAft>
              <a:buClrTx/>
              <a:buSzTx/>
              <a:buFont typeface="Arial" panose="020B0604020202020204" pitchFamily="34" charset="0"/>
              <a:buChar char="•"/>
              <a:tabLst/>
              <a:defRPr/>
            </a:pPr>
            <a:r>
              <a:rPr kumimoji="0" lang="fr-FR" altLang="de-DE" sz="2200" b="0" i="0" u="none" strike="noStrike" kern="0" cap="none" spc="0" normalizeH="0" baseline="0" dirty="0" smtClean="0">
                <a:ln>
                  <a:noFill/>
                </a:ln>
                <a:solidFill>
                  <a:srgbClr val="000000"/>
                </a:solidFill>
                <a:effectLst/>
                <a:uLnTx/>
                <a:uFillTx/>
                <a:cs typeface="Arial" panose="020B0604020202020204" pitchFamily="34" charset="0"/>
              </a:rPr>
              <a:t>Métadonnées: qui communique quand, où et avec qui (sans le contenu)</a:t>
            </a:r>
          </a:p>
          <a:p>
            <a:pPr marL="342900" marR="0" lvl="0" indent="-342900" algn="l" defTabSz="914400" rtl="0" eaLnBrk="1" fontAlgn="base" latinLnBrk="0" hangingPunct="1">
              <a:lnSpc>
                <a:spcPts val="2200"/>
              </a:lnSpc>
              <a:spcBef>
                <a:spcPts val="0"/>
              </a:spcBef>
              <a:spcAft>
                <a:spcPts val="600"/>
              </a:spcAft>
              <a:buClrTx/>
              <a:buSzTx/>
              <a:buFont typeface="Arial" panose="020B0604020202020204" pitchFamily="34" charset="0"/>
              <a:buChar char="•"/>
              <a:tabLst/>
              <a:defRPr/>
            </a:pPr>
            <a:endParaRPr kumimoji="0" lang="fr-FR" sz="2200" b="0" i="0" u="none" strike="noStrike" kern="0" cap="none" spc="0" normalizeH="0" baseline="0" dirty="0">
              <a:ln>
                <a:noFill/>
              </a:ln>
              <a:solidFill>
                <a:schemeClr val="tx1"/>
              </a:solidFill>
              <a:effectLst/>
              <a:uLnTx/>
              <a:uFillTx/>
            </a:endParaRPr>
          </a:p>
        </p:txBody>
      </p:sp>
    </p:spTree>
    <p:extLst>
      <p:ext uri="{BB962C8B-B14F-4D97-AF65-F5344CB8AC3E}">
        <p14:creationId xmlns:p14="http://schemas.microsoft.com/office/powerpoint/2010/main" val="2064026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Autofit/>
          </a:bodyPr>
          <a:lstStyle/>
          <a:p>
            <a:pPr algn="ctr"/>
            <a:r>
              <a:rPr lang="de-DE" dirty="0" err="1" smtClean="0">
                <a:latin typeface="Amnesty Trade Gothic Cn" panose="020B0506040303020004" pitchFamily="34" charset="0"/>
                <a:cs typeface="Arial" panose="020B0604020202020204" pitchFamily="34" charset="0"/>
              </a:rPr>
              <a:t>Snowden</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surveillance</a:t>
            </a:r>
            <a:r>
              <a:rPr lang="de-DE" dirty="0" smtClean="0">
                <a:latin typeface="Amnesty Trade Gothic Cn" panose="020B0506040303020004" pitchFamily="34" charset="0"/>
                <a:cs typeface="Arial" panose="020B0604020202020204" pitchFamily="34" charset="0"/>
              </a:rPr>
              <a:t> de masse globale</a:t>
            </a:r>
            <a:endParaRPr lang="de-CH" dirty="0">
              <a:latin typeface="Amnesty Trade Gothic Cn" panose="020B0506040303020004" pitchFamily="34" charset="0"/>
            </a:endParaRPr>
          </a:p>
        </p:txBody>
      </p:sp>
      <p:sp>
        <p:nvSpPr>
          <p:cNvPr id="7" name="Rectangle 3"/>
          <p:cNvSpPr txBox="1">
            <a:spLocks noChangeArrowheads="1"/>
          </p:cNvSpPr>
          <p:nvPr/>
        </p:nvSpPr>
        <p:spPr bwMode="auto">
          <a:xfrm>
            <a:off x="4604544" y="1412776"/>
            <a:ext cx="4139952" cy="469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8000" tIns="90000" rIns="288000" bIns="90000" numCol="1" anchor="t" anchorCtr="0" compatLnSpc="1">
            <a:prstTxWarp prst="textNoShape">
              <a:avLst/>
            </a:prstTxWarp>
          </a:bodyPr>
          <a:lstStyle>
            <a:lvl1pPr marL="342900" indent="-342900" algn="l" rtl="0" eaLnBrk="1" fontAlgn="base" hangingPunct="1">
              <a:lnSpc>
                <a:spcPts val="2200"/>
              </a:lnSpc>
              <a:spcBef>
                <a:spcPts val="500"/>
              </a:spcBef>
              <a:spcAft>
                <a:spcPct val="0"/>
              </a:spcAft>
              <a:buFont typeface="Wingdings" pitchFamily="2" charset="2"/>
              <a:buChar char="§"/>
              <a:defRPr sz="2000">
                <a:solidFill>
                  <a:schemeClr val="tx1"/>
                </a:solidFill>
                <a:latin typeface="+mn-lt"/>
                <a:ea typeface="+mn-ea"/>
                <a:cs typeface="+mn-cs"/>
              </a:defRPr>
            </a:lvl1pPr>
            <a:lvl2pPr marL="742950" indent="-285750" algn="l" rtl="0" eaLnBrk="1" fontAlgn="base" hangingPunct="1">
              <a:lnSpc>
                <a:spcPts val="2000"/>
              </a:lnSpc>
              <a:spcBef>
                <a:spcPts val="400"/>
              </a:spcBef>
              <a:spcAft>
                <a:spcPct val="0"/>
              </a:spcAft>
              <a:buFont typeface="Arial" charset="0"/>
              <a:buChar char="–"/>
              <a:defRPr sz="2000">
                <a:solidFill>
                  <a:schemeClr val="tx1"/>
                </a:solidFill>
                <a:latin typeface="+mn-lt"/>
              </a:defRPr>
            </a:lvl2pPr>
            <a:lvl3pPr marL="11430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3pPr>
            <a:lvl4pPr marL="16002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4pPr>
            <a:lvl5pPr marL="20574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5pPr>
            <a:lvl6pPr marL="25146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6pPr>
            <a:lvl7pPr marL="29718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7pPr>
            <a:lvl8pPr marL="34290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8pPr>
            <a:lvl9pPr marL="38862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9pPr>
          </a:lstStyle>
          <a:p>
            <a:pPr marL="0" indent="0">
              <a:lnSpc>
                <a:spcPts val="2400"/>
              </a:lnSpc>
              <a:spcBef>
                <a:spcPts val="0"/>
              </a:spcBef>
              <a:spcAft>
                <a:spcPts val="900"/>
              </a:spcAft>
              <a:buFont typeface="Wingdings" pitchFamily="2" charset="2"/>
              <a:buNone/>
            </a:pPr>
            <a:r>
              <a:rPr lang="de-CH" kern="0" dirty="0" smtClean="0">
                <a:latin typeface="Arial" panose="020B0604020202020204" pitchFamily="34" charset="0"/>
                <a:cs typeface="Arial" panose="020B0604020202020204" pitchFamily="34" charset="0"/>
              </a:rPr>
              <a:t>XXXXX</a:t>
            </a:r>
          </a:p>
          <a:p>
            <a:pPr marL="0" indent="0">
              <a:spcBef>
                <a:spcPts val="0"/>
              </a:spcBef>
              <a:spcAft>
                <a:spcPts val="600"/>
              </a:spcAft>
              <a:buFont typeface="Wingdings" pitchFamily="2" charset="2"/>
              <a:buNone/>
            </a:pPr>
            <a:endParaRPr lang="de-CH" kern="0" dirty="0"/>
          </a:p>
        </p:txBody>
      </p:sp>
      <p:pic>
        <p:nvPicPr>
          <p:cNvPr id="9"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528" y="912932"/>
            <a:ext cx="7632848" cy="579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4"/>
          <a:stretch>
            <a:fillRect/>
          </a:stretch>
        </p:blipFill>
        <p:spPr>
          <a:xfrm>
            <a:off x="6948264" y="2566469"/>
            <a:ext cx="1983735" cy="2390125"/>
          </a:xfrm>
          <a:prstGeom prst="rect">
            <a:avLst/>
          </a:prstGeom>
        </p:spPr>
      </p:pic>
    </p:spTree>
    <p:extLst>
      <p:ext uri="{BB962C8B-B14F-4D97-AF65-F5344CB8AC3E}">
        <p14:creationId xmlns:p14="http://schemas.microsoft.com/office/powerpoint/2010/main" val="14764263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rmAutofit/>
          </a:bodyPr>
          <a:lstStyle/>
          <a:p>
            <a:pPr algn="ctr"/>
            <a:r>
              <a:rPr lang="fr-FR" dirty="0" err="1" smtClean="0">
                <a:latin typeface="Amnesty Trade Gothic Cn" panose="020B0506040303020004" pitchFamily="34" charset="0"/>
                <a:cs typeface="Arial" panose="020B0604020202020204" pitchFamily="34" charset="0"/>
              </a:rPr>
              <a:t>L‘«après</a:t>
            </a:r>
            <a:r>
              <a:rPr lang="fr-FR" dirty="0" smtClean="0">
                <a:latin typeface="Amnesty Trade Gothic Cn" panose="020B0506040303020004" pitchFamily="34" charset="0"/>
                <a:cs typeface="Arial" panose="020B0604020202020204" pitchFamily="34" charset="0"/>
              </a:rPr>
              <a:t>» </a:t>
            </a:r>
            <a:r>
              <a:rPr lang="fr-FR" dirty="0" err="1" smtClean="0">
                <a:latin typeface="Amnesty Trade Gothic Cn" panose="020B0506040303020004" pitchFamily="34" charset="0"/>
                <a:cs typeface="Arial" panose="020B0604020202020204" pitchFamily="34" charset="0"/>
              </a:rPr>
              <a:t>Snowden</a:t>
            </a:r>
            <a:endParaRPr lang="de-CH" dirty="0">
              <a:latin typeface="Amnesty Trade Gothic Cn" panose="020B0506040303020004" pitchFamily="34" charset="0"/>
            </a:endParaRPr>
          </a:p>
        </p:txBody>
      </p:sp>
      <p:sp>
        <p:nvSpPr>
          <p:cNvPr id="4099" name="Rectangle 3"/>
          <p:cNvSpPr>
            <a:spLocks noGrp="1" noChangeArrowheads="1"/>
          </p:cNvSpPr>
          <p:nvPr>
            <p:ph type="body" idx="1"/>
          </p:nvPr>
        </p:nvSpPr>
        <p:spPr>
          <a:xfrm>
            <a:off x="199592" y="1412776"/>
            <a:ext cx="8764896" cy="4697512"/>
          </a:xfrm>
        </p:spPr>
        <p:txBody>
          <a:bodyPr/>
          <a:lstStyle/>
          <a:p>
            <a:pPr marL="0" indent="0">
              <a:lnSpc>
                <a:spcPts val="2400"/>
              </a:lnSpc>
              <a:spcBef>
                <a:spcPts val="0"/>
              </a:spcBef>
              <a:spcAft>
                <a:spcPts val="900"/>
              </a:spcAft>
              <a:buNone/>
            </a:pPr>
            <a:r>
              <a:rPr lang="fr-FR" sz="2200" dirty="0" smtClean="0">
                <a:latin typeface="Amnesty Trade Gothic" panose="020B0503040303020004" pitchFamily="34" charset="0"/>
                <a:cs typeface="Arial" panose="020B0604020202020204" pitchFamily="34" charset="0"/>
              </a:rPr>
              <a:t>Révélations de </a:t>
            </a:r>
            <a:r>
              <a:rPr lang="fr-FR" sz="2200" dirty="0" err="1" smtClean="0">
                <a:latin typeface="Amnesty Trade Gothic" panose="020B0503040303020004" pitchFamily="34" charset="0"/>
                <a:cs typeface="Arial" panose="020B0604020202020204" pitchFamily="34" charset="0"/>
              </a:rPr>
              <a:t>Snowden</a:t>
            </a:r>
            <a:r>
              <a:rPr lang="fr-FR" sz="2200" dirty="0" smtClean="0">
                <a:latin typeface="Amnesty Trade Gothic" panose="020B0503040303020004" pitchFamily="34" charset="0"/>
                <a:cs typeface="Arial" panose="020B0604020202020204" pitchFamily="34" charset="0"/>
              </a:rPr>
              <a:t> en 2013: surveillance de masse globale</a:t>
            </a:r>
          </a:p>
          <a:p>
            <a:pPr marL="0" indent="0">
              <a:lnSpc>
                <a:spcPts val="2400"/>
              </a:lnSpc>
              <a:spcBef>
                <a:spcPts val="0"/>
              </a:spcBef>
              <a:spcAft>
                <a:spcPts val="900"/>
              </a:spcAft>
              <a:buNone/>
            </a:pPr>
            <a:r>
              <a:rPr lang="fr-FR" sz="2200" b="1" dirty="0" smtClean="0">
                <a:latin typeface="Amnesty Trade Gothic" panose="020B0503040303020004" pitchFamily="34" charset="0"/>
                <a:cs typeface="Arial" panose="020B0604020202020204" pitchFamily="34" charset="0"/>
              </a:rPr>
              <a:t>Entreprises Internet</a:t>
            </a:r>
            <a:r>
              <a:rPr lang="fr-FR" sz="2200" dirty="0" smtClean="0">
                <a:latin typeface="Amnesty Trade Gothic" panose="020B0503040303020004" pitchFamily="34" charset="0"/>
                <a:cs typeface="Arial" panose="020B0604020202020204" pitchFamily="34" charset="0"/>
              </a:rPr>
              <a:t>: dégât d’image, conflit pour le cryptage</a:t>
            </a:r>
          </a:p>
          <a:p>
            <a:pPr marL="0" indent="0">
              <a:lnSpc>
                <a:spcPts val="2400"/>
              </a:lnSpc>
              <a:spcBef>
                <a:spcPts val="0"/>
              </a:spcBef>
              <a:spcAft>
                <a:spcPts val="900"/>
              </a:spcAft>
              <a:buNone/>
            </a:pPr>
            <a:r>
              <a:rPr lang="fr-FR" sz="2200" b="1" dirty="0" smtClean="0">
                <a:latin typeface="Amnesty Trade Gothic" panose="020B0503040303020004" pitchFamily="34" charset="0"/>
                <a:cs typeface="Arial" panose="020B0604020202020204" pitchFamily="34" charset="0"/>
              </a:rPr>
              <a:t>ONU, tribunaux, ONG</a:t>
            </a:r>
            <a:r>
              <a:rPr lang="fr-FR" sz="2200" dirty="0" smtClean="0">
                <a:latin typeface="Amnesty Trade Gothic" panose="020B0503040303020004" pitchFamily="34" charset="0"/>
                <a:cs typeface="Arial" panose="020B0604020202020204" pitchFamily="34" charset="0"/>
              </a:rPr>
              <a:t>: droit à la sphère privée dans l’ère numérique</a:t>
            </a:r>
          </a:p>
          <a:p>
            <a:pPr marL="0" indent="0">
              <a:lnSpc>
                <a:spcPts val="2400"/>
              </a:lnSpc>
              <a:spcBef>
                <a:spcPts val="0"/>
              </a:spcBef>
              <a:spcAft>
                <a:spcPts val="900"/>
              </a:spcAft>
              <a:buNone/>
            </a:pPr>
            <a:r>
              <a:rPr lang="fr-FR" sz="2200" b="1" dirty="0">
                <a:latin typeface="Amnesty Trade Gothic" panose="020B0503040303020004" pitchFamily="34" charset="0"/>
                <a:cs typeface="Arial" panose="020B0604020202020204" pitchFamily="34" charset="0"/>
              </a:rPr>
              <a:t>É</a:t>
            </a:r>
            <a:r>
              <a:rPr lang="fr-FR" sz="2200" b="1" dirty="0" smtClean="0">
                <a:latin typeface="Amnesty Trade Gothic" panose="020B0503040303020004" pitchFamily="34" charset="0"/>
                <a:cs typeface="Arial" panose="020B0604020202020204" pitchFamily="34" charset="0"/>
              </a:rPr>
              <a:t>tats</a:t>
            </a:r>
            <a:r>
              <a:rPr lang="fr-FR" sz="2200" dirty="0" smtClean="0">
                <a:latin typeface="Amnesty Trade Gothic" panose="020B0503040303020004" pitchFamily="34" charset="0"/>
                <a:cs typeface="Arial" panose="020B0604020202020204" pitchFamily="34" charset="0"/>
              </a:rPr>
              <a:t>: renforcement de la surveillance de masse (</a:t>
            </a:r>
            <a:r>
              <a:rPr lang="fr-FR" sz="2200" dirty="0" err="1" smtClean="0">
                <a:latin typeface="Amnesty Trade Gothic" panose="020B0503040303020004" pitchFamily="34" charset="0"/>
                <a:cs typeface="Arial" panose="020B0604020202020204" pitchFamily="34" charset="0"/>
              </a:rPr>
              <a:t>Pak</a:t>
            </a:r>
            <a:r>
              <a:rPr lang="fr-FR" sz="2200" dirty="0" smtClean="0">
                <a:latin typeface="Amnesty Trade Gothic" panose="020B0503040303020004" pitchFamily="34" charset="0"/>
                <a:cs typeface="Arial" panose="020B0604020202020204" pitchFamily="34" charset="0"/>
              </a:rPr>
              <a:t>, F, D, NL, UK, CH, …)</a:t>
            </a:r>
            <a:endParaRPr lang="de-DE" sz="2200" dirty="0" smtClean="0">
              <a:latin typeface="Amnesty Trade Gothic" panose="020B0503040303020004" pitchFamily="34" charset="0"/>
              <a:cs typeface="Arial" panose="020B0604020202020204" pitchFamily="34" charset="0"/>
            </a:endParaRPr>
          </a:p>
          <a:p>
            <a:pPr marL="0" indent="0">
              <a:spcBef>
                <a:spcPts val="0"/>
              </a:spcBef>
              <a:spcAft>
                <a:spcPts val="600"/>
              </a:spcAft>
              <a:buNone/>
            </a:pPr>
            <a:endParaRPr lang="de-CH" sz="2200" dirty="0">
              <a:latin typeface="Amnesty Trade Gothic" panose="020B0503040303020004" pitchFamily="34" charset="0"/>
            </a:endParaRPr>
          </a:p>
        </p:txBody>
      </p:sp>
      <p:pic>
        <p:nvPicPr>
          <p:cNvPr id="6" name="Grafik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95720" y="3840708"/>
            <a:ext cx="8352559" cy="301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9557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rmAutofit/>
          </a:bodyPr>
          <a:lstStyle/>
          <a:p>
            <a:pPr algn="ctr"/>
            <a:r>
              <a:rPr lang="de-DE" dirty="0" smtClean="0">
                <a:latin typeface="Amnesty Trade Gothic Cn" panose="020B0506040303020004" pitchFamily="34" charset="0"/>
                <a:cs typeface="Arial" panose="020B0604020202020204" pitchFamily="34" charset="0"/>
              </a:rPr>
              <a:t>Suisse: </a:t>
            </a:r>
            <a:r>
              <a:rPr lang="de-DE" dirty="0" err="1" smtClean="0">
                <a:latin typeface="Amnesty Trade Gothic Cn" panose="020B0506040303020004" pitchFamily="34" charset="0"/>
                <a:cs typeface="Arial" panose="020B0604020202020204" pitchFamily="34" charset="0"/>
              </a:rPr>
              <a:t>nouvelles</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lois</a:t>
            </a:r>
            <a:r>
              <a:rPr lang="de-DE" dirty="0" smtClean="0">
                <a:latin typeface="Amnesty Trade Gothic Cn" panose="020B0506040303020004" pitchFamily="34" charset="0"/>
                <a:cs typeface="Arial" panose="020B0604020202020204" pitchFamily="34" charset="0"/>
              </a:rPr>
              <a:t> </a:t>
            </a:r>
            <a:r>
              <a:rPr lang="de-DE" dirty="0" err="1" smtClean="0">
                <a:latin typeface="Amnesty Trade Gothic Cn" panose="020B0506040303020004" pitchFamily="34" charset="0"/>
                <a:cs typeface="Arial" panose="020B0604020202020204" pitchFamily="34" charset="0"/>
              </a:rPr>
              <a:t>sur</a:t>
            </a:r>
            <a:r>
              <a:rPr lang="de-DE" dirty="0" smtClean="0">
                <a:latin typeface="Amnesty Trade Gothic Cn" panose="020B0506040303020004" pitchFamily="34" charset="0"/>
                <a:cs typeface="Arial" panose="020B0604020202020204" pitchFamily="34" charset="0"/>
              </a:rPr>
              <a:t> la </a:t>
            </a:r>
            <a:r>
              <a:rPr lang="de-DE" dirty="0" err="1" smtClean="0">
                <a:latin typeface="Amnesty Trade Gothic Cn" panose="020B0506040303020004" pitchFamily="34" charset="0"/>
                <a:cs typeface="Arial" panose="020B0604020202020204" pitchFamily="34" charset="0"/>
              </a:rPr>
              <a:t>surveillance</a:t>
            </a:r>
            <a:endParaRPr lang="de-CH" dirty="0">
              <a:latin typeface="Amnesty Trade Gothic Cn" panose="020B0506040303020004" pitchFamily="34" charset="0"/>
            </a:endParaRPr>
          </a:p>
        </p:txBody>
      </p:sp>
      <p:sp>
        <p:nvSpPr>
          <p:cNvPr id="4099" name="Rectangle 3"/>
          <p:cNvSpPr>
            <a:spLocks noGrp="1" noChangeArrowheads="1"/>
          </p:cNvSpPr>
          <p:nvPr>
            <p:ph type="body" idx="1"/>
          </p:nvPr>
        </p:nvSpPr>
        <p:spPr>
          <a:xfrm>
            <a:off x="359532" y="1099785"/>
            <a:ext cx="8424936" cy="5589240"/>
          </a:xfrm>
        </p:spPr>
        <p:txBody>
          <a:bodyPr/>
          <a:lstStyle/>
          <a:p>
            <a:pPr marL="0" indent="0">
              <a:lnSpc>
                <a:spcPts val="2400"/>
              </a:lnSpc>
              <a:spcBef>
                <a:spcPts val="0"/>
              </a:spcBef>
              <a:spcAft>
                <a:spcPts val="900"/>
              </a:spcAft>
              <a:buNone/>
            </a:pPr>
            <a:r>
              <a:rPr lang="de-DE" sz="2200" b="1" dirty="0" err="1" smtClean="0">
                <a:latin typeface="Amnesty Trade Gothic" panose="020B0503040303020004" pitchFamily="34" charset="0"/>
                <a:cs typeface="Arial" panose="020B0604020202020204" pitchFamily="34" charset="0"/>
              </a:rPr>
              <a:t>LRens</a:t>
            </a:r>
            <a:r>
              <a:rPr lang="de-DE" sz="2200" b="1" dirty="0" smtClean="0">
                <a:latin typeface="Amnesty Trade Gothic" panose="020B0503040303020004" pitchFamily="34" charset="0"/>
                <a:cs typeface="Arial" panose="020B0604020202020204" pitchFamily="34" charset="0"/>
              </a:rPr>
              <a:t> </a:t>
            </a:r>
            <a:r>
              <a:rPr lang="fr-FR" sz="2200" dirty="0" smtClean="0">
                <a:latin typeface="Amnesty Trade Gothic" panose="020B0503040303020004" pitchFamily="34" charset="0"/>
                <a:cs typeface="Arial" panose="020B0604020202020204" pitchFamily="34" charset="0"/>
              </a:rPr>
              <a:t>Loi sur le renseignement (services secrets)</a:t>
            </a:r>
            <a:endParaRPr lang="de-DE" sz="2200" dirty="0" smtClean="0">
              <a:latin typeface="Amnesty Trade Gothic" panose="020B0503040303020004" pitchFamily="34" charset="0"/>
              <a:cs typeface="Arial" panose="020B0604020202020204" pitchFamily="34" charset="0"/>
            </a:endParaRPr>
          </a:p>
          <a:p>
            <a:pPr>
              <a:lnSpc>
                <a:spcPts val="2400"/>
              </a:lnSpc>
              <a:spcBef>
                <a:spcPts val="0"/>
              </a:spcBef>
              <a:spcAft>
                <a:spcPts val="900"/>
              </a:spcAft>
              <a:buFont typeface="Arial" panose="020B0604020202020204" pitchFamily="34" charset="0"/>
              <a:buChar char="•"/>
            </a:pPr>
            <a:r>
              <a:rPr lang="de-DE" dirty="0" smtClean="0">
                <a:latin typeface="Amnesty Trade Gothic" panose="020B0503040303020004" pitchFamily="34" charset="0"/>
                <a:cs typeface="Arial" panose="020B0604020202020204" pitchFamily="34" charset="0"/>
              </a:rPr>
              <a:t>Sept. 2015: </a:t>
            </a:r>
            <a:r>
              <a:rPr lang="de-DE" dirty="0" err="1" smtClean="0">
                <a:latin typeface="Amnesty Trade Gothic" panose="020B0503040303020004" pitchFamily="34" charset="0"/>
                <a:cs typeface="Arial" panose="020B0604020202020204" pitchFamily="34" charset="0"/>
              </a:rPr>
              <a:t>adoptée</a:t>
            </a:r>
            <a:r>
              <a:rPr lang="de-DE" dirty="0" smtClean="0">
                <a:latin typeface="Amnesty Trade Gothic" panose="020B0503040303020004" pitchFamily="34" charset="0"/>
                <a:cs typeface="Arial" panose="020B0604020202020204" pitchFamily="34" charset="0"/>
              </a:rPr>
              <a:t> au </a:t>
            </a:r>
            <a:r>
              <a:rPr lang="de-DE" dirty="0" err="1" smtClean="0">
                <a:latin typeface="Amnesty Trade Gothic" panose="020B0503040303020004" pitchFamily="34" charset="0"/>
                <a:cs typeface="Arial" panose="020B0604020202020204" pitchFamily="34" charset="0"/>
              </a:rPr>
              <a:t>Parlement</a:t>
            </a:r>
            <a:endParaRPr lang="de-DE" dirty="0" smtClean="0">
              <a:latin typeface="Amnesty Trade Gothic" panose="020B0503040303020004" pitchFamily="34" charset="0"/>
              <a:cs typeface="Arial" panose="020B0604020202020204" pitchFamily="34" charset="0"/>
            </a:endParaRPr>
          </a:p>
          <a:p>
            <a:pPr>
              <a:lnSpc>
                <a:spcPts val="2400"/>
              </a:lnSpc>
              <a:spcBef>
                <a:spcPts val="0"/>
              </a:spcBef>
              <a:spcAft>
                <a:spcPts val="900"/>
              </a:spcAft>
              <a:buFont typeface="Arial" panose="020B0604020202020204" pitchFamily="34" charset="0"/>
              <a:buChar char="•"/>
            </a:pPr>
            <a:r>
              <a:rPr lang="de-DE" dirty="0" smtClean="0">
                <a:latin typeface="Amnesty Trade Gothic" panose="020B0503040303020004" pitchFamily="34" charset="0"/>
                <a:cs typeface="Arial" panose="020B0604020202020204" pitchFamily="34" charset="0"/>
              </a:rPr>
              <a:t>Jan. 2016: </a:t>
            </a:r>
            <a:r>
              <a:rPr lang="de-DE" dirty="0" err="1" smtClean="0">
                <a:latin typeface="Amnesty Trade Gothic" panose="020B0503040303020004" pitchFamily="34" charset="0"/>
                <a:cs typeface="Arial" panose="020B0604020202020204" pitchFamily="34" charset="0"/>
              </a:rPr>
              <a:t>aboutissement</a:t>
            </a:r>
            <a:r>
              <a:rPr lang="de-DE" dirty="0" smtClean="0">
                <a:latin typeface="Amnesty Trade Gothic" panose="020B0503040303020004" pitchFamily="34" charset="0"/>
                <a:cs typeface="Arial" panose="020B0604020202020204" pitchFamily="34" charset="0"/>
              </a:rPr>
              <a:t> du </a:t>
            </a:r>
            <a:r>
              <a:rPr lang="de-DE" dirty="0" err="1" smtClean="0">
                <a:latin typeface="Amnesty Trade Gothic" panose="020B0503040303020004" pitchFamily="34" charset="0"/>
                <a:cs typeface="Arial" panose="020B0604020202020204" pitchFamily="34" charset="0"/>
              </a:rPr>
              <a:t>référendum</a:t>
            </a:r>
            <a:endParaRPr lang="de-DE" dirty="0" smtClean="0">
              <a:latin typeface="Amnesty Trade Gothic" panose="020B0503040303020004" pitchFamily="34" charset="0"/>
              <a:cs typeface="Arial" panose="020B0604020202020204" pitchFamily="34" charset="0"/>
            </a:endParaRPr>
          </a:p>
          <a:p>
            <a:pPr>
              <a:lnSpc>
                <a:spcPts val="2400"/>
              </a:lnSpc>
              <a:spcBef>
                <a:spcPts val="0"/>
              </a:spcBef>
              <a:spcAft>
                <a:spcPts val="900"/>
              </a:spcAft>
              <a:buFont typeface="Arial" panose="020B0604020202020204" pitchFamily="34" charset="0"/>
              <a:buChar char="•"/>
            </a:pPr>
            <a:r>
              <a:rPr lang="de-DE" dirty="0" smtClean="0">
                <a:latin typeface="Amnesty Trade Gothic" panose="020B0503040303020004" pitchFamily="34" charset="0"/>
                <a:cs typeface="Arial" panose="020B0604020202020204" pitchFamily="34" charset="0"/>
              </a:rPr>
              <a:t>Sept. 2016: </a:t>
            </a:r>
            <a:r>
              <a:rPr lang="de-DE" dirty="0" err="1" smtClean="0">
                <a:latin typeface="Amnesty Trade Gothic" panose="020B0503040303020004" pitchFamily="34" charset="0"/>
                <a:cs typeface="Arial" panose="020B0604020202020204" pitchFamily="34" charset="0"/>
              </a:rPr>
              <a:t>votation</a:t>
            </a:r>
            <a:endParaRPr lang="de-DE" dirty="0" smtClean="0">
              <a:latin typeface="Amnesty Trade Gothic" panose="020B0503040303020004" pitchFamily="34" charset="0"/>
              <a:cs typeface="Arial" panose="020B0604020202020204" pitchFamily="34" charset="0"/>
            </a:endParaRPr>
          </a:p>
          <a:p>
            <a:pPr marL="0" indent="0">
              <a:lnSpc>
                <a:spcPts val="2400"/>
              </a:lnSpc>
              <a:spcBef>
                <a:spcPts val="0"/>
              </a:spcBef>
              <a:spcAft>
                <a:spcPts val="900"/>
              </a:spcAft>
              <a:buNone/>
            </a:pPr>
            <a:endParaRPr lang="de-DE" sz="2200" b="1" dirty="0" smtClean="0">
              <a:latin typeface="Amnesty Trade Gothic" panose="020B0503040303020004" pitchFamily="34" charset="0"/>
              <a:cs typeface="Arial" panose="020B0604020202020204" pitchFamily="34" charset="0"/>
            </a:endParaRPr>
          </a:p>
          <a:p>
            <a:pPr marL="0" indent="0">
              <a:lnSpc>
                <a:spcPts val="2400"/>
              </a:lnSpc>
              <a:spcBef>
                <a:spcPts val="0"/>
              </a:spcBef>
              <a:spcAft>
                <a:spcPts val="900"/>
              </a:spcAft>
              <a:buNone/>
            </a:pPr>
            <a:r>
              <a:rPr lang="de-DE" sz="2200" b="1" dirty="0" smtClean="0">
                <a:latin typeface="Amnesty Trade Gothic" panose="020B0503040303020004" pitchFamily="34" charset="0"/>
                <a:cs typeface="Arial" panose="020B0604020202020204" pitchFamily="34" charset="0"/>
              </a:rPr>
              <a:t>LSCPT </a:t>
            </a:r>
            <a:r>
              <a:rPr lang="de-DE" sz="2200" dirty="0" err="1" smtClean="0">
                <a:latin typeface="Amnesty Trade Gothic" panose="020B0503040303020004" pitchFamily="34" charset="0"/>
                <a:cs typeface="Arial" panose="020B0604020202020204" pitchFamily="34" charset="0"/>
              </a:rPr>
              <a:t>Correspondance</a:t>
            </a:r>
            <a:r>
              <a:rPr lang="de-DE" sz="2200" dirty="0" smtClean="0">
                <a:latin typeface="Amnesty Trade Gothic" panose="020B0503040303020004" pitchFamily="34" charset="0"/>
                <a:cs typeface="Arial" panose="020B0604020202020204" pitchFamily="34" charset="0"/>
              </a:rPr>
              <a:t> par poste et </a:t>
            </a:r>
            <a:r>
              <a:rPr lang="de-DE" sz="2200" dirty="0" err="1" smtClean="0">
                <a:latin typeface="Amnesty Trade Gothic" panose="020B0503040303020004" pitchFamily="34" charset="0"/>
                <a:cs typeface="Arial" panose="020B0604020202020204" pitchFamily="34" charset="0"/>
              </a:rPr>
              <a:t>télécommunications</a:t>
            </a:r>
            <a:r>
              <a:rPr lang="de-DE" sz="2200" dirty="0" smtClean="0">
                <a:latin typeface="Amnesty Trade Gothic" panose="020B0503040303020004" pitchFamily="34" charset="0"/>
                <a:cs typeface="Arial" panose="020B0604020202020204" pitchFamily="34" charset="0"/>
              </a:rPr>
              <a:t> (</a:t>
            </a:r>
            <a:r>
              <a:rPr lang="de-DE" sz="2200" dirty="0" err="1" smtClean="0">
                <a:latin typeface="Amnesty Trade Gothic" panose="020B0503040303020004" pitchFamily="34" charset="0"/>
                <a:cs typeface="Arial" panose="020B0604020202020204" pitchFamily="34" charset="0"/>
              </a:rPr>
              <a:t>police</a:t>
            </a:r>
            <a:r>
              <a:rPr lang="de-DE" sz="2200" dirty="0" smtClean="0">
                <a:latin typeface="Amnesty Trade Gothic" panose="020B0503040303020004" pitchFamily="34" charset="0"/>
                <a:cs typeface="Arial" panose="020B0604020202020204" pitchFamily="34" charset="0"/>
              </a:rPr>
              <a:t>, </a:t>
            </a:r>
            <a:r>
              <a:rPr lang="de-DE" sz="2200" dirty="0" err="1" smtClean="0">
                <a:latin typeface="Amnesty Trade Gothic" panose="020B0503040303020004" pitchFamily="34" charset="0"/>
                <a:cs typeface="Arial" panose="020B0604020202020204" pitchFamily="34" charset="0"/>
              </a:rPr>
              <a:t>poursuite</a:t>
            </a:r>
            <a:r>
              <a:rPr lang="de-DE" sz="2200" dirty="0" smtClean="0">
                <a:latin typeface="Amnesty Trade Gothic" panose="020B0503040303020004" pitchFamily="34" charset="0"/>
                <a:cs typeface="Arial" panose="020B0604020202020204" pitchFamily="34" charset="0"/>
              </a:rPr>
              <a:t> </a:t>
            </a:r>
            <a:r>
              <a:rPr lang="de-DE" sz="2200" dirty="0" err="1" smtClean="0">
                <a:latin typeface="Amnesty Trade Gothic" panose="020B0503040303020004" pitchFamily="34" charset="0"/>
                <a:cs typeface="Arial" panose="020B0604020202020204" pitchFamily="34" charset="0"/>
              </a:rPr>
              <a:t>pénale</a:t>
            </a:r>
            <a:r>
              <a:rPr lang="de-DE" sz="2200" dirty="0" smtClean="0">
                <a:latin typeface="Amnesty Trade Gothic" panose="020B0503040303020004" pitchFamily="34" charset="0"/>
                <a:cs typeface="Arial" panose="020B0604020202020204" pitchFamily="34" charset="0"/>
              </a:rPr>
              <a:t>)</a:t>
            </a:r>
          </a:p>
          <a:p>
            <a:pPr>
              <a:lnSpc>
                <a:spcPts val="2400"/>
              </a:lnSpc>
              <a:spcBef>
                <a:spcPts val="0"/>
              </a:spcBef>
              <a:spcAft>
                <a:spcPts val="900"/>
              </a:spcAft>
              <a:buFont typeface="Arial" panose="020B0604020202020204" pitchFamily="34" charset="0"/>
              <a:buChar char="•"/>
            </a:pPr>
            <a:r>
              <a:rPr lang="de-DE" dirty="0" smtClean="0">
                <a:latin typeface="Amnesty Trade Gothic" panose="020B0503040303020004" pitchFamily="34" charset="0"/>
                <a:cs typeface="Arial" panose="020B0604020202020204" pitchFamily="34" charset="0"/>
              </a:rPr>
              <a:t>Mars 2016: </a:t>
            </a:r>
            <a:r>
              <a:rPr lang="de-DE" dirty="0" err="1" smtClean="0">
                <a:latin typeface="Amnesty Trade Gothic" panose="020B0503040303020004" pitchFamily="34" charset="0"/>
                <a:cs typeface="Arial" panose="020B0604020202020204" pitchFamily="34" charset="0"/>
              </a:rPr>
              <a:t>adoptée</a:t>
            </a:r>
            <a:r>
              <a:rPr lang="de-DE" dirty="0" smtClean="0">
                <a:latin typeface="Amnesty Trade Gothic" panose="020B0503040303020004" pitchFamily="34" charset="0"/>
                <a:cs typeface="Arial" panose="020B0604020202020204" pitchFamily="34" charset="0"/>
              </a:rPr>
              <a:t> au </a:t>
            </a:r>
            <a:r>
              <a:rPr lang="de-DE" dirty="0" err="1" smtClean="0">
                <a:latin typeface="Amnesty Trade Gothic" panose="020B0503040303020004" pitchFamily="34" charset="0"/>
                <a:cs typeface="Arial" panose="020B0604020202020204" pitchFamily="34" charset="0"/>
              </a:rPr>
              <a:t>Parlement</a:t>
            </a:r>
            <a:endParaRPr lang="de-DE" dirty="0" smtClean="0">
              <a:latin typeface="Amnesty Trade Gothic" panose="020B0503040303020004" pitchFamily="34" charset="0"/>
              <a:cs typeface="Arial" panose="020B0604020202020204" pitchFamily="34" charset="0"/>
            </a:endParaRPr>
          </a:p>
          <a:p>
            <a:pPr>
              <a:lnSpc>
                <a:spcPts val="2400"/>
              </a:lnSpc>
              <a:spcBef>
                <a:spcPts val="0"/>
              </a:spcBef>
              <a:spcAft>
                <a:spcPts val="900"/>
              </a:spcAft>
              <a:buFont typeface="Arial" panose="020B0604020202020204" pitchFamily="34" charset="0"/>
              <a:buChar char="•"/>
            </a:pPr>
            <a:r>
              <a:rPr lang="de-DE" dirty="0" smtClean="0">
                <a:latin typeface="Amnesty Trade Gothic" panose="020B0503040303020004" pitchFamily="34" charset="0"/>
                <a:cs typeface="Arial" panose="020B0604020202020204" pitchFamily="34" charset="0"/>
              </a:rPr>
              <a:t>April 2016: </a:t>
            </a:r>
            <a:r>
              <a:rPr lang="de-DE" dirty="0" err="1" smtClean="0">
                <a:latin typeface="Amnesty Trade Gothic" panose="020B0503040303020004" pitchFamily="34" charset="0"/>
                <a:cs typeface="Arial" panose="020B0604020202020204" pitchFamily="34" charset="0"/>
              </a:rPr>
              <a:t>lancement</a:t>
            </a:r>
            <a:r>
              <a:rPr lang="de-DE" dirty="0" smtClean="0">
                <a:latin typeface="Amnesty Trade Gothic" panose="020B0503040303020004" pitchFamily="34" charset="0"/>
                <a:cs typeface="Arial" panose="020B0604020202020204" pitchFamily="34" charset="0"/>
              </a:rPr>
              <a:t> du </a:t>
            </a:r>
            <a:r>
              <a:rPr lang="de-DE" dirty="0" err="1" smtClean="0">
                <a:latin typeface="Amnesty Trade Gothic" panose="020B0503040303020004" pitchFamily="34" charset="0"/>
                <a:cs typeface="Arial" panose="020B0604020202020204" pitchFamily="34" charset="0"/>
              </a:rPr>
              <a:t>référendum</a:t>
            </a:r>
            <a:r>
              <a:rPr lang="de-DE" dirty="0" smtClean="0">
                <a:latin typeface="Amnesty Trade Gothic" panose="020B0503040303020004" pitchFamily="34" charset="0"/>
                <a:cs typeface="Arial" panose="020B0604020202020204" pitchFamily="34" charset="0"/>
              </a:rPr>
              <a:t>. </a:t>
            </a:r>
            <a:endParaRPr lang="de-DE" b="1" dirty="0" smtClean="0">
              <a:latin typeface="Amnesty Trade Gothic" panose="020B0503040303020004" pitchFamily="34" charset="0"/>
              <a:cs typeface="Arial" panose="020B0604020202020204" pitchFamily="34" charset="0"/>
            </a:endParaRPr>
          </a:p>
          <a:p>
            <a:pPr marL="0" indent="0">
              <a:spcBef>
                <a:spcPts val="0"/>
              </a:spcBef>
              <a:spcAft>
                <a:spcPts val="600"/>
              </a:spcAft>
              <a:buNone/>
            </a:pPr>
            <a:endParaRPr lang="de-CH" sz="2200" dirty="0">
              <a:latin typeface="Amnesty Trade Gothic" panose="020B0503040303020004" pitchFamily="34" charset="0"/>
            </a:endParaRPr>
          </a:p>
        </p:txBody>
      </p:sp>
      <p:pic>
        <p:nvPicPr>
          <p:cNvPr id="5" name="Grafik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331640" y="4935056"/>
            <a:ext cx="5678760" cy="192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55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rmAutofit/>
          </a:bodyPr>
          <a:lstStyle/>
          <a:p>
            <a:pPr algn="ctr"/>
            <a:r>
              <a:rPr lang="de-DE" dirty="0" smtClean="0">
                <a:latin typeface="Amnesty Trade Gothic Cn" panose="020B0506040303020004" pitchFamily="34" charset="0"/>
                <a:cs typeface="Arial" panose="020B0604020202020204" pitchFamily="34" charset="0"/>
              </a:rPr>
              <a:t>Amnesty et la </a:t>
            </a:r>
            <a:r>
              <a:rPr lang="de-DE" dirty="0" err="1" smtClean="0">
                <a:latin typeface="Amnesty Trade Gothic Cn" panose="020B0506040303020004" pitchFamily="34" charset="0"/>
                <a:cs typeface="Arial" panose="020B0604020202020204" pitchFamily="34" charset="0"/>
              </a:rPr>
              <a:t>surveillance</a:t>
            </a:r>
            <a:endParaRPr lang="de-CH" dirty="0">
              <a:latin typeface="Amnesty Trade Gothic Cn" panose="020B0506040303020004" pitchFamily="34" charset="0"/>
            </a:endParaRPr>
          </a:p>
        </p:txBody>
      </p:sp>
      <p:sp>
        <p:nvSpPr>
          <p:cNvPr id="4099" name="Rectangle 3"/>
          <p:cNvSpPr>
            <a:spLocks noGrp="1" noChangeArrowheads="1"/>
          </p:cNvSpPr>
          <p:nvPr>
            <p:ph type="body" idx="1"/>
          </p:nvPr>
        </p:nvSpPr>
        <p:spPr>
          <a:xfrm>
            <a:off x="179512" y="1179760"/>
            <a:ext cx="8712968" cy="5489600"/>
          </a:xfrm>
        </p:spPr>
        <p:txBody>
          <a:bodyPr/>
          <a:lstStyle/>
          <a:p>
            <a:pPr marL="0" indent="0">
              <a:lnSpc>
                <a:spcPts val="2600"/>
              </a:lnSpc>
              <a:spcBef>
                <a:spcPts val="900"/>
              </a:spcBef>
              <a:spcAft>
                <a:spcPts val="600"/>
              </a:spcAft>
              <a:buNone/>
            </a:pPr>
            <a:endParaRPr lang="fr-FR" sz="2200" b="1" dirty="0" smtClean="0">
              <a:latin typeface="Amnesty Trade Gothic" panose="020B0503040303020004" pitchFamily="34" charset="0"/>
              <a:cs typeface="Arial" panose="020B0604020202020204" pitchFamily="34" charset="0"/>
            </a:endParaRPr>
          </a:p>
          <a:p>
            <a:pPr marL="0" indent="0">
              <a:lnSpc>
                <a:spcPts val="2600"/>
              </a:lnSpc>
              <a:spcBef>
                <a:spcPts val="900"/>
              </a:spcBef>
              <a:spcAft>
                <a:spcPts val="600"/>
              </a:spcAft>
              <a:buNone/>
            </a:pPr>
            <a:r>
              <a:rPr lang="fr-FR" sz="2200" b="1" dirty="0" smtClean="0">
                <a:latin typeface="Amnesty Trade Gothic" panose="020B0503040303020004" pitchFamily="34" charset="0"/>
                <a:cs typeface="Arial" panose="020B0604020202020204" pitchFamily="34" charset="0"/>
              </a:rPr>
              <a:t>Position d’Amnesty:</a:t>
            </a:r>
            <a:r>
              <a:rPr lang="de-DE" sz="2200" b="1" dirty="0" smtClean="0">
                <a:latin typeface="Amnesty Trade Gothic" panose="020B0503040303020004" pitchFamily="34" charset="0"/>
                <a:cs typeface="Arial" panose="020B0604020202020204" pitchFamily="34" charset="0"/>
              </a:rPr>
              <a:t> </a:t>
            </a:r>
            <a:endParaRPr lang="de-CH" sz="2200" b="1" dirty="0" smtClean="0">
              <a:latin typeface="Amnesty Trade Gothic" panose="020B0503040303020004" pitchFamily="34" charset="0"/>
              <a:cs typeface="Arial" panose="020B0604020202020204" pitchFamily="34" charset="0"/>
            </a:endParaRPr>
          </a:p>
          <a:p>
            <a:pPr>
              <a:lnSpc>
                <a:spcPts val="2600"/>
              </a:lnSpc>
              <a:spcBef>
                <a:spcPts val="900"/>
              </a:spcBef>
              <a:spcAft>
                <a:spcPts val="600"/>
              </a:spcAft>
              <a:buFont typeface="Arial" panose="020B0604020202020204" pitchFamily="34" charset="0"/>
              <a:buChar char="•"/>
            </a:pPr>
            <a:r>
              <a:rPr lang="fr-FR" sz="2200" dirty="0" smtClean="0">
                <a:latin typeface="Amnesty Trade Gothic" panose="020B0503040303020004" pitchFamily="34" charset="0"/>
                <a:cs typeface="Arial" panose="020B0604020202020204" pitchFamily="34" charset="0"/>
              </a:rPr>
              <a:t>La surveillance doit être ciblée, fondée sur des soupçons, proportionnelle et ordonnée par un juge.</a:t>
            </a:r>
          </a:p>
          <a:p>
            <a:pPr>
              <a:lnSpc>
                <a:spcPts val="2600"/>
              </a:lnSpc>
              <a:spcBef>
                <a:spcPts val="900"/>
              </a:spcBef>
              <a:spcAft>
                <a:spcPts val="600"/>
              </a:spcAft>
              <a:buFont typeface="Arial" panose="020B0604020202020204" pitchFamily="34" charset="0"/>
              <a:buChar char="•"/>
            </a:pPr>
            <a:r>
              <a:rPr lang="fr-FR" sz="2200" dirty="0" smtClean="0">
                <a:latin typeface="Amnesty Trade Gothic" panose="020B0503040303020004" pitchFamily="34" charset="0"/>
                <a:cs typeface="Arial" panose="020B0604020202020204" pitchFamily="34" charset="0"/>
              </a:rPr>
              <a:t>La surveillance de masse indépendante de tout soupçon est inadmissible </a:t>
            </a:r>
          </a:p>
          <a:p>
            <a:pPr>
              <a:lnSpc>
                <a:spcPts val="2600"/>
              </a:lnSpc>
              <a:spcBef>
                <a:spcPts val="900"/>
              </a:spcBef>
              <a:spcAft>
                <a:spcPts val="600"/>
              </a:spcAft>
              <a:buFont typeface="Arial" panose="020B0604020202020204" pitchFamily="34" charset="0"/>
              <a:buChar char="•"/>
            </a:pPr>
            <a:r>
              <a:rPr lang="fr-FR" sz="2200" dirty="0" smtClean="0">
                <a:latin typeface="Amnesty Trade Gothic" panose="020B0503040303020004" pitchFamily="34" charset="0"/>
                <a:cs typeface="Arial" panose="020B0604020202020204" pitchFamily="34" charset="0"/>
              </a:rPr>
              <a:t>Il s’agit notamment d’atteintes à la sphère privée et à la liberté d’expression</a:t>
            </a:r>
            <a:endParaRPr lang="de-CH" sz="2200" dirty="0" smtClean="0">
              <a:latin typeface="Amnesty Trade Gothic" panose="020B0503040303020004" pitchFamily="34" charset="0"/>
              <a:cs typeface="Arial" panose="020B0604020202020204" pitchFamily="34" charset="0"/>
            </a:endParaRPr>
          </a:p>
          <a:p>
            <a:pPr marL="0" lvl="0" indent="0">
              <a:lnSpc>
                <a:spcPts val="2600"/>
              </a:lnSpc>
              <a:spcBef>
                <a:spcPts val="900"/>
              </a:spcBef>
              <a:spcAft>
                <a:spcPts val="600"/>
              </a:spcAft>
              <a:buNone/>
            </a:pPr>
            <a:r>
              <a:rPr lang="de-DE" sz="2200" b="1" dirty="0" smtClean="0">
                <a:latin typeface="Amnesty Trade Gothic" panose="020B0503040303020004" pitchFamily="34" charset="0"/>
                <a:cs typeface="Arial" panose="020B0604020202020204" pitchFamily="34" charset="0"/>
              </a:rPr>
              <a:t>Infos:</a:t>
            </a:r>
            <a:endParaRPr lang="de-CH" sz="2200" b="1" dirty="0">
              <a:latin typeface="Amnesty Trade Gothic" panose="020B0503040303020004" pitchFamily="34" charset="0"/>
              <a:cs typeface="Arial" panose="020B0604020202020204" pitchFamily="34" charset="0"/>
            </a:endParaRPr>
          </a:p>
          <a:p>
            <a:pPr lvl="0">
              <a:lnSpc>
                <a:spcPts val="2600"/>
              </a:lnSpc>
              <a:spcBef>
                <a:spcPts val="900"/>
              </a:spcBef>
              <a:spcAft>
                <a:spcPts val="600"/>
              </a:spcAft>
              <a:buFont typeface="Arial" panose="020B0604020202020204" pitchFamily="34" charset="0"/>
              <a:buChar char="•"/>
            </a:pPr>
            <a:r>
              <a:rPr lang="de-DE" sz="2200" dirty="0" smtClean="0">
                <a:latin typeface="Amnesty Trade Gothic" panose="020B0503040303020004" pitchFamily="34" charset="0"/>
                <a:cs typeface="Arial" panose="020B0604020202020204" pitchFamily="34" charset="0"/>
              </a:rPr>
              <a:t>amnesty.ch/</a:t>
            </a:r>
            <a:r>
              <a:rPr lang="de-DE" sz="2200" dirty="0" err="1" smtClean="0">
                <a:latin typeface="Amnesty Trade Gothic" panose="020B0503040303020004" pitchFamily="34" charset="0"/>
                <a:cs typeface="Arial" panose="020B0604020202020204" pitchFamily="34" charset="0"/>
              </a:rPr>
              <a:t>surveillance</a:t>
            </a:r>
            <a:r>
              <a:rPr lang="de-DE" sz="2200" dirty="0" smtClean="0">
                <a:latin typeface="Amnesty Trade Gothic" panose="020B0503040303020004" pitchFamily="34" charset="0"/>
                <a:cs typeface="Arial" panose="020B0604020202020204" pitchFamily="34" charset="0"/>
              </a:rPr>
              <a:t> &amp; </a:t>
            </a:r>
            <a:r>
              <a:rPr lang="de-DE" sz="2200" dirty="0" err="1" smtClean="0">
                <a:latin typeface="Amnesty Trade Gothic" panose="020B0503040303020004" pitchFamily="34" charset="0"/>
                <a:cs typeface="Arial" panose="020B0604020202020204" pitchFamily="34" charset="0"/>
              </a:rPr>
              <a:t>nouvelles</a:t>
            </a:r>
            <a:r>
              <a:rPr lang="de-DE" sz="2200" dirty="0" smtClean="0">
                <a:latin typeface="Amnesty Trade Gothic" panose="020B0503040303020004" pitchFamily="34" charset="0"/>
                <a:cs typeface="Arial" panose="020B0604020202020204" pitchFamily="34" charset="0"/>
              </a:rPr>
              <a:t> par </a:t>
            </a:r>
            <a:r>
              <a:rPr lang="de-DE" sz="2200" dirty="0" err="1" smtClean="0">
                <a:latin typeface="Amnesty Trade Gothic" panose="020B0503040303020004" pitchFamily="34" charset="0"/>
                <a:cs typeface="Arial" panose="020B0604020202020204" pitchFamily="34" charset="0"/>
              </a:rPr>
              <a:t>e-mail</a:t>
            </a:r>
            <a:r>
              <a:rPr lang="de-DE" sz="2200" dirty="0" smtClean="0">
                <a:latin typeface="Amnesty Trade Gothic" panose="020B0503040303020004" pitchFamily="34" charset="0"/>
                <a:cs typeface="Arial" panose="020B0604020202020204" pitchFamily="34" charset="0"/>
              </a:rPr>
              <a:t> (alertes)</a:t>
            </a:r>
            <a:endParaRPr lang="de-CH" sz="2200" dirty="0" smtClean="0">
              <a:latin typeface="Amnesty Trade Gothic" panose="020B0503040303020004" pitchFamily="34" charset="0"/>
              <a:cs typeface="Arial" panose="020B0604020202020204" pitchFamily="34" charset="0"/>
            </a:endParaRPr>
          </a:p>
          <a:p>
            <a:pPr lvl="0">
              <a:lnSpc>
                <a:spcPts val="2600"/>
              </a:lnSpc>
              <a:spcBef>
                <a:spcPts val="900"/>
              </a:spcBef>
              <a:spcAft>
                <a:spcPts val="600"/>
              </a:spcAft>
              <a:buFont typeface="Arial" panose="020B0604020202020204" pitchFamily="34" charset="0"/>
              <a:buChar char="•"/>
            </a:pPr>
            <a:r>
              <a:rPr lang="de-DE" sz="2200" dirty="0">
                <a:latin typeface="Amnesty Trade Gothic" panose="020B0503040303020004" pitchFamily="34" charset="0"/>
                <a:cs typeface="Arial" panose="020B0604020202020204" pitchFamily="34" charset="0"/>
              </a:rPr>
              <a:t>2017:</a:t>
            </a:r>
            <a:r>
              <a:rPr lang="de-DE" sz="2200" dirty="0" smtClean="0">
                <a:latin typeface="Amnesty Trade Gothic" panose="020B0503040303020004" pitchFamily="34" charset="0"/>
                <a:cs typeface="Arial" panose="020B0604020202020204" pitchFamily="34" charset="0"/>
              </a:rPr>
              <a:t> Campagne internationale „</a:t>
            </a:r>
            <a:r>
              <a:rPr lang="de-DE" sz="2200" dirty="0" err="1">
                <a:latin typeface="Amnesty Trade Gothic" panose="020B0503040303020004" pitchFamily="34" charset="0"/>
                <a:cs typeface="Arial" panose="020B0604020202020204" pitchFamily="34" charset="0"/>
              </a:rPr>
              <a:t>Reclaiming</a:t>
            </a:r>
            <a:r>
              <a:rPr lang="de-DE" sz="2200" dirty="0">
                <a:latin typeface="Amnesty Trade Gothic" panose="020B0503040303020004" pitchFamily="34" charset="0"/>
                <a:cs typeface="Arial" panose="020B0604020202020204" pitchFamily="34" charset="0"/>
              </a:rPr>
              <a:t> Freedom“</a:t>
            </a:r>
            <a:endParaRPr lang="de-CH" sz="2200" dirty="0">
              <a:latin typeface="Amnesty Trade Gothic" panose="020B0503040303020004" pitchFamily="34" charset="0"/>
              <a:cs typeface="Arial" panose="020B0604020202020204" pitchFamily="34" charset="0"/>
            </a:endParaRPr>
          </a:p>
          <a:p>
            <a:pPr marL="0" indent="0">
              <a:lnSpc>
                <a:spcPts val="2600"/>
              </a:lnSpc>
              <a:spcBef>
                <a:spcPts val="900"/>
              </a:spcBef>
              <a:spcAft>
                <a:spcPts val="600"/>
              </a:spcAft>
              <a:buNone/>
            </a:pPr>
            <a:endParaRPr lang="de-DE" sz="2200" dirty="0">
              <a:latin typeface="Amnesty Trade Gothic" panose="020B0503040303020004" pitchFamily="34" charset="0"/>
              <a:cs typeface="Arial" panose="020B0604020202020204" pitchFamily="34" charset="0"/>
            </a:endParaRPr>
          </a:p>
          <a:p>
            <a:pPr marL="0" indent="0">
              <a:lnSpc>
                <a:spcPts val="2600"/>
              </a:lnSpc>
              <a:spcBef>
                <a:spcPts val="900"/>
              </a:spcBef>
              <a:spcAft>
                <a:spcPts val="600"/>
              </a:spcAft>
              <a:buNone/>
            </a:pPr>
            <a:endParaRPr lang="de-CH" sz="2200" dirty="0">
              <a:latin typeface="Amnesty Trade Gothic" panose="020B0503040303020004" pitchFamily="34" charset="0"/>
              <a:cs typeface="Arial" panose="020B0604020202020204" pitchFamily="34" charset="0"/>
            </a:endParaRPr>
          </a:p>
        </p:txBody>
      </p:sp>
    </p:spTree>
    <p:extLst>
      <p:ext uri="{BB962C8B-B14F-4D97-AF65-F5344CB8AC3E}">
        <p14:creationId xmlns:p14="http://schemas.microsoft.com/office/powerpoint/2010/main" val="1216146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Autofit/>
          </a:bodyPr>
          <a:lstStyle/>
          <a:p>
            <a:pPr algn="ctr"/>
            <a:r>
              <a:rPr lang="de-DE" sz="3200" dirty="0" err="1" smtClean="0">
                <a:latin typeface="Arial" panose="020B0604020202020204" pitchFamily="34" charset="0"/>
                <a:cs typeface="Arial" panose="020B0604020202020204" pitchFamily="34" charset="0"/>
              </a:rPr>
              <a:t>Droits</a:t>
            </a:r>
            <a:r>
              <a:rPr lang="de-DE" sz="3200" dirty="0" smtClean="0">
                <a:latin typeface="Arial" panose="020B0604020202020204" pitchFamily="34" charset="0"/>
                <a:cs typeface="Arial" panose="020B0604020202020204" pitchFamily="34" charset="0"/>
              </a:rPr>
              <a:t> </a:t>
            </a:r>
            <a:r>
              <a:rPr lang="de-DE" sz="3200" dirty="0" err="1" smtClean="0">
                <a:latin typeface="Arial" panose="020B0604020202020204" pitchFamily="34" charset="0"/>
                <a:cs typeface="Arial" panose="020B0604020202020204" pitchFamily="34" charset="0"/>
              </a:rPr>
              <a:t>humains</a:t>
            </a:r>
            <a:r>
              <a:rPr lang="de-DE" sz="3200" dirty="0" smtClean="0">
                <a:latin typeface="Arial" panose="020B0604020202020204" pitchFamily="34" charset="0"/>
                <a:cs typeface="Arial" panose="020B0604020202020204" pitchFamily="34" charset="0"/>
              </a:rPr>
              <a:t>: </a:t>
            </a:r>
            <a:r>
              <a:rPr lang="de-DE" sz="3200" dirty="0" err="1" smtClean="0">
                <a:latin typeface="Arial" panose="020B0604020202020204" pitchFamily="34" charset="0"/>
                <a:cs typeface="Arial" panose="020B0604020202020204" pitchFamily="34" charset="0"/>
              </a:rPr>
              <a:t>liberté</a:t>
            </a:r>
            <a:r>
              <a:rPr lang="de-DE" sz="3200" dirty="0" smtClean="0">
                <a:latin typeface="Arial" panose="020B0604020202020204" pitchFamily="34" charset="0"/>
                <a:cs typeface="Arial" panose="020B0604020202020204" pitchFamily="34" charset="0"/>
              </a:rPr>
              <a:t> = </a:t>
            </a:r>
            <a:r>
              <a:rPr lang="de-DE" sz="3200" dirty="0" err="1" smtClean="0">
                <a:latin typeface="Arial" panose="020B0604020202020204" pitchFamily="34" charset="0"/>
                <a:cs typeface="Arial" panose="020B0604020202020204" pitchFamily="34" charset="0"/>
              </a:rPr>
              <a:t>sphère</a:t>
            </a:r>
            <a:r>
              <a:rPr lang="de-DE" sz="3200" dirty="0" smtClean="0">
                <a:latin typeface="Arial" panose="020B0604020202020204" pitchFamily="34" charset="0"/>
                <a:cs typeface="Arial" panose="020B0604020202020204" pitchFamily="34" charset="0"/>
              </a:rPr>
              <a:t> </a:t>
            </a:r>
            <a:r>
              <a:rPr lang="de-DE" sz="3200" dirty="0" err="1" smtClean="0">
                <a:latin typeface="Arial" panose="020B0604020202020204" pitchFamily="34" charset="0"/>
                <a:cs typeface="Arial" panose="020B0604020202020204" pitchFamily="34" charset="0"/>
              </a:rPr>
              <a:t>privée</a:t>
            </a:r>
            <a:endParaRPr lang="de-CH" sz="3200" dirty="0"/>
          </a:p>
        </p:txBody>
      </p:sp>
      <p:sp>
        <p:nvSpPr>
          <p:cNvPr id="4099" name="Rectangle 3"/>
          <p:cNvSpPr>
            <a:spLocks noGrp="1" noChangeArrowheads="1"/>
          </p:cNvSpPr>
          <p:nvPr>
            <p:ph type="body" idx="1"/>
          </p:nvPr>
        </p:nvSpPr>
        <p:spPr>
          <a:xfrm>
            <a:off x="199592" y="1268760"/>
            <a:ext cx="8692887" cy="5589240"/>
          </a:xfrm>
        </p:spPr>
        <p:txBody>
          <a:bodyPr/>
          <a:lstStyle/>
          <a:p>
            <a:pPr marL="0" indent="0">
              <a:lnSpc>
                <a:spcPts val="2600"/>
              </a:lnSpc>
              <a:spcBef>
                <a:spcPts val="600"/>
              </a:spcBef>
              <a:spcAft>
                <a:spcPts val="900"/>
              </a:spcAft>
              <a:buNone/>
            </a:pPr>
            <a:r>
              <a:rPr lang="fr-FR" sz="2200" b="1" dirty="0" smtClean="0">
                <a:latin typeface="Amnesty Trade Gothic" panose="020B0503040303020004" pitchFamily="34" charset="0"/>
                <a:cs typeface="Arial" panose="020B0604020202020204" pitchFamily="34" charset="0"/>
              </a:rPr>
              <a:t>1789 Déclaration française des droits de l’homme:</a:t>
            </a:r>
            <a:endParaRPr lang="fr-FR" sz="2200" dirty="0" smtClean="0">
              <a:latin typeface="Amnesty Trade Gothic" panose="020B0503040303020004" pitchFamily="34" charset="0"/>
              <a:cs typeface="Arial" panose="020B0604020202020204" pitchFamily="34" charset="0"/>
            </a:endParaRPr>
          </a:p>
          <a:p>
            <a:pPr marL="0" indent="0">
              <a:lnSpc>
                <a:spcPts val="2600"/>
              </a:lnSpc>
              <a:spcBef>
                <a:spcPts val="600"/>
              </a:spcBef>
              <a:spcAft>
                <a:spcPts val="900"/>
              </a:spcAft>
              <a:buNone/>
            </a:pPr>
            <a:r>
              <a:rPr lang="fr-FR" sz="2200" i="1" dirty="0" smtClean="0">
                <a:latin typeface="Amnesty Trade Gothic" panose="020B0503040303020004" pitchFamily="34" charset="0"/>
                <a:cs typeface="Arial" panose="020B0604020202020204" pitchFamily="34" charset="0"/>
              </a:rPr>
              <a:t>Droit à la liberté</a:t>
            </a:r>
            <a:r>
              <a:rPr lang="fr-FR" sz="2200" dirty="0" smtClean="0">
                <a:latin typeface="Amnesty Trade Gothic" panose="020B0503040303020004" pitchFamily="34" charset="0"/>
                <a:cs typeface="Arial" panose="020B0604020202020204" pitchFamily="34" charset="0"/>
              </a:rPr>
              <a:t>. La liberté permet de faire tout ce qui ne nuit pas à autrui.</a:t>
            </a:r>
          </a:p>
          <a:p>
            <a:pPr marL="0" indent="0">
              <a:lnSpc>
                <a:spcPts val="2600"/>
              </a:lnSpc>
              <a:spcBef>
                <a:spcPts val="600"/>
              </a:spcBef>
              <a:spcAft>
                <a:spcPts val="900"/>
              </a:spcAft>
              <a:buNone/>
            </a:pPr>
            <a:r>
              <a:rPr lang="fr-FR" sz="2200" b="1" dirty="0" smtClean="0">
                <a:latin typeface="Amnesty Trade Gothic" panose="020B0503040303020004" pitchFamily="34" charset="0"/>
                <a:cs typeface="Arial" panose="020B0604020202020204" pitchFamily="34" charset="0"/>
              </a:rPr>
              <a:t>1948 Déclaration universelle des droits de l’homme:</a:t>
            </a:r>
          </a:p>
          <a:p>
            <a:pPr marL="0" indent="0">
              <a:lnSpc>
                <a:spcPts val="2600"/>
              </a:lnSpc>
              <a:spcBef>
                <a:spcPts val="600"/>
              </a:spcBef>
              <a:spcAft>
                <a:spcPts val="900"/>
              </a:spcAft>
              <a:buNone/>
            </a:pPr>
            <a:r>
              <a:rPr lang="fr-FR" sz="2200" dirty="0" smtClean="0">
                <a:latin typeface="Amnesty Trade Gothic" panose="020B0503040303020004" pitchFamily="34" charset="0"/>
                <a:cs typeface="Arial" panose="020B0604020202020204" pitchFamily="34" charset="0"/>
              </a:rPr>
              <a:t>Protection de la </a:t>
            </a:r>
            <a:r>
              <a:rPr lang="fr-FR" sz="2200" i="1" dirty="0" smtClean="0">
                <a:latin typeface="Amnesty Trade Gothic" panose="020B0503040303020004" pitchFamily="34" charset="0"/>
                <a:cs typeface="Arial" panose="020B0604020202020204" pitchFamily="34" charset="0"/>
              </a:rPr>
              <a:t>sphère privée </a:t>
            </a:r>
            <a:r>
              <a:rPr lang="fr-FR" sz="2200" dirty="0" smtClean="0">
                <a:latin typeface="Amnesty Trade Gothic" panose="020B0503040303020004" pitchFamily="34" charset="0"/>
                <a:cs typeface="Arial" panose="020B0604020202020204" pitchFamily="34" charset="0"/>
              </a:rPr>
              <a:t>des individus. « Nul ne sera l'objet d'immixtions arbitraires dans sa vie privée »</a:t>
            </a:r>
            <a:r>
              <a:rPr lang="fr-FR" sz="2200" dirty="0" smtClean="0">
                <a:latin typeface="Amnesty Trade Gothic" panose="020B0503040303020004" pitchFamily="34" charset="0"/>
              </a:rPr>
              <a:t>.</a:t>
            </a:r>
            <a:endParaRPr lang="fr-FR" sz="2200" dirty="0" smtClean="0">
              <a:latin typeface="Amnesty Trade Gothic" panose="020B0503040303020004" pitchFamily="34" charset="0"/>
              <a:cs typeface="Arial" panose="020B0604020202020204" pitchFamily="34" charset="0"/>
            </a:endParaRPr>
          </a:p>
        </p:txBody>
      </p:sp>
      <p:pic>
        <p:nvPicPr>
          <p:cNvPr id="6" name="Grafik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0837" y="4149080"/>
            <a:ext cx="7322326" cy="249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401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rmAutofit/>
          </a:bodyPr>
          <a:lstStyle/>
          <a:p>
            <a:pPr algn="ctr"/>
            <a:r>
              <a:rPr lang="de-DE" dirty="0" smtClean="0">
                <a:latin typeface="Amnesty Trade Gothic Cn" panose="020B0506040303020004" pitchFamily="34" charset="0"/>
                <a:cs typeface="Arial" panose="020B0604020202020204" pitchFamily="34" charset="0"/>
              </a:rPr>
              <a:t>Plus de </a:t>
            </a:r>
            <a:r>
              <a:rPr lang="de-DE" dirty="0" err="1" smtClean="0">
                <a:latin typeface="Amnesty Trade Gothic Cn" panose="020B0506040303020004" pitchFamily="34" charset="0"/>
                <a:cs typeface="Arial" panose="020B0604020202020204" pitchFamily="34" charset="0"/>
              </a:rPr>
              <a:t>surveillance</a:t>
            </a:r>
            <a:r>
              <a:rPr lang="de-DE" dirty="0" smtClean="0">
                <a:latin typeface="Amnesty Trade Gothic Cn" panose="020B0506040303020004" pitchFamily="34" charset="0"/>
                <a:cs typeface="Arial" panose="020B0604020202020204" pitchFamily="34" charset="0"/>
              </a:rPr>
              <a:t>, plus de </a:t>
            </a:r>
            <a:r>
              <a:rPr lang="de-DE" dirty="0" err="1" smtClean="0">
                <a:latin typeface="Amnesty Trade Gothic Cn" panose="020B0506040303020004" pitchFamily="34" charset="0"/>
                <a:cs typeface="Arial" panose="020B0604020202020204" pitchFamily="34" charset="0"/>
              </a:rPr>
              <a:t>sécurité</a:t>
            </a:r>
            <a:r>
              <a:rPr lang="de-DE" dirty="0" smtClean="0">
                <a:latin typeface="Amnesty Trade Gothic Cn" panose="020B0506040303020004" pitchFamily="34" charset="0"/>
                <a:cs typeface="Arial" panose="020B0604020202020204" pitchFamily="34" charset="0"/>
              </a:rPr>
              <a:t>?</a:t>
            </a:r>
            <a:endParaRPr lang="de-CH" dirty="0">
              <a:latin typeface="Amnesty Trade Gothic Cn" panose="020B0506040303020004" pitchFamily="34" charset="0"/>
            </a:endParaRPr>
          </a:p>
        </p:txBody>
      </p:sp>
      <p:sp>
        <p:nvSpPr>
          <p:cNvPr id="4099" name="Rectangle 3"/>
          <p:cNvSpPr>
            <a:spLocks noGrp="1" noChangeArrowheads="1"/>
          </p:cNvSpPr>
          <p:nvPr>
            <p:ph type="body" idx="1"/>
          </p:nvPr>
        </p:nvSpPr>
        <p:spPr>
          <a:xfrm>
            <a:off x="179512" y="1179760"/>
            <a:ext cx="8496944" cy="4697512"/>
          </a:xfrm>
        </p:spPr>
        <p:txBody>
          <a:bodyPr/>
          <a:lstStyle/>
          <a:p>
            <a:pPr marL="0" indent="0">
              <a:lnSpc>
                <a:spcPts val="2600"/>
              </a:lnSpc>
              <a:spcBef>
                <a:spcPts val="900"/>
              </a:spcBef>
              <a:spcAft>
                <a:spcPts val="900"/>
              </a:spcAft>
              <a:buNone/>
            </a:pPr>
            <a:endParaRPr lang="fr-FR" sz="2200" dirty="0" smtClean="0">
              <a:latin typeface="Amnesty Trade Gothic" panose="020B0503040303020004" pitchFamily="34" charset="0"/>
              <a:cs typeface="Arial" panose="020B0604020202020204" pitchFamily="34" charset="0"/>
            </a:endParaRPr>
          </a:p>
          <a:p>
            <a:pPr marL="0" indent="0">
              <a:lnSpc>
                <a:spcPts val="2600"/>
              </a:lnSpc>
              <a:spcBef>
                <a:spcPts val="900"/>
              </a:spcBef>
              <a:spcAft>
                <a:spcPts val="900"/>
              </a:spcAft>
              <a:buNone/>
            </a:pPr>
            <a:r>
              <a:rPr lang="fr-FR" sz="2200" dirty="0" smtClean="0">
                <a:latin typeface="Amnesty Trade Gothic" panose="020B0503040303020004" pitchFamily="34" charset="0"/>
                <a:cs typeface="Arial" panose="020B0604020202020204" pitchFamily="34" charset="0"/>
              </a:rPr>
              <a:t>Politique de sécurité depuis le 11 septembre: plus de sécurité grâce à la torture, les mauvais traitements, Guantanamo, …?</a:t>
            </a:r>
          </a:p>
          <a:p>
            <a:pPr marL="0" indent="0">
              <a:lnSpc>
                <a:spcPts val="2600"/>
              </a:lnSpc>
              <a:spcBef>
                <a:spcPts val="900"/>
              </a:spcBef>
              <a:spcAft>
                <a:spcPts val="900"/>
              </a:spcAft>
              <a:buNone/>
            </a:pPr>
            <a:r>
              <a:rPr lang="fr-FR" sz="2200" dirty="0" smtClean="0">
                <a:latin typeface="Amnesty Trade Gothic" panose="020B0503040303020004" pitchFamily="34" charset="0"/>
                <a:cs typeface="Arial" panose="020B0604020202020204" pitchFamily="34" charset="0"/>
              </a:rPr>
              <a:t>Les violations des droits humains n‘offrent aucune sécurité</a:t>
            </a:r>
          </a:p>
          <a:p>
            <a:pPr marL="0" indent="0">
              <a:lnSpc>
                <a:spcPts val="2600"/>
              </a:lnSpc>
              <a:spcBef>
                <a:spcPts val="900"/>
              </a:spcBef>
              <a:spcAft>
                <a:spcPts val="900"/>
              </a:spcAft>
              <a:buNone/>
            </a:pPr>
            <a:r>
              <a:rPr lang="fr-FR" sz="2200" dirty="0" smtClean="0">
                <a:latin typeface="Amnesty Trade Gothic" panose="020B0503040303020004" pitchFamily="34" charset="0"/>
                <a:cs typeface="Arial" panose="020B0604020202020204" pitchFamily="34" charset="0"/>
              </a:rPr>
              <a:t>Amnesty: la sécurité </a:t>
            </a:r>
            <a:r>
              <a:rPr lang="fr-FR" sz="2200" i="1" dirty="0" smtClean="0">
                <a:latin typeface="Amnesty Trade Gothic" panose="020B0503040303020004" pitchFamily="34" charset="0"/>
                <a:cs typeface="Arial" panose="020B0604020202020204" pitchFamily="34" charset="0"/>
              </a:rPr>
              <a:t>avec </a:t>
            </a:r>
            <a:r>
              <a:rPr lang="fr-FR" sz="2200" dirty="0" smtClean="0">
                <a:latin typeface="Amnesty Trade Gothic" panose="020B0503040303020004" pitchFamily="34" charset="0"/>
                <a:cs typeface="Arial" panose="020B0604020202020204" pitchFamily="34" charset="0"/>
              </a:rPr>
              <a:t>les droits humains!</a:t>
            </a:r>
          </a:p>
          <a:p>
            <a:pPr marL="0" indent="0">
              <a:lnSpc>
                <a:spcPts val="2600"/>
              </a:lnSpc>
              <a:spcBef>
                <a:spcPts val="900"/>
              </a:spcBef>
              <a:spcAft>
                <a:spcPts val="900"/>
              </a:spcAft>
              <a:buNone/>
            </a:pPr>
            <a:r>
              <a:rPr lang="fr-FR" sz="2200" dirty="0" smtClean="0">
                <a:latin typeface="Amnesty Trade Gothic" panose="020B0503040303020004" pitchFamily="34" charset="0"/>
                <a:cs typeface="Arial" panose="020B0604020202020204" pitchFamily="34" charset="0"/>
              </a:rPr>
              <a:t>Aucune preuve que la surveillance de masse est efficace: des études aux USA et en Allemagne montrent le contraire</a:t>
            </a:r>
          </a:p>
        </p:txBody>
      </p:sp>
      <p:pic>
        <p:nvPicPr>
          <p:cNvPr id="5" name="Bild 3"/>
          <p:cNvPicPr>
            <a:picLocks noChangeAspect="1"/>
          </p:cNvPicPr>
          <p:nvPr/>
        </p:nvPicPr>
        <p:blipFill>
          <a:blip r:embed="rId3"/>
          <a:stretch>
            <a:fillRect/>
          </a:stretch>
        </p:blipFill>
        <p:spPr>
          <a:xfrm>
            <a:off x="5929173" y="5085184"/>
            <a:ext cx="3221263" cy="1772816"/>
          </a:xfrm>
          <a:prstGeom prst="rect">
            <a:avLst/>
          </a:prstGeom>
        </p:spPr>
      </p:pic>
    </p:spTree>
    <p:extLst>
      <p:ext uri="{BB962C8B-B14F-4D97-AF65-F5344CB8AC3E}">
        <p14:creationId xmlns:p14="http://schemas.microsoft.com/office/powerpoint/2010/main" val="4069543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Autofit/>
          </a:bodyPr>
          <a:lstStyle/>
          <a:p>
            <a:pPr algn="ctr"/>
            <a:r>
              <a:rPr lang="de-CH" dirty="0" smtClean="0">
                <a:latin typeface="Amnesty Trade Gothic Cn" panose="020B0506040303020004" pitchFamily="34" charset="0"/>
              </a:rPr>
              <a:t/>
            </a:r>
            <a:br>
              <a:rPr lang="de-CH" dirty="0" smtClean="0">
                <a:latin typeface="Amnesty Trade Gothic Cn" panose="020B0506040303020004" pitchFamily="34" charset="0"/>
              </a:rPr>
            </a:br>
            <a:r>
              <a:rPr lang="de-CH" dirty="0" smtClean="0">
                <a:latin typeface="Amnesty Trade Gothic Cn" panose="020B0506040303020004" pitchFamily="34" charset="0"/>
              </a:rPr>
              <a:t/>
            </a:r>
            <a:br>
              <a:rPr lang="de-CH" dirty="0" smtClean="0">
                <a:latin typeface="Amnesty Trade Gothic Cn" panose="020B0506040303020004" pitchFamily="34" charset="0"/>
              </a:rPr>
            </a:br>
            <a:r>
              <a:rPr lang="de-DE" dirty="0" smtClean="0">
                <a:latin typeface="Amnesty Trade Gothic Cn" panose="020B0506040303020004" pitchFamily="34" charset="0"/>
                <a:cs typeface="Arial" panose="020B0604020202020204" pitchFamily="34" charset="0"/>
              </a:rPr>
              <a:t/>
            </a:r>
            <a:br>
              <a:rPr lang="de-DE" dirty="0" smtClean="0">
                <a:latin typeface="Amnesty Trade Gothic Cn" panose="020B0506040303020004" pitchFamily="34" charset="0"/>
                <a:cs typeface="Arial" panose="020B0604020202020204" pitchFamily="34" charset="0"/>
              </a:rPr>
            </a:br>
            <a:r>
              <a:rPr lang="de-DE" dirty="0" smtClean="0">
                <a:latin typeface="Amnesty Trade Gothic Cn" panose="020B0506040303020004" pitchFamily="34" charset="0"/>
                <a:cs typeface="Arial" panose="020B0604020202020204" pitchFamily="34" charset="0"/>
              </a:rPr>
              <a:t>Merci! </a:t>
            </a:r>
            <a:r>
              <a:rPr lang="de-DE" dirty="0" err="1" smtClean="0">
                <a:latin typeface="Amnesty Trade Gothic Cn" panose="020B0506040303020004" pitchFamily="34" charset="0"/>
                <a:cs typeface="Arial" panose="020B0604020202020204" pitchFamily="34" charset="0"/>
              </a:rPr>
              <a:t>Questions</a:t>
            </a:r>
            <a:r>
              <a:rPr lang="de-DE" dirty="0" smtClean="0">
                <a:latin typeface="Amnesty Trade Gothic Cn" panose="020B0506040303020004" pitchFamily="34" charset="0"/>
                <a:cs typeface="Arial" panose="020B0604020202020204" pitchFamily="34" charset="0"/>
              </a:rPr>
              <a:t> &amp; </a:t>
            </a:r>
            <a:r>
              <a:rPr lang="de-DE" dirty="0" err="1" smtClean="0">
                <a:latin typeface="Amnesty Trade Gothic Cn" panose="020B0506040303020004" pitchFamily="34" charset="0"/>
                <a:cs typeface="Arial" panose="020B0604020202020204" pitchFamily="34" charset="0"/>
              </a:rPr>
              <a:t>discussion</a:t>
            </a:r>
            <a:r>
              <a:rPr lang="de-CH" dirty="0" smtClean="0">
                <a:latin typeface="Amnesty Trade Gothic Cn" panose="020B0506040303020004" pitchFamily="34" charset="0"/>
              </a:rPr>
              <a:t/>
            </a:r>
            <a:br>
              <a:rPr lang="de-CH" dirty="0" smtClean="0">
                <a:latin typeface="Amnesty Trade Gothic Cn" panose="020B0506040303020004" pitchFamily="34" charset="0"/>
              </a:rPr>
            </a:br>
            <a:r>
              <a:rPr lang="de-CH" dirty="0" smtClean="0">
                <a:latin typeface="Amnesty Trade Gothic Cn" panose="020B0506040303020004" pitchFamily="34" charset="0"/>
              </a:rPr>
              <a:t/>
            </a:r>
            <a:br>
              <a:rPr lang="de-CH" dirty="0" smtClean="0">
                <a:latin typeface="Amnesty Trade Gothic Cn" panose="020B0506040303020004" pitchFamily="34" charset="0"/>
              </a:rPr>
            </a:br>
            <a:r>
              <a:rPr lang="de-CH" dirty="0" smtClean="0">
                <a:latin typeface="Amnesty Trade Gothic Cn" panose="020B0506040303020004" pitchFamily="34" charset="0"/>
              </a:rPr>
              <a:t/>
            </a:r>
            <a:br>
              <a:rPr lang="de-CH" dirty="0" smtClean="0">
                <a:latin typeface="Amnesty Trade Gothic Cn" panose="020B0506040303020004" pitchFamily="34" charset="0"/>
              </a:rPr>
            </a:br>
            <a:endParaRPr lang="de-CH" dirty="0">
              <a:latin typeface="Amnesty Trade Gothic Cn" panose="020B0506040303020004" pitchFamily="34" charset="0"/>
            </a:endParaRPr>
          </a:p>
        </p:txBody>
      </p:sp>
      <p:sp>
        <p:nvSpPr>
          <p:cNvPr id="2" name="Inhaltsplatzhalter 1"/>
          <p:cNvSpPr>
            <a:spLocks noGrp="1"/>
          </p:cNvSpPr>
          <p:nvPr>
            <p:ph idx="1"/>
          </p:nvPr>
        </p:nvSpPr>
        <p:spPr/>
        <p:txBody>
          <a:bodyPr/>
          <a:lstStyle/>
          <a:p>
            <a:endParaRPr lang="de-CH"/>
          </a:p>
        </p:txBody>
      </p:sp>
      <p:pic>
        <p:nvPicPr>
          <p:cNvPr id="9" name="Grafik 8"/>
          <p:cNvPicPr>
            <a:picLocks noChangeAspect="1"/>
          </p:cNvPicPr>
          <p:nvPr/>
        </p:nvPicPr>
        <p:blipFill>
          <a:blip r:embed="rId3"/>
          <a:stretch>
            <a:fillRect/>
          </a:stretch>
        </p:blipFill>
        <p:spPr>
          <a:xfrm>
            <a:off x="229262" y="1252257"/>
            <a:ext cx="8455264" cy="5605743"/>
          </a:xfrm>
          <a:prstGeom prst="rect">
            <a:avLst/>
          </a:prstGeom>
        </p:spPr>
      </p:pic>
    </p:spTree>
    <p:extLst>
      <p:ext uri="{BB962C8B-B14F-4D97-AF65-F5344CB8AC3E}">
        <p14:creationId xmlns:p14="http://schemas.microsoft.com/office/powerpoint/2010/main" val="604110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rmAutofit/>
          </a:bodyPr>
          <a:lstStyle/>
          <a:p>
            <a:pPr algn="ctr"/>
            <a:r>
              <a:rPr lang="fr-CH" dirty="0" smtClean="0">
                <a:latin typeface="Amnesty Trade Gothic Cn" panose="020B0506040303020004" pitchFamily="34" charset="0"/>
                <a:cs typeface="Arial" panose="020B0604020202020204" pitchFamily="34" charset="0"/>
              </a:rPr>
              <a:t>Est-ce encore d’actualité</a:t>
            </a:r>
            <a:r>
              <a:rPr lang="de-DE" dirty="0" smtClean="0">
                <a:latin typeface="Amnesty Trade Gothic Cn" panose="020B0506040303020004" pitchFamily="34" charset="0"/>
                <a:cs typeface="Arial" panose="020B0604020202020204" pitchFamily="34" charset="0"/>
              </a:rPr>
              <a:t>?</a:t>
            </a:r>
            <a:endParaRPr lang="de-CH" dirty="0">
              <a:latin typeface="Amnesty Trade Gothic Cn" panose="020B0506040303020004" pitchFamily="34" charset="0"/>
            </a:endParaRPr>
          </a:p>
        </p:txBody>
      </p:sp>
      <p:sp>
        <p:nvSpPr>
          <p:cNvPr id="4099" name="Rectangle 3"/>
          <p:cNvSpPr>
            <a:spLocks noGrp="1" noChangeArrowheads="1"/>
          </p:cNvSpPr>
          <p:nvPr>
            <p:ph type="body" idx="1"/>
          </p:nvPr>
        </p:nvSpPr>
        <p:spPr>
          <a:xfrm>
            <a:off x="199592" y="1412776"/>
            <a:ext cx="8620879" cy="4697512"/>
          </a:xfrm>
        </p:spPr>
        <p:txBody>
          <a:bodyPr/>
          <a:lstStyle/>
          <a:p>
            <a:pPr>
              <a:lnSpc>
                <a:spcPts val="2400"/>
              </a:lnSpc>
              <a:spcBef>
                <a:spcPts val="600"/>
              </a:spcBef>
              <a:spcAft>
                <a:spcPts val="900"/>
              </a:spcAft>
            </a:pPr>
            <a:r>
              <a:rPr lang="de-CH" sz="2400" dirty="0" err="1" smtClean="0">
                <a:latin typeface="Amnesty Trade Gothic" panose="020B0503040303020004" pitchFamily="34" charset="0"/>
                <a:cs typeface="Arial" panose="020B0604020202020204" pitchFamily="34" charset="0"/>
              </a:rPr>
              <a:t>Révolution</a:t>
            </a:r>
            <a:r>
              <a:rPr lang="de-CH" sz="2400" dirty="0" smtClean="0">
                <a:latin typeface="Amnesty Trade Gothic" panose="020B0503040303020004" pitchFamily="34" charset="0"/>
                <a:cs typeface="Arial" panose="020B0604020202020204" pitchFamily="34" charset="0"/>
              </a:rPr>
              <a:t> digitale (digital = </a:t>
            </a:r>
            <a:r>
              <a:rPr lang="de-CH" sz="2400" dirty="0" err="1" smtClean="0">
                <a:latin typeface="Amnesty Trade Gothic" panose="020B0503040303020004" pitchFamily="34" charset="0"/>
                <a:cs typeface="Arial" panose="020B0604020202020204" pitchFamily="34" charset="0"/>
              </a:rPr>
              <a:t>dénombrable</a:t>
            </a:r>
            <a:r>
              <a:rPr lang="de-CH" sz="2400" dirty="0" smtClean="0">
                <a:latin typeface="Amnesty Trade Gothic" panose="020B0503040303020004" pitchFamily="34" charset="0"/>
                <a:cs typeface="Arial" panose="020B0604020202020204" pitchFamily="34" charset="0"/>
              </a:rPr>
              <a:t>, </a:t>
            </a:r>
            <a:r>
              <a:rPr lang="de-CH" sz="2400" dirty="0" err="1" smtClean="0">
                <a:latin typeface="Amnesty Trade Gothic" panose="020B0503040303020004" pitchFamily="34" charset="0"/>
                <a:cs typeface="Arial" panose="020B0604020202020204" pitchFamily="34" charset="0"/>
              </a:rPr>
              <a:t>digitus</a:t>
            </a:r>
            <a:r>
              <a:rPr lang="de-CH" sz="2400" dirty="0" smtClean="0">
                <a:latin typeface="Amnesty Trade Gothic" panose="020B0503040303020004" pitchFamily="34" charset="0"/>
                <a:cs typeface="Arial" panose="020B0604020202020204" pitchFamily="34" charset="0"/>
              </a:rPr>
              <a:t>)</a:t>
            </a:r>
          </a:p>
          <a:p>
            <a:pPr>
              <a:lnSpc>
                <a:spcPts val="2400"/>
              </a:lnSpc>
              <a:spcBef>
                <a:spcPts val="600"/>
              </a:spcBef>
              <a:spcAft>
                <a:spcPts val="900"/>
              </a:spcAft>
            </a:pPr>
            <a:r>
              <a:rPr lang="de-CH" sz="2400" dirty="0" smtClean="0">
                <a:latin typeface="Amnesty Trade Gothic" panose="020B0503040303020004" pitchFamily="34" charset="0"/>
                <a:cs typeface="Arial" panose="020B0604020202020204" pitchFamily="34" charset="0"/>
              </a:rPr>
              <a:t>Tout </a:t>
            </a:r>
            <a:r>
              <a:rPr lang="de-CH" sz="2400" dirty="0" err="1" smtClean="0">
                <a:latin typeface="Amnesty Trade Gothic" panose="020B0503040303020004" pitchFamily="34" charset="0"/>
                <a:cs typeface="Arial" panose="020B0604020202020204" pitchFamily="34" charset="0"/>
              </a:rPr>
              <a:t>laisse</a:t>
            </a:r>
            <a:r>
              <a:rPr lang="de-CH" sz="2400" dirty="0" smtClean="0">
                <a:latin typeface="Amnesty Trade Gothic" panose="020B0503040303020004" pitchFamily="34" charset="0"/>
                <a:cs typeface="Arial" panose="020B0604020202020204" pitchFamily="34" charset="0"/>
              </a:rPr>
              <a:t> des </a:t>
            </a:r>
            <a:r>
              <a:rPr lang="de-CH" sz="2400" dirty="0" err="1" smtClean="0">
                <a:latin typeface="Amnesty Trade Gothic" panose="020B0503040303020004" pitchFamily="34" charset="0"/>
                <a:cs typeface="Arial" panose="020B0604020202020204" pitchFamily="34" charset="0"/>
              </a:rPr>
              <a:t>traces</a:t>
            </a:r>
            <a:r>
              <a:rPr lang="de-CH" sz="2400" dirty="0" smtClean="0">
                <a:latin typeface="Amnesty Trade Gothic" panose="020B0503040303020004" pitchFamily="34" charset="0"/>
                <a:cs typeface="Arial" panose="020B0604020202020204" pitchFamily="34" charset="0"/>
              </a:rPr>
              <a:t> – </a:t>
            </a:r>
            <a:r>
              <a:rPr lang="de-CH" sz="2400" dirty="0" err="1" smtClean="0">
                <a:latin typeface="Amnesty Trade Gothic" panose="020B0503040303020004" pitchFamily="34" charset="0"/>
                <a:cs typeface="Arial" panose="020B0604020202020204" pitchFamily="34" charset="0"/>
              </a:rPr>
              <a:t>toujours</a:t>
            </a:r>
            <a:r>
              <a:rPr lang="de-CH" sz="2400" dirty="0" smtClean="0">
                <a:latin typeface="Amnesty Trade Gothic" panose="020B0503040303020004" pitchFamily="34" charset="0"/>
                <a:cs typeface="Arial" panose="020B0604020202020204" pitchFamily="34" charset="0"/>
              </a:rPr>
              <a:t> plus de </a:t>
            </a:r>
            <a:r>
              <a:rPr lang="de-CH" sz="2400" dirty="0" err="1" smtClean="0">
                <a:latin typeface="Amnesty Trade Gothic" panose="020B0503040303020004" pitchFamily="34" charset="0"/>
                <a:cs typeface="Arial" panose="020B0604020202020204" pitchFamily="34" charset="0"/>
              </a:rPr>
              <a:t>données</a:t>
            </a:r>
            <a:r>
              <a:rPr lang="de-CH" sz="2400" dirty="0" smtClean="0">
                <a:latin typeface="Amnesty Trade Gothic" panose="020B0503040303020004" pitchFamily="34" charset="0"/>
                <a:cs typeface="Arial" panose="020B0604020202020204" pitchFamily="34" charset="0"/>
              </a:rPr>
              <a:t> </a:t>
            </a:r>
            <a:r>
              <a:rPr lang="de-CH" sz="2400" dirty="0" err="1" smtClean="0">
                <a:latin typeface="Amnesty Trade Gothic" panose="020B0503040303020004" pitchFamily="34" charset="0"/>
                <a:cs typeface="Arial" panose="020B0604020202020204" pitchFamily="34" charset="0"/>
              </a:rPr>
              <a:t>sont</a:t>
            </a:r>
            <a:r>
              <a:rPr lang="de-CH" sz="2400" dirty="0" smtClean="0">
                <a:latin typeface="Amnesty Trade Gothic" panose="020B0503040303020004" pitchFamily="34" charset="0"/>
                <a:cs typeface="Arial" panose="020B0604020202020204" pitchFamily="34" charset="0"/>
              </a:rPr>
              <a:t> </a:t>
            </a:r>
            <a:r>
              <a:rPr lang="fr-CH" sz="2400" dirty="0" smtClean="0">
                <a:latin typeface="Amnesty Trade Gothic" panose="020B0503040303020004" pitchFamily="34" charset="0"/>
                <a:cs typeface="Arial" panose="020B0604020202020204" pitchFamily="34" charset="0"/>
              </a:rPr>
              <a:t>récoltées</a:t>
            </a:r>
            <a:endParaRPr lang="de-CH" sz="2400" dirty="0" smtClean="0">
              <a:latin typeface="Amnesty Trade Gothic" panose="020B0503040303020004" pitchFamily="34" charset="0"/>
              <a:cs typeface="Arial" panose="020B0604020202020204" pitchFamily="34" charset="0"/>
            </a:endParaRPr>
          </a:p>
          <a:p>
            <a:pPr>
              <a:lnSpc>
                <a:spcPts val="2400"/>
              </a:lnSpc>
              <a:spcBef>
                <a:spcPts val="600"/>
              </a:spcBef>
              <a:spcAft>
                <a:spcPts val="900"/>
              </a:spcAft>
            </a:pPr>
            <a:r>
              <a:rPr lang="de-CH" sz="2400" dirty="0" err="1" smtClean="0">
                <a:latin typeface="Amnesty Trade Gothic" panose="020B0503040303020004" pitchFamily="34" charset="0"/>
                <a:cs typeface="Arial" panose="020B0604020202020204" pitchFamily="34" charset="0"/>
              </a:rPr>
              <a:t>Surveillance</a:t>
            </a:r>
            <a:r>
              <a:rPr lang="de-CH" sz="2400" dirty="0" smtClean="0">
                <a:latin typeface="Amnesty Trade Gothic" panose="020B0503040303020004" pitchFamily="34" charset="0"/>
                <a:cs typeface="Arial" panose="020B0604020202020204" pitchFamily="34" charset="0"/>
              </a:rPr>
              <a:t> par les Etats &amp; </a:t>
            </a:r>
            <a:r>
              <a:rPr lang="de-CH" sz="2400" dirty="0" err="1" smtClean="0">
                <a:latin typeface="Amnesty Trade Gothic" panose="020B0503040303020004" pitchFamily="34" charset="0"/>
                <a:cs typeface="Arial" panose="020B0604020202020204" pitchFamily="34" charset="0"/>
              </a:rPr>
              <a:t>selon</a:t>
            </a:r>
            <a:r>
              <a:rPr lang="de-CH" sz="2400" dirty="0" smtClean="0">
                <a:latin typeface="Amnesty Trade Gothic" panose="020B0503040303020004" pitchFamily="34" charset="0"/>
                <a:cs typeface="Arial" panose="020B0604020202020204" pitchFamily="34" charset="0"/>
              </a:rPr>
              <a:t> </a:t>
            </a:r>
            <a:r>
              <a:rPr lang="de-CH" sz="2400" dirty="0" err="1" smtClean="0">
                <a:latin typeface="Amnesty Trade Gothic" panose="020B0503040303020004" pitchFamily="34" charset="0"/>
                <a:cs typeface="Arial" panose="020B0604020202020204" pitchFamily="34" charset="0"/>
              </a:rPr>
              <a:t>l’appétit</a:t>
            </a:r>
            <a:r>
              <a:rPr lang="de-CH" sz="2400" dirty="0" smtClean="0">
                <a:latin typeface="Amnesty Trade Gothic" panose="020B0503040303020004" pitchFamily="34" charset="0"/>
                <a:cs typeface="Arial" panose="020B0604020202020204" pitchFamily="34" charset="0"/>
              </a:rPr>
              <a:t> des </a:t>
            </a:r>
            <a:r>
              <a:rPr lang="de-CH" sz="2400" dirty="0" err="1" smtClean="0">
                <a:latin typeface="Amnesty Trade Gothic" panose="020B0503040303020004" pitchFamily="34" charset="0"/>
                <a:cs typeface="Arial" panose="020B0604020202020204" pitchFamily="34" charset="0"/>
              </a:rPr>
              <a:t>entreprises</a:t>
            </a:r>
            <a:endParaRPr lang="de-CH" sz="2400" dirty="0" smtClean="0">
              <a:latin typeface="Amnesty Trade Gothic" panose="020B0503040303020004" pitchFamily="34" charset="0"/>
              <a:cs typeface="Arial" panose="020B0604020202020204" pitchFamily="34" charset="0"/>
            </a:endParaRPr>
          </a:p>
          <a:p>
            <a:pPr>
              <a:lnSpc>
                <a:spcPts val="2400"/>
              </a:lnSpc>
              <a:spcBef>
                <a:spcPts val="600"/>
              </a:spcBef>
              <a:spcAft>
                <a:spcPts val="900"/>
              </a:spcAft>
            </a:pPr>
            <a:r>
              <a:rPr lang="de-CH" sz="2400" b="1" dirty="0" err="1" smtClean="0">
                <a:latin typeface="Amnesty Trade Gothic" panose="020B0503040303020004" pitchFamily="34" charset="0"/>
                <a:cs typeface="Arial" panose="020B0604020202020204" pitchFamily="34" charset="0"/>
              </a:rPr>
              <a:t>Surveillance</a:t>
            </a:r>
            <a:r>
              <a:rPr lang="de-CH" sz="2400" b="1" dirty="0" smtClean="0">
                <a:latin typeface="Amnesty Trade Gothic" panose="020B0503040303020004" pitchFamily="34" charset="0"/>
                <a:cs typeface="Arial" panose="020B0604020202020204" pitchFamily="34" charset="0"/>
              </a:rPr>
              <a:t> totale = </a:t>
            </a:r>
            <a:r>
              <a:rPr lang="de-CH" sz="2400" b="1" dirty="0" err="1" smtClean="0">
                <a:latin typeface="Amnesty Trade Gothic" panose="020B0503040303020004" pitchFamily="34" charset="0"/>
                <a:cs typeface="Arial" panose="020B0604020202020204" pitchFamily="34" charset="0"/>
              </a:rPr>
              <a:t>fin</a:t>
            </a:r>
            <a:r>
              <a:rPr lang="de-CH" sz="2400" b="1" dirty="0" smtClean="0">
                <a:latin typeface="Amnesty Trade Gothic" panose="020B0503040303020004" pitchFamily="34" charset="0"/>
                <a:cs typeface="Arial" panose="020B0604020202020204" pitchFamily="34" charset="0"/>
              </a:rPr>
              <a:t> de la </a:t>
            </a:r>
            <a:r>
              <a:rPr lang="de-CH" sz="2400" b="1" dirty="0" err="1" smtClean="0">
                <a:latin typeface="Amnesty Trade Gothic" panose="020B0503040303020004" pitchFamily="34" charset="0"/>
                <a:cs typeface="Arial" panose="020B0604020202020204" pitchFamily="34" charset="0"/>
              </a:rPr>
              <a:t>sphère</a:t>
            </a:r>
            <a:r>
              <a:rPr lang="de-CH" sz="2400" b="1" dirty="0" smtClean="0">
                <a:latin typeface="Amnesty Trade Gothic" panose="020B0503040303020004" pitchFamily="34" charset="0"/>
                <a:cs typeface="Arial" panose="020B0604020202020204" pitchFamily="34" charset="0"/>
              </a:rPr>
              <a:t> </a:t>
            </a:r>
            <a:r>
              <a:rPr lang="de-CH" sz="2400" b="1" dirty="0" err="1" smtClean="0">
                <a:latin typeface="Amnesty Trade Gothic" panose="020B0503040303020004" pitchFamily="34" charset="0"/>
                <a:cs typeface="Arial" panose="020B0604020202020204" pitchFamily="34" charset="0"/>
              </a:rPr>
              <a:t>privée</a:t>
            </a:r>
            <a:r>
              <a:rPr lang="de-CH" sz="2400" b="1" dirty="0" smtClean="0">
                <a:latin typeface="Amnesty Trade Gothic" panose="020B0503040303020004" pitchFamily="34" charset="0"/>
                <a:cs typeface="Arial" panose="020B0604020202020204" pitchFamily="34" charset="0"/>
              </a:rPr>
              <a:t>? </a:t>
            </a:r>
          </a:p>
        </p:txBody>
      </p:sp>
      <p:pic>
        <p:nvPicPr>
          <p:cNvPr id="5"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653136"/>
            <a:ext cx="9209088" cy="22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0" y="0"/>
            <a:ext cx="9144000" cy="6858000"/>
          </a:xfrm>
        </p:spPr>
        <p:txBody>
          <a:bodyPr/>
          <a:lstStyle/>
          <a:p>
            <a:endParaRPr lang="de-CH" dirty="0"/>
          </a:p>
        </p:txBody>
      </p:sp>
      <p:sp>
        <p:nvSpPr>
          <p:cNvPr id="2" name="Espace réservé de la date 1"/>
          <p:cNvSpPr>
            <a:spLocks noGrp="1"/>
          </p:cNvSpPr>
          <p:nvPr>
            <p:ph type="dt" sz="half" idx="10"/>
          </p:nvPr>
        </p:nvSpPr>
        <p:spPr/>
        <p:txBody>
          <a:bodyPr/>
          <a:lstStyle/>
          <a:p>
            <a:fld id="{56C24E8F-7538-4F65-948E-1E825CFAFF64}" type="datetime4">
              <a:rPr lang="de-CH" smtClean="0"/>
              <a:pPr/>
              <a:t>20. Juli 2016</a:t>
            </a:fld>
            <a:r>
              <a:rPr lang="de-CH" smtClean="0"/>
              <a:t> | Folie </a:t>
            </a:r>
            <a:fld id="{E1372BF9-BA2D-4721-99C1-348A2CE28D7A}" type="slidenum">
              <a:rPr lang="de-CH" smtClean="0"/>
              <a:pPr/>
              <a:t>4</a:t>
            </a:fld>
            <a:endParaRPr lang="de-CH"/>
          </a:p>
        </p:txBody>
      </p:sp>
      <p:sp>
        <p:nvSpPr>
          <p:cNvPr id="3" name="Rectangle 2"/>
          <p:cNvSpPr/>
          <p:nvPr/>
        </p:nvSpPr>
        <p:spPr>
          <a:xfrm>
            <a:off x="1043608" y="2780928"/>
            <a:ext cx="7848872" cy="1107996"/>
          </a:xfrm>
          <a:prstGeom prst="rect">
            <a:avLst/>
          </a:prstGeom>
        </p:spPr>
        <p:txBody>
          <a:bodyPr wrap="square">
            <a:spAutoFit/>
          </a:bodyPr>
          <a:lstStyle/>
          <a:p>
            <a:r>
              <a:rPr lang="fr-CH" sz="6600" b="1" dirty="0" smtClean="0"/>
              <a:t>Qu’en pensez-vous?</a:t>
            </a:r>
            <a:endParaRPr lang="de-CH" sz="6600" b="1" dirty="0"/>
          </a:p>
        </p:txBody>
      </p:sp>
    </p:spTree>
    <p:extLst>
      <p:ext uri="{BB962C8B-B14F-4D97-AF65-F5344CB8AC3E}">
        <p14:creationId xmlns:p14="http://schemas.microsoft.com/office/powerpoint/2010/main" val="1938516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rmAutofit/>
          </a:bodyPr>
          <a:lstStyle/>
          <a:p>
            <a:pPr algn="ctr"/>
            <a:r>
              <a:rPr lang="de-DE" dirty="0" err="1">
                <a:latin typeface="Amnesty Trade Gothic Cn" panose="020B0506040303020004" pitchFamily="34" charset="0"/>
                <a:cs typeface="Arial" panose="020B0604020202020204" pitchFamily="34" charset="0"/>
              </a:rPr>
              <a:t>Sondage</a:t>
            </a:r>
            <a:endParaRPr lang="de-CH" dirty="0"/>
          </a:p>
        </p:txBody>
      </p:sp>
      <p:graphicFrame>
        <p:nvGraphicFramePr>
          <p:cNvPr id="3" name="Inhaltsplatzhalter 2"/>
          <p:cNvGraphicFramePr>
            <a:graphicFrameLocks noGrp="1"/>
          </p:cNvGraphicFramePr>
          <p:nvPr>
            <p:ph idx="1"/>
            <p:extLst/>
          </p:nvPr>
        </p:nvGraphicFramePr>
        <p:xfrm>
          <a:off x="0" y="1099785"/>
          <a:ext cx="9144000" cy="5812292"/>
        </p:xfrm>
        <a:graphic>
          <a:graphicData uri="http://schemas.openxmlformats.org/drawingml/2006/table">
            <a:tbl>
              <a:tblPr firstRow="1" bandRow="1">
                <a:tableStyleId>{5C22544A-7EE6-4342-B048-85BDC9FD1C3A}</a:tableStyleId>
              </a:tblPr>
              <a:tblGrid>
                <a:gridCol w="6449296"/>
                <a:gridCol w="790595"/>
                <a:gridCol w="790595"/>
                <a:gridCol w="1113514"/>
              </a:tblGrid>
              <a:tr h="682615">
                <a:tc>
                  <a:txBody>
                    <a:bodyPr/>
                    <a:lstStyle/>
                    <a:p>
                      <a:endParaRPr lang="de-CH" dirty="0">
                        <a:solidFill>
                          <a:schemeClr val="tx1"/>
                        </a:solidFill>
                      </a:endParaRPr>
                    </a:p>
                  </a:txBody>
                  <a:tcPr/>
                </a:tc>
                <a:tc>
                  <a:txBody>
                    <a:bodyPr/>
                    <a:lstStyle/>
                    <a:p>
                      <a:pPr algn="ctr"/>
                      <a:r>
                        <a:rPr lang="de-CH" dirty="0" err="1" smtClean="0">
                          <a:solidFill>
                            <a:schemeClr val="tx1"/>
                          </a:solidFill>
                        </a:rPr>
                        <a:t>Oui</a:t>
                      </a:r>
                      <a:endParaRPr lang="de-CH" dirty="0">
                        <a:solidFill>
                          <a:schemeClr val="tx1"/>
                        </a:solidFill>
                      </a:endParaRPr>
                    </a:p>
                  </a:txBody>
                  <a:tcPr/>
                </a:tc>
                <a:tc>
                  <a:txBody>
                    <a:bodyPr/>
                    <a:lstStyle/>
                    <a:p>
                      <a:pPr algn="ctr"/>
                      <a:r>
                        <a:rPr lang="de-CH" dirty="0" smtClean="0">
                          <a:solidFill>
                            <a:schemeClr val="tx1"/>
                          </a:solidFill>
                        </a:rPr>
                        <a:t>Non</a:t>
                      </a:r>
                      <a:endParaRPr lang="de-CH" dirty="0">
                        <a:solidFill>
                          <a:schemeClr val="tx1"/>
                        </a:solidFill>
                      </a:endParaRPr>
                    </a:p>
                  </a:txBody>
                  <a:tcPr/>
                </a:tc>
                <a:tc>
                  <a:txBody>
                    <a:bodyPr/>
                    <a:lstStyle/>
                    <a:p>
                      <a:pPr algn="ctr"/>
                      <a:r>
                        <a:rPr lang="de-CH" dirty="0" smtClean="0">
                          <a:solidFill>
                            <a:schemeClr val="tx1"/>
                          </a:solidFill>
                        </a:rPr>
                        <a:t>Ne </a:t>
                      </a:r>
                      <a:r>
                        <a:rPr lang="de-CH" dirty="0" err="1" smtClean="0">
                          <a:solidFill>
                            <a:schemeClr val="tx1"/>
                          </a:solidFill>
                        </a:rPr>
                        <a:t>sais</a:t>
                      </a:r>
                      <a:r>
                        <a:rPr lang="de-CH" dirty="0" smtClean="0">
                          <a:solidFill>
                            <a:schemeClr val="tx1"/>
                          </a:solidFill>
                        </a:rPr>
                        <a:t> </a:t>
                      </a:r>
                      <a:r>
                        <a:rPr lang="de-CH" dirty="0" err="1" smtClean="0">
                          <a:solidFill>
                            <a:schemeClr val="tx1"/>
                          </a:solidFill>
                        </a:rPr>
                        <a:t>pas</a:t>
                      </a:r>
                      <a:endParaRPr lang="de-CH" dirty="0">
                        <a:solidFill>
                          <a:schemeClr val="tx1"/>
                        </a:solidFill>
                      </a:endParaRPr>
                    </a:p>
                  </a:txBody>
                  <a:tcPr/>
                </a:tc>
              </a:tr>
              <a:tr h="887361">
                <a:tc>
                  <a:txBody>
                    <a:bodyPr/>
                    <a:lstStyle/>
                    <a:p>
                      <a:r>
                        <a:rPr lang="fr-FR" b="1" dirty="0" smtClean="0">
                          <a:solidFill>
                            <a:schemeClr val="tx1"/>
                          </a:solidFill>
                        </a:rPr>
                        <a:t>Trouvez-vous que le gouvernement devrait surveiller les communications de toutes les personnes se trouvant dans le pays X?</a:t>
                      </a:r>
                      <a:endParaRPr lang="de-CH" b="1" dirty="0">
                        <a:solidFill>
                          <a:schemeClr val="tx1"/>
                        </a:solidFill>
                      </a:endParaRPr>
                    </a:p>
                  </a:txBody>
                  <a:tcPr/>
                </a:tc>
                <a:tc>
                  <a:txBody>
                    <a:bodyPr/>
                    <a:lstStyle/>
                    <a:p>
                      <a:pPr algn="ctr"/>
                      <a:endParaRPr lang="de-CH" b="1" dirty="0">
                        <a:solidFill>
                          <a:schemeClr val="tx1"/>
                        </a:solidFill>
                      </a:endParaRPr>
                    </a:p>
                  </a:txBody>
                  <a:tcPr/>
                </a:tc>
                <a:tc>
                  <a:txBody>
                    <a:bodyPr/>
                    <a:lstStyle/>
                    <a:p>
                      <a:pPr algn="ctr"/>
                      <a:endParaRPr lang="de-CH" b="1" dirty="0">
                        <a:solidFill>
                          <a:schemeClr val="tx1"/>
                        </a:solidFill>
                      </a:endParaRPr>
                    </a:p>
                  </a:txBody>
                  <a:tcPr/>
                </a:tc>
                <a:tc>
                  <a:txBody>
                    <a:bodyPr/>
                    <a:lstStyle/>
                    <a:p>
                      <a:pPr algn="ctr"/>
                      <a:endParaRPr lang="de-CH" b="1" dirty="0">
                        <a:solidFill>
                          <a:schemeClr val="tx1"/>
                        </a:solidFill>
                      </a:endParaRPr>
                    </a:p>
                  </a:txBody>
                  <a:tcPr/>
                </a:tc>
              </a:tr>
              <a:tr h="887361">
                <a:tc>
                  <a:txBody>
                    <a:bodyPr/>
                    <a:lstStyle/>
                    <a:p>
                      <a:r>
                        <a:rPr lang="fr-FR" b="1" dirty="0" smtClean="0">
                          <a:solidFill>
                            <a:schemeClr val="tx1"/>
                          </a:solidFill>
                        </a:rPr>
                        <a:t>Trouvez-vous que le gouvernement devrait surveiller les communications de tous les étrangers se trouvant dans le pays X?</a:t>
                      </a:r>
                      <a:endParaRPr lang="de-CH" b="1" dirty="0">
                        <a:solidFill>
                          <a:schemeClr val="tx1"/>
                        </a:solidFill>
                      </a:endParaRPr>
                    </a:p>
                  </a:txBody>
                  <a:tcPr/>
                </a:tc>
                <a:tc>
                  <a:txBody>
                    <a:bodyPr/>
                    <a:lstStyle/>
                    <a:p>
                      <a:pPr algn="ctr"/>
                      <a:endParaRPr lang="de-CH" b="1" dirty="0">
                        <a:solidFill>
                          <a:schemeClr val="tx1"/>
                        </a:solidFill>
                      </a:endParaRPr>
                    </a:p>
                  </a:txBody>
                  <a:tcPr/>
                </a:tc>
                <a:tc>
                  <a:txBody>
                    <a:bodyPr/>
                    <a:lstStyle/>
                    <a:p>
                      <a:pPr algn="ctr"/>
                      <a:endParaRPr lang="de-CH" b="1" dirty="0">
                        <a:solidFill>
                          <a:schemeClr val="tx1"/>
                        </a:solidFill>
                      </a:endParaRPr>
                    </a:p>
                  </a:txBody>
                  <a:tcPr/>
                </a:tc>
                <a:tc>
                  <a:txBody>
                    <a:bodyPr/>
                    <a:lstStyle/>
                    <a:p>
                      <a:pPr algn="ctr"/>
                      <a:endParaRPr lang="de-CH" b="1" dirty="0">
                        <a:solidFill>
                          <a:schemeClr val="tx1"/>
                        </a:solidFill>
                      </a:endParaRPr>
                    </a:p>
                  </a:txBody>
                  <a:tcPr/>
                </a:tc>
              </a:tr>
              <a:tr h="862177">
                <a:tc>
                  <a:txBody>
                    <a:bodyPr/>
                    <a:lstStyle/>
                    <a:p>
                      <a:r>
                        <a:rPr lang="fr-FR" b="1" dirty="0" smtClean="0">
                          <a:solidFill>
                            <a:schemeClr val="tx1"/>
                          </a:solidFill>
                        </a:rPr>
                        <a:t>Trouvez-vous que le gouvernement devrait surveiller les communications de personnes vivant à l’étranger?</a:t>
                      </a:r>
                    </a:p>
                  </a:txBody>
                  <a:tcPr/>
                </a:tc>
                <a:tc>
                  <a:txBody>
                    <a:bodyPr/>
                    <a:lstStyle/>
                    <a:p>
                      <a:pPr algn="ctr"/>
                      <a:endParaRPr lang="de-CH" b="1" dirty="0">
                        <a:solidFill>
                          <a:schemeClr val="tx1"/>
                        </a:solidFill>
                      </a:endParaRPr>
                    </a:p>
                  </a:txBody>
                  <a:tcPr/>
                </a:tc>
                <a:tc>
                  <a:txBody>
                    <a:bodyPr/>
                    <a:lstStyle/>
                    <a:p>
                      <a:pPr algn="ctr"/>
                      <a:endParaRPr lang="de-CH" b="1" dirty="0">
                        <a:solidFill>
                          <a:schemeClr val="tx1"/>
                        </a:solidFill>
                      </a:endParaRPr>
                    </a:p>
                  </a:txBody>
                  <a:tcPr/>
                </a:tc>
                <a:tc>
                  <a:txBody>
                    <a:bodyPr/>
                    <a:lstStyle/>
                    <a:p>
                      <a:pPr algn="ctr"/>
                      <a:endParaRPr lang="de-CH" b="1" dirty="0">
                        <a:solidFill>
                          <a:schemeClr val="tx1"/>
                        </a:solidFill>
                      </a:endParaRPr>
                    </a:p>
                  </a:txBody>
                  <a:tcPr/>
                </a:tc>
              </a:tr>
              <a:tr h="8784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Trouvez-vous que les USA devraient surveiller les communications dans le pays X?</a:t>
                      </a:r>
                      <a:endParaRPr lang="de-CH" b="1" dirty="0" smtClean="0">
                        <a:solidFill>
                          <a:schemeClr val="tx1"/>
                        </a:solidFill>
                      </a:endParaRPr>
                    </a:p>
                  </a:txBody>
                  <a:tcPr/>
                </a:tc>
                <a:tc>
                  <a:txBody>
                    <a:bodyPr/>
                    <a:lstStyle/>
                    <a:p>
                      <a:pPr algn="ctr"/>
                      <a:endParaRPr lang="de-CH" b="1" dirty="0">
                        <a:solidFill>
                          <a:schemeClr val="tx1"/>
                        </a:solidFill>
                      </a:endParaRPr>
                    </a:p>
                  </a:txBody>
                  <a:tcPr/>
                </a:tc>
                <a:tc>
                  <a:txBody>
                    <a:bodyPr/>
                    <a:lstStyle/>
                    <a:p>
                      <a:pPr algn="ctr"/>
                      <a:endParaRPr lang="de-CH" b="1" dirty="0">
                        <a:solidFill>
                          <a:schemeClr val="tx1"/>
                        </a:solidFill>
                      </a:endParaRPr>
                    </a:p>
                  </a:txBody>
                  <a:tcPr/>
                </a:tc>
                <a:tc>
                  <a:txBody>
                    <a:bodyPr/>
                    <a:lstStyle/>
                    <a:p>
                      <a:pPr algn="ctr"/>
                      <a:endParaRPr lang="de-CH" b="1" dirty="0">
                        <a:solidFill>
                          <a:schemeClr val="tx1"/>
                        </a:solidFill>
                      </a:endParaRPr>
                    </a:p>
                  </a:txBody>
                  <a:tcPr/>
                </a:tc>
              </a:tr>
              <a:tr h="15602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b="1" dirty="0" err="1" smtClean="0">
                          <a:solidFill>
                            <a:schemeClr val="tx1"/>
                          </a:solidFill>
                        </a:rPr>
                        <a:t>Oui</a:t>
                      </a:r>
                      <a:r>
                        <a:rPr lang="de-CH" b="1" dirty="0" smtClean="0">
                          <a:solidFill>
                            <a:schemeClr val="tx1"/>
                          </a:solidFill>
                        </a:rPr>
                        <a:t>,</a:t>
                      </a:r>
                      <a:r>
                        <a:rPr lang="de-CH" b="1" baseline="0" dirty="0" smtClean="0">
                          <a:solidFill>
                            <a:schemeClr val="tx1"/>
                          </a:solidFill>
                        </a:rPr>
                        <a:t> l</a:t>
                      </a:r>
                      <a:r>
                        <a:rPr lang="fr-FR" b="1" dirty="0" smtClean="0">
                          <a:solidFill>
                            <a:schemeClr val="tx1"/>
                          </a:solidFill>
                        </a:rPr>
                        <a:t>es entreprises Internet devraient donner accès aux données de l’utilisateur aux gouvernements</a:t>
                      </a:r>
                      <a:endParaRPr lang="de-CH" b="1" baseline="0" dirty="0" smtClean="0">
                        <a:solidFill>
                          <a:schemeClr val="tx1"/>
                        </a:solidFill>
                      </a:endParaRPr>
                    </a:p>
                    <a:p>
                      <a:endParaRPr lang="de-CH" b="1" baseline="0" dirty="0" smtClean="0">
                        <a:solidFill>
                          <a:schemeClr val="tx1"/>
                        </a:solidFill>
                      </a:endParaRPr>
                    </a:p>
                    <a:p>
                      <a:r>
                        <a:rPr lang="fr-FR" b="1" baseline="0" dirty="0" smtClean="0">
                          <a:solidFill>
                            <a:schemeClr val="tx1"/>
                          </a:solidFill>
                        </a:rPr>
                        <a:t>Non, les données devraient être codifiées de manière à ce que les gouvernements n’aient aucun accès.</a:t>
                      </a:r>
                      <a:endParaRPr lang="de-CH" b="1" dirty="0" smtClean="0">
                        <a:solidFill>
                          <a:schemeClr val="tx1"/>
                        </a:solidFill>
                      </a:endParaRPr>
                    </a:p>
                  </a:txBody>
                  <a:tcPr/>
                </a:tc>
                <a:tc>
                  <a:txBody>
                    <a:bodyPr/>
                    <a:lstStyle/>
                    <a:p>
                      <a:pPr algn="ctr"/>
                      <a:endParaRPr lang="de-CH" b="1" dirty="0">
                        <a:solidFill>
                          <a:schemeClr val="tx1"/>
                        </a:solidFill>
                      </a:endParaRPr>
                    </a:p>
                  </a:txBody>
                  <a:tcPr/>
                </a:tc>
                <a:tc>
                  <a:txBody>
                    <a:bodyPr/>
                    <a:lstStyle/>
                    <a:p>
                      <a:pPr algn="ctr"/>
                      <a:endParaRPr lang="de-CH" b="1" dirty="0">
                        <a:solidFill>
                          <a:schemeClr val="tx1"/>
                        </a:solidFill>
                      </a:endParaRPr>
                    </a:p>
                  </a:txBody>
                  <a:tcPr/>
                </a:tc>
                <a:tc>
                  <a:txBody>
                    <a:bodyPr/>
                    <a:lstStyle/>
                    <a:p>
                      <a:pPr algn="ctr"/>
                      <a:endParaRPr lang="de-CH" b="1" dirty="0">
                        <a:solidFill>
                          <a:schemeClr val="tx1"/>
                        </a:solidFill>
                      </a:endParaRPr>
                    </a:p>
                  </a:txBody>
                  <a:tcPr/>
                </a:tc>
              </a:tr>
            </a:tbl>
          </a:graphicData>
        </a:graphic>
      </p:graphicFrame>
    </p:spTree>
    <p:extLst>
      <p:ext uri="{BB962C8B-B14F-4D97-AF65-F5344CB8AC3E}">
        <p14:creationId xmlns:p14="http://schemas.microsoft.com/office/powerpoint/2010/main" val="2915671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1099785"/>
          </a:xfrm>
        </p:spPr>
        <p:txBody>
          <a:bodyPr>
            <a:normAutofit/>
          </a:bodyPr>
          <a:lstStyle/>
          <a:p>
            <a:pPr algn="ctr"/>
            <a:r>
              <a:rPr lang="de-DE" dirty="0" err="1" smtClean="0">
                <a:latin typeface="Amnesty Trade Gothic Cn" panose="020B0506040303020004" pitchFamily="34" charset="0"/>
                <a:cs typeface="Arial" panose="020B0604020202020204" pitchFamily="34" charset="0"/>
              </a:rPr>
              <a:t>Sondage</a:t>
            </a:r>
            <a:endParaRPr lang="de-CH" dirty="0">
              <a:latin typeface="Amnesty Trade Gothic Cn" panose="020B0506040303020004" pitchFamily="34" charset="0"/>
            </a:endParaRPr>
          </a:p>
        </p:txBody>
      </p:sp>
      <p:graphicFrame>
        <p:nvGraphicFramePr>
          <p:cNvPr id="3" name="Inhaltsplatzhalter 2"/>
          <p:cNvGraphicFramePr>
            <a:graphicFrameLocks noGrp="1"/>
          </p:cNvGraphicFramePr>
          <p:nvPr>
            <p:ph idx="1"/>
            <p:extLst/>
          </p:nvPr>
        </p:nvGraphicFramePr>
        <p:xfrm>
          <a:off x="0" y="1099784"/>
          <a:ext cx="9144000" cy="5758215"/>
        </p:xfrm>
        <a:graphic>
          <a:graphicData uri="http://schemas.openxmlformats.org/drawingml/2006/table">
            <a:tbl>
              <a:tblPr firstRow="1" bandRow="1">
                <a:tableStyleId>{5C22544A-7EE6-4342-B048-85BDC9FD1C3A}</a:tableStyleId>
              </a:tblPr>
              <a:tblGrid>
                <a:gridCol w="6449296"/>
                <a:gridCol w="790595"/>
                <a:gridCol w="790595"/>
                <a:gridCol w="1113514"/>
              </a:tblGrid>
              <a:tr h="691404">
                <a:tc>
                  <a:txBody>
                    <a:bodyPr/>
                    <a:lstStyle/>
                    <a:p>
                      <a:endParaRPr lang="de-CH" dirty="0">
                        <a:solidFill>
                          <a:schemeClr val="tx1"/>
                        </a:solidFill>
                      </a:endParaRPr>
                    </a:p>
                  </a:txBody>
                  <a:tcPr/>
                </a:tc>
                <a:tc>
                  <a:txBody>
                    <a:bodyPr/>
                    <a:lstStyle/>
                    <a:p>
                      <a:pPr algn="ctr"/>
                      <a:r>
                        <a:rPr lang="de-CH" dirty="0" smtClean="0">
                          <a:solidFill>
                            <a:schemeClr val="tx1"/>
                          </a:solidFill>
                        </a:rPr>
                        <a:t>Ja</a:t>
                      </a:r>
                      <a:endParaRPr lang="de-CH" dirty="0">
                        <a:solidFill>
                          <a:schemeClr val="tx1"/>
                        </a:solidFill>
                      </a:endParaRPr>
                    </a:p>
                  </a:txBody>
                  <a:tcPr/>
                </a:tc>
                <a:tc>
                  <a:txBody>
                    <a:bodyPr/>
                    <a:lstStyle/>
                    <a:p>
                      <a:pPr algn="ctr"/>
                      <a:r>
                        <a:rPr lang="de-CH" dirty="0" smtClean="0">
                          <a:solidFill>
                            <a:schemeClr val="tx1"/>
                          </a:solidFill>
                        </a:rPr>
                        <a:t>Nein</a:t>
                      </a:r>
                      <a:endParaRPr lang="de-CH" dirty="0">
                        <a:solidFill>
                          <a:schemeClr val="tx1"/>
                        </a:solidFill>
                      </a:endParaRPr>
                    </a:p>
                  </a:txBody>
                  <a:tcPr/>
                </a:tc>
                <a:tc>
                  <a:txBody>
                    <a:bodyPr/>
                    <a:lstStyle/>
                    <a:p>
                      <a:pPr algn="ctr"/>
                      <a:r>
                        <a:rPr lang="de-CH" dirty="0" smtClean="0">
                          <a:solidFill>
                            <a:schemeClr val="tx1"/>
                          </a:solidFill>
                        </a:rPr>
                        <a:t>Weiss</a:t>
                      </a:r>
                      <a:r>
                        <a:rPr lang="de-CH" baseline="0" dirty="0" smtClean="0">
                          <a:solidFill>
                            <a:schemeClr val="tx1"/>
                          </a:solidFill>
                        </a:rPr>
                        <a:t> nicht</a:t>
                      </a:r>
                      <a:endParaRPr lang="de-CH" dirty="0">
                        <a:solidFill>
                          <a:schemeClr val="tx1"/>
                        </a:solidFill>
                      </a:endParaRPr>
                    </a:p>
                  </a:txBody>
                  <a:tcPr/>
                </a:tc>
              </a:tr>
              <a:tr h="898788">
                <a:tc>
                  <a:txBody>
                    <a:bodyPr/>
                    <a:lstStyle/>
                    <a:p>
                      <a:r>
                        <a:rPr lang="de-CH" b="1" dirty="0" smtClean="0">
                          <a:solidFill>
                            <a:schemeClr val="tx1"/>
                          </a:solidFill>
                        </a:rPr>
                        <a:t>Finden Sie die Regierung sollte die Kommunikation</a:t>
                      </a:r>
                      <a:r>
                        <a:rPr lang="de-CH" b="1" baseline="0" dirty="0" smtClean="0">
                          <a:solidFill>
                            <a:schemeClr val="tx1"/>
                          </a:solidFill>
                        </a:rPr>
                        <a:t> von allen Personen in (Land X) überwachen?</a:t>
                      </a:r>
                      <a:endParaRPr lang="de-CH" b="1" dirty="0">
                        <a:solidFill>
                          <a:schemeClr val="tx1"/>
                        </a:solidFill>
                      </a:endParaRPr>
                    </a:p>
                  </a:txBody>
                  <a:tcPr/>
                </a:tc>
                <a:tc>
                  <a:txBody>
                    <a:bodyPr/>
                    <a:lstStyle/>
                    <a:p>
                      <a:pPr algn="ctr"/>
                      <a:r>
                        <a:rPr lang="de-CH" b="1" dirty="0" smtClean="0">
                          <a:solidFill>
                            <a:schemeClr val="tx1"/>
                          </a:solidFill>
                        </a:rPr>
                        <a:t>26</a:t>
                      </a:r>
                      <a:endParaRPr lang="de-CH" b="1" dirty="0">
                        <a:solidFill>
                          <a:schemeClr val="tx1"/>
                        </a:solidFill>
                      </a:endParaRPr>
                    </a:p>
                  </a:txBody>
                  <a:tcPr/>
                </a:tc>
                <a:tc>
                  <a:txBody>
                    <a:bodyPr/>
                    <a:lstStyle/>
                    <a:p>
                      <a:pPr algn="ctr"/>
                      <a:r>
                        <a:rPr lang="de-CH" b="1" dirty="0" smtClean="0">
                          <a:solidFill>
                            <a:schemeClr val="tx1"/>
                          </a:solidFill>
                        </a:rPr>
                        <a:t>59</a:t>
                      </a:r>
                      <a:endParaRPr lang="de-CH" b="1" dirty="0">
                        <a:solidFill>
                          <a:schemeClr val="tx1"/>
                        </a:solidFill>
                      </a:endParaRPr>
                    </a:p>
                  </a:txBody>
                  <a:tcPr/>
                </a:tc>
                <a:tc>
                  <a:txBody>
                    <a:bodyPr/>
                    <a:lstStyle/>
                    <a:p>
                      <a:pPr algn="ctr"/>
                      <a:r>
                        <a:rPr lang="de-CH" b="1" dirty="0" smtClean="0">
                          <a:solidFill>
                            <a:schemeClr val="tx1"/>
                          </a:solidFill>
                        </a:rPr>
                        <a:t>15</a:t>
                      </a:r>
                      <a:endParaRPr lang="de-CH" b="1" dirty="0">
                        <a:solidFill>
                          <a:schemeClr val="tx1"/>
                        </a:solidFill>
                      </a:endParaRPr>
                    </a:p>
                  </a:txBody>
                  <a:tcPr/>
                </a:tc>
              </a:tr>
              <a:tr h="898788">
                <a:tc>
                  <a:txBody>
                    <a:bodyPr/>
                    <a:lstStyle/>
                    <a:p>
                      <a:r>
                        <a:rPr lang="de-CH" b="1" dirty="0" smtClean="0">
                          <a:solidFill>
                            <a:schemeClr val="tx1"/>
                          </a:solidFill>
                        </a:rPr>
                        <a:t>Finden Sie die Regierung sollte die Kommunikation</a:t>
                      </a:r>
                      <a:r>
                        <a:rPr lang="de-CH" b="1" baseline="0" dirty="0" smtClean="0">
                          <a:solidFill>
                            <a:schemeClr val="tx1"/>
                          </a:solidFill>
                        </a:rPr>
                        <a:t> von allen </a:t>
                      </a:r>
                      <a:r>
                        <a:rPr lang="de-CH" b="1" baseline="0" dirty="0" err="1" smtClean="0">
                          <a:solidFill>
                            <a:schemeClr val="tx1"/>
                          </a:solidFill>
                        </a:rPr>
                        <a:t>AusländerInnen</a:t>
                      </a:r>
                      <a:r>
                        <a:rPr lang="de-CH" b="1" baseline="0" dirty="0" smtClean="0">
                          <a:solidFill>
                            <a:schemeClr val="tx1"/>
                          </a:solidFill>
                        </a:rPr>
                        <a:t> in (Land X) überwachen? </a:t>
                      </a:r>
                      <a:endParaRPr lang="de-CH" b="1" dirty="0">
                        <a:solidFill>
                          <a:schemeClr val="tx1"/>
                        </a:solidFill>
                      </a:endParaRPr>
                    </a:p>
                  </a:txBody>
                  <a:tcPr/>
                </a:tc>
                <a:tc>
                  <a:txBody>
                    <a:bodyPr/>
                    <a:lstStyle/>
                    <a:p>
                      <a:pPr algn="ctr"/>
                      <a:r>
                        <a:rPr lang="de-CH" b="1" dirty="0" smtClean="0">
                          <a:solidFill>
                            <a:schemeClr val="tx1"/>
                          </a:solidFill>
                        </a:rPr>
                        <a:t>45</a:t>
                      </a:r>
                      <a:endParaRPr lang="de-CH" b="1" dirty="0">
                        <a:solidFill>
                          <a:schemeClr val="tx1"/>
                        </a:solidFill>
                      </a:endParaRPr>
                    </a:p>
                  </a:txBody>
                  <a:tcPr/>
                </a:tc>
                <a:tc>
                  <a:txBody>
                    <a:bodyPr/>
                    <a:lstStyle/>
                    <a:p>
                      <a:pPr algn="ctr"/>
                      <a:r>
                        <a:rPr lang="de-CH" b="1" dirty="0" smtClean="0">
                          <a:solidFill>
                            <a:schemeClr val="tx1"/>
                          </a:solidFill>
                        </a:rPr>
                        <a:t>40</a:t>
                      </a:r>
                      <a:endParaRPr lang="de-CH" b="1" dirty="0">
                        <a:solidFill>
                          <a:schemeClr val="tx1"/>
                        </a:solidFill>
                      </a:endParaRPr>
                    </a:p>
                  </a:txBody>
                  <a:tcPr/>
                </a:tc>
                <a:tc>
                  <a:txBody>
                    <a:bodyPr/>
                    <a:lstStyle/>
                    <a:p>
                      <a:pPr algn="ctr"/>
                      <a:r>
                        <a:rPr lang="de-CH" b="1" dirty="0" smtClean="0">
                          <a:solidFill>
                            <a:schemeClr val="tx1"/>
                          </a:solidFill>
                        </a:rPr>
                        <a:t>15</a:t>
                      </a:r>
                      <a:endParaRPr lang="de-CH" b="1" dirty="0">
                        <a:solidFill>
                          <a:schemeClr val="tx1"/>
                        </a:solidFill>
                      </a:endParaRPr>
                    </a:p>
                  </a:txBody>
                  <a:tcPr/>
                </a:tc>
              </a:tr>
              <a:tr h="799133">
                <a:tc>
                  <a:txBody>
                    <a:bodyPr/>
                    <a:lstStyle/>
                    <a:p>
                      <a:r>
                        <a:rPr lang="de-CH" b="1" dirty="0" smtClean="0">
                          <a:solidFill>
                            <a:schemeClr val="tx1"/>
                          </a:solidFill>
                        </a:rPr>
                        <a:t>Finden Sie die Regierung sollte die Kommunikation von Personen im Ausland überwachen?</a:t>
                      </a:r>
                      <a:endParaRPr lang="de-CH" b="1" dirty="0">
                        <a:solidFill>
                          <a:schemeClr val="tx1"/>
                        </a:solidFill>
                      </a:endParaRPr>
                    </a:p>
                  </a:txBody>
                  <a:tcPr/>
                </a:tc>
                <a:tc>
                  <a:txBody>
                    <a:bodyPr/>
                    <a:lstStyle/>
                    <a:p>
                      <a:pPr algn="ctr"/>
                      <a:r>
                        <a:rPr lang="de-CH" b="1" dirty="0" smtClean="0">
                          <a:solidFill>
                            <a:schemeClr val="tx1"/>
                          </a:solidFill>
                        </a:rPr>
                        <a:t>29</a:t>
                      </a:r>
                      <a:endParaRPr lang="de-CH" b="1" dirty="0">
                        <a:solidFill>
                          <a:schemeClr val="tx1"/>
                        </a:solidFill>
                      </a:endParaRPr>
                    </a:p>
                  </a:txBody>
                  <a:tcPr/>
                </a:tc>
                <a:tc>
                  <a:txBody>
                    <a:bodyPr/>
                    <a:lstStyle/>
                    <a:p>
                      <a:pPr algn="ctr"/>
                      <a:r>
                        <a:rPr lang="de-CH" b="1" dirty="0" smtClean="0">
                          <a:solidFill>
                            <a:schemeClr val="tx1"/>
                          </a:solidFill>
                        </a:rPr>
                        <a:t>49</a:t>
                      </a:r>
                      <a:endParaRPr lang="de-CH" b="1" dirty="0">
                        <a:solidFill>
                          <a:schemeClr val="tx1"/>
                        </a:solidFill>
                      </a:endParaRPr>
                    </a:p>
                  </a:txBody>
                  <a:tcPr/>
                </a:tc>
                <a:tc>
                  <a:txBody>
                    <a:bodyPr/>
                    <a:lstStyle/>
                    <a:p>
                      <a:pPr algn="ctr"/>
                      <a:r>
                        <a:rPr lang="de-CH" b="1" dirty="0" smtClean="0">
                          <a:solidFill>
                            <a:schemeClr val="tx1"/>
                          </a:solidFill>
                        </a:rPr>
                        <a:t>23</a:t>
                      </a:r>
                      <a:endParaRPr lang="de-CH" b="1" dirty="0">
                        <a:solidFill>
                          <a:schemeClr val="tx1"/>
                        </a:solidFill>
                      </a:endParaRPr>
                    </a:p>
                  </a:txBody>
                  <a:tcPr/>
                </a:tc>
              </a:tr>
              <a:tr h="8897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b="1" dirty="0" smtClean="0">
                          <a:solidFill>
                            <a:schemeClr val="tx1"/>
                          </a:solidFill>
                        </a:rPr>
                        <a:t>Finden Sie die USA sollte die Kommunikation in (Land X) überwachen?</a:t>
                      </a:r>
                    </a:p>
                  </a:txBody>
                  <a:tcPr/>
                </a:tc>
                <a:tc>
                  <a:txBody>
                    <a:bodyPr/>
                    <a:lstStyle/>
                    <a:p>
                      <a:pPr algn="ctr"/>
                      <a:r>
                        <a:rPr lang="de-CH" b="1" dirty="0" smtClean="0">
                          <a:solidFill>
                            <a:schemeClr val="tx1"/>
                          </a:solidFill>
                        </a:rPr>
                        <a:t>17</a:t>
                      </a:r>
                      <a:endParaRPr lang="de-CH" b="1" dirty="0">
                        <a:solidFill>
                          <a:schemeClr val="tx1"/>
                        </a:solidFill>
                      </a:endParaRPr>
                    </a:p>
                  </a:txBody>
                  <a:tcPr/>
                </a:tc>
                <a:tc>
                  <a:txBody>
                    <a:bodyPr/>
                    <a:lstStyle/>
                    <a:p>
                      <a:pPr algn="ctr"/>
                      <a:r>
                        <a:rPr lang="de-CH" b="1" dirty="0" smtClean="0">
                          <a:solidFill>
                            <a:schemeClr val="tx1"/>
                          </a:solidFill>
                        </a:rPr>
                        <a:t>71</a:t>
                      </a:r>
                      <a:endParaRPr lang="de-CH" b="1" dirty="0">
                        <a:solidFill>
                          <a:schemeClr val="tx1"/>
                        </a:solidFill>
                      </a:endParaRPr>
                    </a:p>
                  </a:txBody>
                  <a:tcPr/>
                </a:tc>
                <a:tc>
                  <a:txBody>
                    <a:bodyPr/>
                    <a:lstStyle/>
                    <a:p>
                      <a:pPr algn="ctr"/>
                      <a:r>
                        <a:rPr lang="de-CH" b="1" dirty="0" smtClean="0">
                          <a:solidFill>
                            <a:schemeClr val="tx1"/>
                          </a:solidFill>
                        </a:rPr>
                        <a:t>12</a:t>
                      </a:r>
                      <a:endParaRPr lang="de-CH" b="1" dirty="0">
                        <a:solidFill>
                          <a:schemeClr val="tx1"/>
                        </a:solidFill>
                      </a:endParaRPr>
                    </a:p>
                  </a:txBody>
                  <a:tcPr/>
                </a:tc>
              </a:tr>
              <a:tr h="1580353">
                <a:tc>
                  <a:txBody>
                    <a:bodyPr/>
                    <a:lstStyle/>
                    <a:p>
                      <a:r>
                        <a:rPr lang="de-CH" b="1" dirty="0" smtClean="0">
                          <a:solidFill>
                            <a:schemeClr val="tx1"/>
                          </a:solidFill>
                        </a:rPr>
                        <a:t>Ja:</a:t>
                      </a:r>
                      <a:r>
                        <a:rPr lang="de-CH" b="1" baseline="0" dirty="0" smtClean="0">
                          <a:solidFill>
                            <a:schemeClr val="tx1"/>
                          </a:solidFill>
                        </a:rPr>
                        <a:t> </a:t>
                      </a:r>
                      <a:r>
                        <a:rPr lang="de-CH" b="1" dirty="0" smtClean="0">
                          <a:solidFill>
                            <a:schemeClr val="tx1"/>
                          </a:solidFill>
                        </a:rPr>
                        <a:t>Internet-Firmen sollten den Regierungen</a:t>
                      </a:r>
                      <a:r>
                        <a:rPr lang="de-CH" b="1" baseline="0" dirty="0" smtClean="0">
                          <a:solidFill>
                            <a:schemeClr val="tx1"/>
                          </a:solidFill>
                        </a:rPr>
                        <a:t> Zugang zu den Daten der User geben.</a:t>
                      </a:r>
                    </a:p>
                    <a:p>
                      <a:endParaRPr lang="de-CH" b="1" baseline="0" dirty="0" smtClean="0">
                        <a:solidFill>
                          <a:schemeClr val="tx1"/>
                        </a:solidFill>
                      </a:endParaRPr>
                    </a:p>
                    <a:p>
                      <a:r>
                        <a:rPr lang="de-CH" b="1" baseline="0" dirty="0" smtClean="0">
                          <a:solidFill>
                            <a:schemeClr val="tx1"/>
                          </a:solidFill>
                        </a:rPr>
                        <a:t>Nein: </a:t>
                      </a:r>
                      <a:r>
                        <a:rPr lang="de-CH" b="1" dirty="0" smtClean="0">
                          <a:solidFill>
                            <a:schemeClr val="tx1"/>
                          </a:solidFill>
                        </a:rPr>
                        <a:t>Internet-Firmen </a:t>
                      </a:r>
                      <a:r>
                        <a:rPr lang="de-CH" b="1" baseline="0" dirty="0" smtClean="0">
                          <a:solidFill>
                            <a:schemeClr val="tx1"/>
                          </a:solidFill>
                        </a:rPr>
                        <a:t>sollten die Daten so verschlüsseln, dass die Regierungen keinen Zugang haben.</a:t>
                      </a:r>
                      <a:endParaRPr lang="de-CH" b="1" dirty="0" smtClean="0">
                        <a:solidFill>
                          <a:schemeClr val="tx1"/>
                        </a:solidFill>
                      </a:endParaRPr>
                    </a:p>
                  </a:txBody>
                  <a:tcPr/>
                </a:tc>
                <a:tc>
                  <a:txBody>
                    <a:bodyPr/>
                    <a:lstStyle/>
                    <a:p>
                      <a:pPr algn="ctr"/>
                      <a:r>
                        <a:rPr lang="de-CH" b="1" dirty="0" smtClean="0">
                          <a:solidFill>
                            <a:schemeClr val="tx1"/>
                          </a:solidFill>
                        </a:rPr>
                        <a:t>26</a:t>
                      </a:r>
                      <a:endParaRPr lang="de-CH" b="1" dirty="0">
                        <a:solidFill>
                          <a:schemeClr val="tx1"/>
                        </a:solidFill>
                      </a:endParaRPr>
                    </a:p>
                  </a:txBody>
                  <a:tcPr/>
                </a:tc>
                <a:tc>
                  <a:txBody>
                    <a:bodyPr/>
                    <a:lstStyle/>
                    <a:p>
                      <a:pPr algn="ctr"/>
                      <a:r>
                        <a:rPr lang="de-CH" b="1" dirty="0" smtClean="0">
                          <a:solidFill>
                            <a:schemeClr val="tx1"/>
                          </a:solidFill>
                        </a:rPr>
                        <a:t>60</a:t>
                      </a:r>
                      <a:endParaRPr lang="de-CH" b="1" dirty="0">
                        <a:solidFill>
                          <a:schemeClr val="tx1"/>
                        </a:solidFill>
                      </a:endParaRPr>
                    </a:p>
                  </a:txBody>
                  <a:tcPr/>
                </a:tc>
                <a:tc>
                  <a:txBody>
                    <a:bodyPr/>
                    <a:lstStyle/>
                    <a:p>
                      <a:pPr algn="ctr"/>
                      <a:r>
                        <a:rPr lang="de-CH" b="1" dirty="0" smtClean="0">
                          <a:solidFill>
                            <a:schemeClr val="tx1"/>
                          </a:solidFill>
                        </a:rPr>
                        <a:t>15</a:t>
                      </a:r>
                      <a:endParaRPr lang="de-CH" b="1" dirty="0">
                        <a:solidFill>
                          <a:schemeClr val="tx1"/>
                        </a:solidFill>
                      </a:endParaRPr>
                    </a:p>
                  </a:txBody>
                  <a:tcPr/>
                </a:tc>
              </a:tr>
            </a:tbl>
          </a:graphicData>
        </a:graphic>
      </p:graphicFrame>
      <p:graphicFrame>
        <p:nvGraphicFramePr>
          <p:cNvPr id="4" name="Inhaltsplatzhalter 2"/>
          <p:cNvGraphicFramePr>
            <a:graphicFrameLocks/>
          </p:cNvGraphicFramePr>
          <p:nvPr>
            <p:extLst/>
          </p:nvPr>
        </p:nvGraphicFramePr>
        <p:xfrm>
          <a:off x="0" y="1099785"/>
          <a:ext cx="9144000" cy="5812292"/>
        </p:xfrm>
        <a:graphic>
          <a:graphicData uri="http://schemas.openxmlformats.org/drawingml/2006/table">
            <a:tbl>
              <a:tblPr firstRow="1" bandRow="1">
                <a:tableStyleId>{5C22544A-7EE6-4342-B048-85BDC9FD1C3A}</a:tableStyleId>
              </a:tblPr>
              <a:tblGrid>
                <a:gridCol w="6449296"/>
                <a:gridCol w="790595"/>
                <a:gridCol w="790595"/>
                <a:gridCol w="1113514"/>
              </a:tblGrid>
              <a:tr h="682615">
                <a:tc>
                  <a:txBody>
                    <a:bodyPr/>
                    <a:lstStyle/>
                    <a:p>
                      <a:endParaRPr lang="de-CH" dirty="0">
                        <a:solidFill>
                          <a:schemeClr val="tx1"/>
                        </a:solidFill>
                      </a:endParaRPr>
                    </a:p>
                  </a:txBody>
                  <a:tcPr/>
                </a:tc>
                <a:tc>
                  <a:txBody>
                    <a:bodyPr/>
                    <a:lstStyle/>
                    <a:p>
                      <a:pPr algn="ctr"/>
                      <a:r>
                        <a:rPr lang="de-CH" dirty="0" err="1" smtClean="0">
                          <a:solidFill>
                            <a:schemeClr val="tx1"/>
                          </a:solidFill>
                        </a:rPr>
                        <a:t>Oui</a:t>
                      </a:r>
                      <a:endParaRPr lang="de-CH" dirty="0">
                        <a:solidFill>
                          <a:schemeClr val="tx1"/>
                        </a:solidFill>
                      </a:endParaRPr>
                    </a:p>
                  </a:txBody>
                  <a:tcPr/>
                </a:tc>
                <a:tc>
                  <a:txBody>
                    <a:bodyPr/>
                    <a:lstStyle/>
                    <a:p>
                      <a:pPr algn="ctr"/>
                      <a:r>
                        <a:rPr lang="de-CH" dirty="0" smtClean="0">
                          <a:solidFill>
                            <a:schemeClr val="tx1"/>
                          </a:solidFill>
                        </a:rPr>
                        <a:t>Non</a:t>
                      </a:r>
                      <a:endParaRPr lang="de-CH" dirty="0">
                        <a:solidFill>
                          <a:schemeClr val="tx1"/>
                        </a:solidFill>
                      </a:endParaRPr>
                    </a:p>
                  </a:txBody>
                  <a:tcPr/>
                </a:tc>
                <a:tc>
                  <a:txBody>
                    <a:bodyPr/>
                    <a:lstStyle/>
                    <a:p>
                      <a:pPr algn="ctr"/>
                      <a:r>
                        <a:rPr lang="de-CH" dirty="0" smtClean="0">
                          <a:solidFill>
                            <a:schemeClr val="tx1"/>
                          </a:solidFill>
                        </a:rPr>
                        <a:t>Ne </a:t>
                      </a:r>
                      <a:r>
                        <a:rPr lang="de-CH" dirty="0" err="1" smtClean="0">
                          <a:solidFill>
                            <a:schemeClr val="tx1"/>
                          </a:solidFill>
                        </a:rPr>
                        <a:t>sais</a:t>
                      </a:r>
                      <a:r>
                        <a:rPr lang="de-CH" dirty="0" smtClean="0">
                          <a:solidFill>
                            <a:schemeClr val="tx1"/>
                          </a:solidFill>
                        </a:rPr>
                        <a:t> </a:t>
                      </a:r>
                      <a:r>
                        <a:rPr lang="de-CH" dirty="0" err="1" smtClean="0">
                          <a:solidFill>
                            <a:schemeClr val="tx1"/>
                          </a:solidFill>
                        </a:rPr>
                        <a:t>pas</a:t>
                      </a:r>
                      <a:endParaRPr lang="de-CH" dirty="0">
                        <a:solidFill>
                          <a:schemeClr val="tx1"/>
                        </a:solidFill>
                      </a:endParaRPr>
                    </a:p>
                  </a:txBody>
                  <a:tcPr/>
                </a:tc>
              </a:tr>
              <a:tr h="887361">
                <a:tc>
                  <a:txBody>
                    <a:bodyPr/>
                    <a:lstStyle/>
                    <a:p>
                      <a:r>
                        <a:rPr lang="fr-FR" b="1" dirty="0" smtClean="0">
                          <a:solidFill>
                            <a:schemeClr val="tx1"/>
                          </a:solidFill>
                        </a:rPr>
                        <a:t>Trouvez-vous que le gouvernement devrait surveiller les communications de toutes les personnes se trouvant dans le pays X?</a:t>
                      </a:r>
                      <a:endParaRPr lang="de-CH"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26</a:t>
                      </a:r>
                      <a:endParaRPr lang="de-CH"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59</a:t>
                      </a:r>
                      <a:endParaRPr lang="de-CH"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15</a:t>
                      </a:r>
                      <a:endParaRPr lang="de-CH" b="1" dirty="0">
                        <a:solidFill>
                          <a:schemeClr val="tx1"/>
                        </a:solidFill>
                      </a:endParaRPr>
                    </a:p>
                  </a:txBody>
                  <a:tcPr/>
                </a:tc>
              </a:tr>
              <a:tr h="887361">
                <a:tc>
                  <a:txBody>
                    <a:bodyPr/>
                    <a:lstStyle/>
                    <a:p>
                      <a:r>
                        <a:rPr lang="fr-FR" b="1" dirty="0" smtClean="0">
                          <a:solidFill>
                            <a:schemeClr val="tx1"/>
                          </a:solidFill>
                        </a:rPr>
                        <a:t>Trouvez-vous que le gouvernement devrait surveiller les communications de tous les étrangers se trouvant dans le pays X?</a:t>
                      </a:r>
                      <a:endParaRPr lang="de-CH" b="1" dirty="0">
                        <a:solidFill>
                          <a:schemeClr val="tx1"/>
                        </a:solidFill>
                      </a:endParaRPr>
                    </a:p>
                  </a:txBody>
                  <a:tcPr/>
                </a:tc>
                <a:tc>
                  <a:txBody>
                    <a:bodyPr/>
                    <a:lstStyle/>
                    <a:p>
                      <a:pPr algn="ctr"/>
                      <a:r>
                        <a:rPr lang="de-CH" b="1" dirty="0" smtClean="0">
                          <a:solidFill>
                            <a:schemeClr val="tx1"/>
                          </a:solidFill>
                        </a:rPr>
                        <a:t>45</a:t>
                      </a:r>
                      <a:endParaRPr lang="de-CH" b="1" dirty="0">
                        <a:solidFill>
                          <a:schemeClr val="tx1"/>
                        </a:solidFill>
                      </a:endParaRPr>
                    </a:p>
                  </a:txBody>
                  <a:tcPr/>
                </a:tc>
                <a:tc>
                  <a:txBody>
                    <a:bodyPr/>
                    <a:lstStyle/>
                    <a:p>
                      <a:pPr algn="ctr"/>
                      <a:r>
                        <a:rPr lang="de-CH" b="1" dirty="0" smtClean="0">
                          <a:solidFill>
                            <a:schemeClr val="tx1"/>
                          </a:solidFill>
                        </a:rPr>
                        <a:t>40</a:t>
                      </a:r>
                      <a:endParaRPr lang="de-CH" b="1" dirty="0">
                        <a:solidFill>
                          <a:schemeClr val="tx1"/>
                        </a:solidFill>
                      </a:endParaRPr>
                    </a:p>
                  </a:txBody>
                  <a:tcPr/>
                </a:tc>
                <a:tc>
                  <a:txBody>
                    <a:bodyPr/>
                    <a:lstStyle/>
                    <a:p>
                      <a:pPr algn="ctr"/>
                      <a:r>
                        <a:rPr lang="de-CH" b="1" dirty="0" smtClean="0">
                          <a:solidFill>
                            <a:schemeClr val="tx1"/>
                          </a:solidFill>
                        </a:rPr>
                        <a:t>15</a:t>
                      </a:r>
                    </a:p>
                    <a:p>
                      <a:pPr algn="ctr"/>
                      <a:endParaRPr lang="de-CH" b="1" dirty="0">
                        <a:solidFill>
                          <a:schemeClr val="tx1"/>
                        </a:solidFill>
                      </a:endParaRPr>
                    </a:p>
                  </a:txBody>
                  <a:tcPr/>
                </a:tc>
              </a:tr>
              <a:tr h="862177">
                <a:tc>
                  <a:txBody>
                    <a:bodyPr/>
                    <a:lstStyle/>
                    <a:p>
                      <a:r>
                        <a:rPr lang="fr-FR" b="1" dirty="0" smtClean="0">
                          <a:solidFill>
                            <a:schemeClr val="tx1"/>
                          </a:solidFill>
                        </a:rPr>
                        <a:t>Trouvez-vous que le gouvernement devrait surveiller les communications de personnes vivant à l’étranger?</a:t>
                      </a:r>
                    </a:p>
                  </a:txBody>
                  <a:tcPr/>
                </a:tc>
                <a:tc>
                  <a:txBody>
                    <a:bodyPr/>
                    <a:lstStyle/>
                    <a:p>
                      <a:pPr algn="ctr"/>
                      <a:r>
                        <a:rPr lang="de-CH" b="1" dirty="0" smtClean="0">
                          <a:solidFill>
                            <a:schemeClr val="tx1"/>
                          </a:solidFill>
                        </a:rPr>
                        <a:t>29</a:t>
                      </a:r>
                      <a:endParaRPr lang="de-CH" b="1" dirty="0">
                        <a:solidFill>
                          <a:schemeClr val="tx1"/>
                        </a:solidFill>
                      </a:endParaRPr>
                    </a:p>
                  </a:txBody>
                  <a:tcPr/>
                </a:tc>
                <a:tc>
                  <a:txBody>
                    <a:bodyPr/>
                    <a:lstStyle/>
                    <a:p>
                      <a:pPr algn="ctr"/>
                      <a:r>
                        <a:rPr lang="de-CH" b="1" dirty="0" smtClean="0">
                          <a:solidFill>
                            <a:schemeClr val="tx1"/>
                          </a:solidFill>
                        </a:rPr>
                        <a:t>49</a:t>
                      </a:r>
                      <a:endParaRPr lang="de-CH" b="1" dirty="0">
                        <a:solidFill>
                          <a:schemeClr val="tx1"/>
                        </a:solidFill>
                      </a:endParaRPr>
                    </a:p>
                  </a:txBody>
                  <a:tcPr/>
                </a:tc>
                <a:tc>
                  <a:txBody>
                    <a:bodyPr/>
                    <a:lstStyle/>
                    <a:p>
                      <a:pPr algn="ctr"/>
                      <a:r>
                        <a:rPr lang="de-CH" b="1" dirty="0" smtClean="0">
                          <a:solidFill>
                            <a:schemeClr val="tx1"/>
                          </a:solidFill>
                        </a:rPr>
                        <a:t>23</a:t>
                      </a:r>
                      <a:endParaRPr lang="de-CH" b="1" dirty="0">
                        <a:solidFill>
                          <a:schemeClr val="tx1"/>
                        </a:solidFill>
                      </a:endParaRPr>
                    </a:p>
                  </a:txBody>
                  <a:tcPr/>
                </a:tc>
              </a:tr>
              <a:tr h="8784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chemeClr val="tx1"/>
                          </a:solidFill>
                        </a:rPr>
                        <a:t>Trouvez-vous que les USA devraient surveiller les communications dans le pays X?</a:t>
                      </a:r>
                      <a:endParaRPr lang="de-CH" b="1" dirty="0" smtClean="0">
                        <a:solidFill>
                          <a:schemeClr val="tx1"/>
                        </a:solidFill>
                      </a:endParaRPr>
                    </a:p>
                  </a:txBody>
                  <a:tcPr/>
                </a:tc>
                <a:tc>
                  <a:txBody>
                    <a:bodyPr/>
                    <a:lstStyle/>
                    <a:p>
                      <a:pPr algn="ctr"/>
                      <a:r>
                        <a:rPr lang="de-CH" b="1" dirty="0" smtClean="0">
                          <a:solidFill>
                            <a:schemeClr val="tx1"/>
                          </a:solidFill>
                        </a:rPr>
                        <a:t>17</a:t>
                      </a:r>
                      <a:endParaRPr lang="de-CH" b="1" dirty="0">
                        <a:solidFill>
                          <a:schemeClr val="tx1"/>
                        </a:solidFill>
                      </a:endParaRPr>
                    </a:p>
                  </a:txBody>
                  <a:tcPr/>
                </a:tc>
                <a:tc>
                  <a:txBody>
                    <a:bodyPr/>
                    <a:lstStyle/>
                    <a:p>
                      <a:pPr algn="ctr"/>
                      <a:r>
                        <a:rPr lang="de-CH" b="1" dirty="0" smtClean="0">
                          <a:solidFill>
                            <a:schemeClr val="tx1"/>
                          </a:solidFill>
                        </a:rPr>
                        <a:t>71</a:t>
                      </a:r>
                      <a:endParaRPr lang="de-CH" b="1" dirty="0">
                        <a:solidFill>
                          <a:schemeClr val="tx1"/>
                        </a:solidFill>
                      </a:endParaRPr>
                    </a:p>
                  </a:txBody>
                  <a:tcPr/>
                </a:tc>
                <a:tc>
                  <a:txBody>
                    <a:bodyPr/>
                    <a:lstStyle/>
                    <a:p>
                      <a:pPr algn="ctr"/>
                      <a:r>
                        <a:rPr lang="de-CH" b="1" dirty="0" smtClean="0">
                          <a:solidFill>
                            <a:schemeClr val="tx1"/>
                          </a:solidFill>
                        </a:rPr>
                        <a:t>12</a:t>
                      </a:r>
                      <a:endParaRPr lang="de-CH" b="1" dirty="0">
                        <a:solidFill>
                          <a:schemeClr val="tx1"/>
                        </a:solidFill>
                      </a:endParaRPr>
                    </a:p>
                  </a:txBody>
                  <a:tcPr/>
                </a:tc>
              </a:tr>
              <a:tr h="15602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b="1" dirty="0" err="1" smtClean="0">
                          <a:solidFill>
                            <a:schemeClr val="tx1"/>
                          </a:solidFill>
                        </a:rPr>
                        <a:t>Oui</a:t>
                      </a:r>
                      <a:r>
                        <a:rPr lang="de-CH" b="1" dirty="0" smtClean="0">
                          <a:solidFill>
                            <a:schemeClr val="tx1"/>
                          </a:solidFill>
                        </a:rPr>
                        <a:t>,</a:t>
                      </a:r>
                      <a:r>
                        <a:rPr lang="de-CH" b="1" baseline="0" dirty="0" smtClean="0">
                          <a:solidFill>
                            <a:schemeClr val="tx1"/>
                          </a:solidFill>
                        </a:rPr>
                        <a:t> l</a:t>
                      </a:r>
                      <a:r>
                        <a:rPr lang="fr-FR" b="1" dirty="0" smtClean="0">
                          <a:solidFill>
                            <a:schemeClr val="tx1"/>
                          </a:solidFill>
                        </a:rPr>
                        <a:t>es entreprises Internet devraient donner accès aux données de l’utilisateur aux gouvernements</a:t>
                      </a:r>
                      <a:endParaRPr lang="de-CH" b="1"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solidFill>
                          <a:schemeClr val="tx1"/>
                        </a:solidFill>
                      </a:endParaRPr>
                    </a:p>
                    <a:p>
                      <a:r>
                        <a:rPr lang="fr-FR" b="1" baseline="0" dirty="0" smtClean="0">
                          <a:solidFill>
                            <a:schemeClr val="tx1"/>
                          </a:solidFill>
                        </a:rPr>
                        <a:t>Non, les données devraient être codifiées de manière à ce que les gouvernements n’aient aucun accès.</a:t>
                      </a:r>
                      <a:endParaRPr lang="de-CH" b="1" dirty="0" smtClean="0">
                        <a:solidFill>
                          <a:schemeClr val="tx1"/>
                        </a:solidFill>
                      </a:endParaRPr>
                    </a:p>
                  </a:txBody>
                  <a:tcPr/>
                </a:tc>
                <a:tc>
                  <a:txBody>
                    <a:bodyPr/>
                    <a:lstStyle/>
                    <a:p>
                      <a:pPr algn="ctr"/>
                      <a:r>
                        <a:rPr lang="de-CH" b="1" dirty="0" smtClean="0">
                          <a:solidFill>
                            <a:schemeClr val="tx1"/>
                          </a:solidFill>
                        </a:rPr>
                        <a:t>26</a:t>
                      </a:r>
                    </a:p>
                    <a:p>
                      <a:pPr algn="ctr"/>
                      <a:endParaRPr lang="de-CH" b="1" dirty="0" smtClean="0">
                        <a:solidFill>
                          <a:schemeClr val="tx1"/>
                        </a:solidFill>
                      </a:endParaRPr>
                    </a:p>
                    <a:p>
                      <a:pPr algn="ctr"/>
                      <a:endParaRPr lang="de-CH" b="1" dirty="0" smtClean="0">
                        <a:solidFill>
                          <a:schemeClr val="tx1"/>
                        </a:solidFill>
                      </a:endParaRPr>
                    </a:p>
                    <a:p>
                      <a:pPr algn="ctr"/>
                      <a:endParaRPr lang="de-CH" b="1" dirty="0">
                        <a:solidFill>
                          <a:schemeClr val="tx1"/>
                        </a:solidFill>
                      </a:endParaRPr>
                    </a:p>
                  </a:txBody>
                  <a:tcPr/>
                </a:tc>
                <a:tc>
                  <a:txBody>
                    <a:bodyPr/>
                    <a:lstStyle/>
                    <a:p>
                      <a:pPr algn="ctr"/>
                      <a:r>
                        <a:rPr lang="de-CH" b="1" dirty="0" smtClean="0">
                          <a:solidFill>
                            <a:schemeClr val="tx1"/>
                          </a:solidFill>
                        </a:rPr>
                        <a:t>60</a:t>
                      </a:r>
                      <a:endParaRPr lang="de-CH" b="1" dirty="0">
                        <a:solidFill>
                          <a:schemeClr val="tx1"/>
                        </a:solidFill>
                      </a:endParaRPr>
                    </a:p>
                  </a:txBody>
                  <a:tcPr/>
                </a:tc>
                <a:tc>
                  <a:txBody>
                    <a:bodyPr/>
                    <a:lstStyle/>
                    <a:p>
                      <a:pPr algn="ctr"/>
                      <a:r>
                        <a:rPr lang="de-CH" b="1" dirty="0" smtClean="0">
                          <a:solidFill>
                            <a:schemeClr val="tx1"/>
                          </a:solidFill>
                        </a:rPr>
                        <a:t>15</a:t>
                      </a:r>
                    </a:p>
                    <a:p>
                      <a:pPr algn="ctr"/>
                      <a:endParaRPr lang="de-CH" b="1" dirty="0" smtClean="0">
                        <a:solidFill>
                          <a:schemeClr val="tx1"/>
                        </a:solidFill>
                      </a:endParaRPr>
                    </a:p>
                    <a:p>
                      <a:pPr algn="ctr"/>
                      <a:endParaRPr lang="de-CH" b="1" dirty="0" smtClean="0">
                        <a:solidFill>
                          <a:schemeClr val="tx1"/>
                        </a:solidFill>
                      </a:endParaRPr>
                    </a:p>
                    <a:p>
                      <a:pPr algn="ctr"/>
                      <a:endParaRPr lang="de-CH" b="1" dirty="0">
                        <a:solidFill>
                          <a:schemeClr val="tx1"/>
                        </a:solidFill>
                      </a:endParaRPr>
                    </a:p>
                  </a:txBody>
                  <a:tcPr/>
                </a:tc>
              </a:tr>
            </a:tbl>
          </a:graphicData>
        </a:graphic>
      </p:graphicFrame>
    </p:spTree>
    <p:extLst>
      <p:ext uri="{BB962C8B-B14F-4D97-AF65-F5344CB8AC3E}">
        <p14:creationId xmlns:p14="http://schemas.microsoft.com/office/powerpoint/2010/main" val="2765822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Pourquoi cette ambiguïté?</a:t>
            </a:r>
            <a:endParaRPr lang="de-CH" dirty="0"/>
          </a:p>
        </p:txBody>
      </p:sp>
      <p:sp>
        <p:nvSpPr>
          <p:cNvPr id="3" name="Espace réservé du contenu 2"/>
          <p:cNvSpPr>
            <a:spLocks noGrp="1"/>
          </p:cNvSpPr>
          <p:nvPr>
            <p:ph idx="1"/>
          </p:nvPr>
        </p:nvSpPr>
        <p:spPr>
          <a:xfrm>
            <a:off x="466725" y="1705251"/>
            <a:ext cx="8231188" cy="5036117"/>
          </a:xfrm>
        </p:spPr>
        <p:txBody>
          <a:bodyPr/>
          <a:lstStyle/>
          <a:p>
            <a:pPr marL="0" indent="0" algn="ctr">
              <a:buNone/>
            </a:pPr>
            <a:r>
              <a:rPr lang="fr-CH" sz="3600" b="1" dirty="0" smtClean="0"/>
              <a:t>Sphère privée vs sécurité?</a:t>
            </a:r>
          </a:p>
          <a:p>
            <a:pPr marL="0" indent="0">
              <a:buNone/>
            </a:pPr>
            <a:endParaRPr lang="fr-CH" dirty="0" smtClean="0"/>
          </a:p>
          <a:p>
            <a:pPr marL="0" indent="0">
              <a:buNone/>
            </a:pPr>
            <a:r>
              <a:rPr lang="fr-FR" dirty="0" smtClean="0"/>
              <a:t>« La </a:t>
            </a:r>
            <a:r>
              <a:rPr lang="fr-FR" dirty="0"/>
              <a:t>protection de la sphère privée ne peut être restreinte que si les conditions générales en matière de restrictions légitimes des droits fondamentaux </a:t>
            </a:r>
            <a:r>
              <a:rPr lang="fr-FR" dirty="0" smtClean="0"/>
              <a:t>et </a:t>
            </a:r>
            <a:r>
              <a:rPr lang="fr-FR" dirty="0"/>
              <a:t>des droits humains sont remplies</a:t>
            </a:r>
            <a:r>
              <a:rPr lang="fr-FR" dirty="0" smtClean="0"/>
              <a:t>. »</a:t>
            </a:r>
          </a:p>
          <a:p>
            <a:pPr marL="0" indent="0">
              <a:buNone/>
            </a:pPr>
            <a:r>
              <a:rPr lang="fr-FR" dirty="0"/>
              <a:t>Source: Humanrights.ch</a:t>
            </a:r>
          </a:p>
          <a:p>
            <a:pPr marL="0" indent="0">
              <a:buNone/>
            </a:pPr>
            <a:endParaRPr lang="fr-FR" dirty="0"/>
          </a:p>
          <a:p>
            <a:pPr marL="0" indent="0">
              <a:buNone/>
            </a:pPr>
            <a:endParaRPr lang="fr-FR" dirty="0" smtClean="0"/>
          </a:p>
          <a:p>
            <a:pPr marL="0" indent="0">
              <a:buNone/>
            </a:pPr>
            <a:r>
              <a:rPr lang="fr-FR" b="1" dirty="0" smtClean="0"/>
              <a:t>					Des restrictions légitimes? </a:t>
            </a:r>
            <a:endParaRPr lang="fr-FR" b="1" dirty="0"/>
          </a:p>
          <a:p>
            <a:pPr marL="0" indent="0">
              <a:buNone/>
            </a:pPr>
            <a:endParaRPr lang="fr-FR" dirty="0" smtClean="0"/>
          </a:p>
          <a:p>
            <a:pPr marL="0" indent="0">
              <a:buNone/>
            </a:pPr>
            <a:endParaRPr lang="fr-FR" dirty="0"/>
          </a:p>
          <a:p>
            <a:pPr marL="0" indent="0">
              <a:buNone/>
            </a:pPr>
            <a:endParaRPr lang="fr-FR" dirty="0" smtClean="0"/>
          </a:p>
          <a:p>
            <a:pPr marL="0" indent="0">
              <a:buNone/>
            </a:pPr>
            <a:endParaRPr lang="de-CH" dirty="0"/>
          </a:p>
        </p:txBody>
      </p:sp>
      <p:sp>
        <p:nvSpPr>
          <p:cNvPr id="4" name="Espace réservé de la date 3"/>
          <p:cNvSpPr>
            <a:spLocks noGrp="1"/>
          </p:cNvSpPr>
          <p:nvPr>
            <p:ph type="dt" sz="half" idx="10"/>
          </p:nvPr>
        </p:nvSpPr>
        <p:spPr/>
        <p:txBody>
          <a:bodyPr/>
          <a:lstStyle/>
          <a:p>
            <a:fld id="{56C24E8F-7538-4F65-948E-1E825CFAFF64}" type="datetime4">
              <a:rPr lang="de-CH" smtClean="0"/>
              <a:pPr/>
              <a:t>20. Juli 2016</a:t>
            </a:fld>
            <a:r>
              <a:rPr lang="de-CH" smtClean="0"/>
              <a:t> | Folie </a:t>
            </a:r>
            <a:fld id="{9B26C301-F588-4569-B7F8-F3807FA93386}" type="slidenum">
              <a:rPr lang="de-CH" smtClean="0"/>
              <a:pPr/>
              <a:t>7</a:t>
            </a:fld>
            <a:endParaRPr lang="de-CH"/>
          </a:p>
        </p:txBody>
      </p:sp>
      <p:pic>
        <p:nvPicPr>
          <p:cNvPr id="5" name="Picture 2" descr="http://www.accessprofessionals.com/wp-content/gallery/video_surveillance/parking-lot-video-surveillance-cameras.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31640" y="4024958"/>
            <a:ext cx="3602337" cy="232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636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Limites aux restrictions des droits</a:t>
            </a:r>
            <a:endParaRPr lang="de-CH" dirty="0"/>
          </a:p>
        </p:txBody>
      </p:sp>
      <p:sp>
        <p:nvSpPr>
          <p:cNvPr id="3" name="Espace réservé du contenu 2"/>
          <p:cNvSpPr>
            <a:spLocks noGrp="1"/>
          </p:cNvSpPr>
          <p:nvPr>
            <p:ph idx="1"/>
          </p:nvPr>
        </p:nvSpPr>
        <p:spPr/>
        <p:txBody>
          <a:bodyPr/>
          <a:lstStyle/>
          <a:p>
            <a:pPr marL="0" indent="0">
              <a:buNone/>
            </a:pPr>
            <a:r>
              <a:rPr lang="fr-FR" b="1" dirty="0" smtClean="0">
                <a:hlinkClick r:id="rId3"/>
              </a:rPr>
              <a:t>En Suisse, c’est l’Article 36 de la constitution qui établit les paramètres des restrictions aux droits</a:t>
            </a:r>
          </a:p>
          <a:p>
            <a:pPr marL="0" indent="0">
              <a:buNone/>
            </a:pPr>
            <a:endParaRPr lang="fr-FR" b="1" dirty="0">
              <a:hlinkClick r:id="rId3"/>
            </a:endParaRPr>
          </a:p>
          <a:p>
            <a:pPr marL="0" indent="0">
              <a:buNone/>
            </a:pPr>
            <a:r>
              <a:rPr lang="fr-FR" b="1" dirty="0" smtClean="0">
                <a:hlinkClick r:id="rId3"/>
              </a:rPr>
              <a:t>Art. 36 </a:t>
            </a:r>
            <a:r>
              <a:rPr lang="fr-FR" b="1" dirty="0">
                <a:hlinkClick r:id="rId3"/>
              </a:rPr>
              <a:t>Restriction des droits </a:t>
            </a:r>
            <a:r>
              <a:rPr lang="fr-FR" b="1" dirty="0" smtClean="0">
                <a:hlinkClick r:id="rId3"/>
              </a:rPr>
              <a:t>fondamentaux</a:t>
            </a:r>
            <a:endParaRPr lang="fr-FR" b="1" dirty="0" smtClean="0"/>
          </a:p>
          <a:p>
            <a:pPr marL="0" indent="0">
              <a:buNone/>
            </a:pPr>
            <a:endParaRPr lang="fr-FR" b="1" dirty="0"/>
          </a:p>
          <a:p>
            <a:pPr marL="0" indent="0">
              <a:buNone/>
            </a:pPr>
            <a:r>
              <a:rPr lang="fr-FR" baseline="30000" dirty="0"/>
              <a:t>1</a:t>
            </a:r>
            <a:r>
              <a:rPr lang="fr-FR" dirty="0"/>
              <a:t> Toute restriction d'un droit fondamental doit être fondée sur une base légale. Les restrictions graves doivent être prévues par une loi. Les cas de danger sérieux, direct et imminent sont réservés.</a:t>
            </a:r>
          </a:p>
          <a:p>
            <a:pPr marL="0" indent="0">
              <a:buNone/>
            </a:pPr>
            <a:r>
              <a:rPr lang="fr-FR" baseline="30000" dirty="0"/>
              <a:t>2</a:t>
            </a:r>
            <a:r>
              <a:rPr lang="fr-FR" dirty="0"/>
              <a:t> Toute restriction d'un droit fondamental doit être justifiée par un intérêt public ou par la protection d'un droit fondamental d'autrui.</a:t>
            </a:r>
          </a:p>
          <a:p>
            <a:pPr marL="0" indent="0">
              <a:buNone/>
            </a:pPr>
            <a:r>
              <a:rPr lang="fr-FR" baseline="30000" dirty="0"/>
              <a:t>3</a:t>
            </a:r>
            <a:r>
              <a:rPr lang="fr-FR" dirty="0"/>
              <a:t> Toute restriction d'un droit fondamental doit être proportionnée au but visé.</a:t>
            </a:r>
          </a:p>
          <a:p>
            <a:pPr marL="0" indent="0">
              <a:buNone/>
            </a:pPr>
            <a:r>
              <a:rPr lang="fr-FR" baseline="30000" dirty="0"/>
              <a:t>4</a:t>
            </a:r>
            <a:r>
              <a:rPr lang="fr-FR" dirty="0"/>
              <a:t> L'essence des droits fondamentaux est inviolable.</a:t>
            </a:r>
          </a:p>
          <a:p>
            <a:endParaRPr lang="de-CH" dirty="0"/>
          </a:p>
        </p:txBody>
      </p:sp>
      <p:sp>
        <p:nvSpPr>
          <p:cNvPr id="4" name="Espace réservé de la date 3"/>
          <p:cNvSpPr>
            <a:spLocks noGrp="1"/>
          </p:cNvSpPr>
          <p:nvPr>
            <p:ph type="dt" sz="half" idx="10"/>
          </p:nvPr>
        </p:nvSpPr>
        <p:spPr/>
        <p:txBody>
          <a:bodyPr/>
          <a:lstStyle/>
          <a:p>
            <a:fld id="{56C24E8F-7538-4F65-948E-1E825CFAFF64}" type="datetime4">
              <a:rPr lang="de-CH" smtClean="0"/>
              <a:pPr/>
              <a:t>20. Juli 2016</a:t>
            </a:fld>
            <a:r>
              <a:rPr lang="de-CH" smtClean="0"/>
              <a:t> | Folie </a:t>
            </a:r>
            <a:fld id="{9B26C301-F588-4569-B7F8-F3807FA93386}" type="slidenum">
              <a:rPr lang="de-CH" smtClean="0"/>
              <a:pPr/>
              <a:t>8</a:t>
            </a:fld>
            <a:endParaRPr lang="de-CH"/>
          </a:p>
        </p:txBody>
      </p:sp>
    </p:spTree>
    <p:extLst>
      <p:ext uri="{BB962C8B-B14F-4D97-AF65-F5344CB8AC3E}">
        <p14:creationId xmlns:p14="http://schemas.microsoft.com/office/powerpoint/2010/main" val="694266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Des exemples de dérapages…</a:t>
            </a:r>
            <a:endParaRPr lang="de-CH" dirty="0"/>
          </a:p>
        </p:txBody>
      </p:sp>
      <p:sp>
        <p:nvSpPr>
          <p:cNvPr id="4" name="Espace réservé de la date 3"/>
          <p:cNvSpPr>
            <a:spLocks noGrp="1"/>
          </p:cNvSpPr>
          <p:nvPr>
            <p:ph type="dt" sz="half" idx="10"/>
          </p:nvPr>
        </p:nvSpPr>
        <p:spPr/>
        <p:txBody>
          <a:bodyPr/>
          <a:lstStyle/>
          <a:p>
            <a:fld id="{56C24E8F-7538-4F65-948E-1E825CFAFF64}" type="datetime4">
              <a:rPr lang="de-CH" smtClean="0"/>
              <a:pPr/>
              <a:t>20. Juli 2016</a:t>
            </a:fld>
            <a:r>
              <a:rPr lang="de-CH" smtClean="0"/>
              <a:t> | Folie </a:t>
            </a:r>
            <a:fld id="{9B26C301-F588-4569-B7F8-F3807FA93386}" type="slidenum">
              <a:rPr lang="de-CH" smtClean="0"/>
              <a:pPr/>
              <a:t>9</a:t>
            </a:fld>
            <a:endParaRPr lang="de-CH"/>
          </a:p>
        </p:txBody>
      </p:sp>
      <p:pic>
        <p:nvPicPr>
          <p:cNvPr id="5" name="Grafik 8"/>
          <p:cNvPicPr>
            <a:picLocks noGrp="1" noChangeAspect="1"/>
          </p:cNvPicPr>
          <p:nvPr>
            <p:ph idx="1"/>
          </p:nvPr>
        </p:nvPicPr>
        <p:blipFill>
          <a:blip r:embed="rId3"/>
          <a:stretch>
            <a:fillRect/>
          </a:stretch>
        </p:blipFill>
        <p:spPr>
          <a:xfrm>
            <a:off x="1418038" y="1914525"/>
            <a:ext cx="6328561" cy="4195763"/>
          </a:xfrm>
          <a:prstGeom prst="rect">
            <a:avLst/>
          </a:prstGeom>
        </p:spPr>
      </p:pic>
    </p:spTree>
    <p:extLst>
      <p:ext uri="{BB962C8B-B14F-4D97-AF65-F5344CB8AC3E}">
        <p14:creationId xmlns:p14="http://schemas.microsoft.com/office/powerpoint/2010/main" val="1740104975"/>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mnesty Trade Gothic Cn"/>
        <a:ea typeface=""/>
        <a:cs typeface=""/>
      </a:majorFont>
      <a:minorFont>
        <a:latin typeface="Amnesty Trade Gothic"/>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Präsentation</Template>
  <TotalTime>0</TotalTime>
  <Words>1906</Words>
  <Application>Microsoft Office PowerPoint</Application>
  <PresentationFormat>Affichage à l'écran (4:3)</PresentationFormat>
  <Paragraphs>234</Paragraphs>
  <Slides>21</Slides>
  <Notes>18</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21</vt:i4>
      </vt:variant>
    </vt:vector>
  </HeadingPairs>
  <TitlesOfParts>
    <vt:vector size="29" baseType="lpstr">
      <vt:lpstr>SimSun</vt:lpstr>
      <vt:lpstr>Amnesty Trade Gothic</vt:lpstr>
      <vt:lpstr>Amnesty Trade Gothic Cn</vt:lpstr>
      <vt:lpstr>Arial</vt:lpstr>
      <vt:lpstr>Calibri</vt:lpstr>
      <vt:lpstr>Times New Roman</vt:lpstr>
      <vt:lpstr>Wingdings</vt:lpstr>
      <vt:lpstr>Standarddesign</vt:lpstr>
      <vt:lpstr>Présentation PowerPoint</vt:lpstr>
      <vt:lpstr>Droits humains: liberté = sphère privée</vt:lpstr>
      <vt:lpstr>Est-ce encore d’actualité?</vt:lpstr>
      <vt:lpstr>Présentation PowerPoint</vt:lpstr>
      <vt:lpstr>Sondage</vt:lpstr>
      <vt:lpstr>Sondage</vt:lpstr>
      <vt:lpstr>Pourquoi cette ambiguïté?</vt:lpstr>
      <vt:lpstr>Limites aux restrictions des droits</vt:lpstr>
      <vt:lpstr>Des exemples de dérapages…</vt:lpstr>
      <vt:lpstr>Les données peuvent être dangereuses: Allemagne</vt:lpstr>
      <vt:lpstr>Les données peuvent être dangereuses: Rwanda</vt:lpstr>
      <vt:lpstr>Les données peuvent être dangereuses: guerre contre le terrorisme</vt:lpstr>
      <vt:lpstr>Amnesty surveillée!</vt:lpstr>
      <vt:lpstr>États et entreprises: quelle différence?</vt:lpstr>
      <vt:lpstr>Définition de la surveillance</vt:lpstr>
      <vt:lpstr>Snowden: surveillance de masse globale</vt:lpstr>
      <vt:lpstr>L‘«après» Snowden</vt:lpstr>
      <vt:lpstr>Suisse: nouvelles lois sur la surveillance</vt:lpstr>
      <vt:lpstr>Amnesty et la surveillance</vt:lpstr>
      <vt:lpstr>Plus de surveillance, plus de sécurité?</vt:lpstr>
      <vt:lpstr>   Merci! Questions &amp; discussion   </vt:lpstr>
    </vt:vector>
  </TitlesOfParts>
  <Company>Amnesty International Schweizer Sektion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KOMMT EIN MAXIMAL ZWEIZEILIGER TITEL HIN</dc:title>
  <dc:creator>Iris Hartmann</dc:creator>
  <dc:description>AICH Präsentationsvorlage. Schrift: Amnesty Trade Gothic._x000d_
Ist nur auf Systemen zu gebrauchen, auf denen die Amnesty Trade Gothic Schriften installiert sind.</dc:description>
  <cp:lastModifiedBy>France Gaudreault</cp:lastModifiedBy>
  <cp:revision>140</cp:revision>
  <cp:lastPrinted>2016-04-13T07:32:54Z</cp:lastPrinted>
  <dcterms:created xsi:type="dcterms:W3CDTF">2016-04-13T16:47:58Z</dcterms:created>
  <dcterms:modified xsi:type="dcterms:W3CDTF">2016-07-20T05:57:49Z</dcterms:modified>
</cp:coreProperties>
</file>